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1" r:id="rId4"/>
    <p:sldId id="262" r:id="rId5"/>
    <p:sldId id="267" r:id="rId6"/>
    <p:sldId id="264" r:id="rId7"/>
    <p:sldId id="285" r:id="rId8"/>
    <p:sldId id="265" r:id="rId9"/>
    <p:sldId id="266" r:id="rId10"/>
    <p:sldId id="292" r:id="rId11"/>
    <p:sldId id="293" r:id="rId12"/>
    <p:sldId id="268" r:id="rId13"/>
    <p:sldId id="269" r:id="rId14"/>
    <p:sldId id="270" r:id="rId15"/>
    <p:sldId id="271" r:id="rId16"/>
    <p:sldId id="281" r:id="rId17"/>
    <p:sldId id="282" r:id="rId18"/>
    <p:sldId id="272" r:id="rId19"/>
    <p:sldId id="276" r:id="rId20"/>
    <p:sldId id="277" r:id="rId21"/>
    <p:sldId id="288" r:id="rId22"/>
    <p:sldId id="289" r:id="rId23"/>
    <p:sldId id="290" r:id="rId24"/>
    <p:sldId id="274" r:id="rId25"/>
    <p:sldId id="275" r:id="rId26"/>
    <p:sldId id="278" r:id="rId27"/>
    <p:sldId id="279" r:id="rId28"/>
    <p:sldId id="280" r:id="rId29"/>
    <p:sldId id="283" r:id="rId30"/>
    <p:sldId id="284" r:id="rId31"/>
    <p:sldId id="286" r:id="rId32"/>
    <p:sldId id="287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6708F-AF67-46D9-9D48-D8A058EFCC66}" type="datetimeFigureOut">
              <a:rPr lang="en-CA" smtClean="0"/>
              <a:t>27/10/2015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A81A8-CD61-4B30-8A62-E22343FC40A6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6708F-AF67-46D9-9D48-D8A058EFCC66}" type="datetimeFigureOut">
              <a:rPr lang="en-CA" smtClean="0"/>
              <a:t>27/10/2015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A81A8-CD61-4B30-8A62-E22343FC40A6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6708F-AF67-46D9-9D48-D8A058EFCC66}" type="datetimeFigureOut">
              <a:rPr lang="en-CA" smtClean="0"/>
              <a:t>27/10/2015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A81A8-CD61-4B30-8A62-E22343FC40A6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6708F-AF67-46D9-9D48-D8A058EFCC66}" type="datetimeFigureOut">
              <a:rPr lang="en-CA" smtClean="0"/>
              <a:t>27/10/2015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A81A8-CD61-4B30-8A62-E22343FC40A6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6708F-AF67-46D9-9D48-D8A058EFCC66}" type="datetimeFigureOut">
              <a:rPr lang="en-CA" smtClean="0"/>
              <a:t>27/10/2015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A81A8-CD61-4B30-8A62-E22343FC40A6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6708F-AF67-46D9-9D48-D8A058EFCC66}" type="datetimeFigureOut">
              <a:rPr lang="en-CA" smtClean="0"/>
              <a:t>27/10/2015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A81A8-CD61-4B30-8A62-E22343FC40A6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6708F-AF67-46D9-9D48-D8A058EFCC66}" type="datetimeFigureOut">
              <a:rPr lang="en-CA" smtClean="0"/>
              <a:t>27/10/2015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A81A8-CD61-4B30-8A62-E22343FC40A6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6708F-AF67-46D9-9D48-D8A058EFCC66}" type="datetimeFigureOut">
              <a:rPr lang="en-CA" smtClean="0"/>
              <a:t>27/10/2015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A81A8-CD61-4B30-8A62-E22343FC40A6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6708F-AF67-46D9-9D48-D8A058EFCC66}" type="datetimeFigureOut">
              <a:rPr lang="en-CA" smtClean="0"/>
              <a:t>27/10/2015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A81A8-CD61-4B30-8A62-E22343FC40A6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6708F-AF67-46D9-9D48-D8A058EFCC66}" type="datetimeFigureOut">
              <a:rPr lang="en-CA" smtClean="0"/>
              <a:t>27/10/2015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A81A8-CD61-4B30-8A62-E22343FC40A6}" type="slidenum">
              <a:rPr lang="en-CA" smtClean="0"/>
              <a:t>‹#›</a:t>
            </a:fld>
            <a:endParaRPr lang="en-C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6708F-AF67-46D9-9D48-D8A058EFCC66}" type="datetimeFigureOut">
              <a:rPr lang="en-CA" smtClean="0"/>
              <a:t>27/10/2015</a:t>
            </a:fld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A81A8-CD61-4B30-8A62-E22343FC40A6}" type="slidenum">
              <a:rPr lang="en-CA" smtClean="0"/>
              <a:t>‹#›</a:t>
            </a:fld>
            <a:endParaRPr lang="en-C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CCBA81A8-CD61-4B30-8A62-E22343FC40A6}" type="slidenum">
              <a:rPr lang="en-CA" smtClean="0"/>
              <a:t>‹#›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FD76708F-AF67-46D9-9D48-D8A058EFCC66}" type="datetimeFigureOut">
              <a:rPr lang="en-CA" smtClean="0"/>
              <a:t>27/10/2015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ttawasun.com/author/corey-larocque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sec.ca/concentration.html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sec.ca/speeddifference.html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sec.ca/humanfactor.html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sec.ca/resources.html" TargetMode="External"/><Relationship Id="rId2" Type="http://schemas.openxmlformats.org/officeDocument/2006/relationships/hyperlink" Target="http://www.hsec.ca/wipeout.html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ntario.ca/trip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797152"/>
            <a:ext cx="7772400" cy="675506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Safe Winter Driving</a:t>
            </a:r>
            <a:endParaRPr lang="en-CA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634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 Prepared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  <a:p>
            <a:r>
              <a:rPr lang="en-CA" b="1" dirty="0"/>
              <a:t>Be smart! Clear off your car before hitting the road </a:t>
            </a:r>
          </a:p>
          <a:p>
            <a:r>
              <a:rPr lang="en-CA" i="1" dirty="0" smtClean="0"/>
              <a:t>By </a:t>
            </a:r>
            <a:r>
              <a:rPr lang="en-CA" i="1" dirty="0">
                <a:hlinkClick r:id="rId2"/>
              </a:rPr>
              <a:t>Corey </a:t>
            </a:r>
            <a:r>
              <a:rPr lang="en-CA" i="1" dirty="0" err="1">
                <a:hlinkClick r:id="rId2"/>
              </a:rPr>
              <a:t>Larocque</a:t>
            </a:r>
            <a:r>
              <a:rPr lang="en-CA" i="1" dirty="0"/>
              <a:t>, Ottawa Sun </a:t>
            </a:r>
            <a:r>
              <a:rPr lang="en-CA" dirty="0"/>
              <a:t>First posted: Tuesday, January 06, 2015 03:08 PM EST | Updated: Tuesday, January 06, 2015 03:21 PM EST </a:t>
            </a:r>
          </a:p>
          <a:p>
            <a:r>
              <a:rPr lang="en-CA" dirty="0"/>
              <a:t>Sandra </a:t>
            </a:r>
            <a:r>
              <a:rPr lang="en-CA" dirty="0" err="1"/>
              <a:t>Plagakis</a:t>
            </a:r>
            <a:r>
              <a:rPr lang="en-CA" dirty="0"/>
              <a:t>, got a crash course in winter's power and a firsthand lesson in how dangerous it is when drivers don't clear the snow and ice from their vehicles. </a:t>
            </a:r>
            <a:r>
              <a:rPr lang="en-CA" dirty="0" err="1"/>
              <a:t>Plagakis's</a:t>
            </a:r>
            <a:r>
              <a:rPr lang="en-CA" dirty="0"/>
              <a:t> car was hit with a sheet of ice on Tuesday morning on Hwy. 417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021120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Be prepared</a:t>
            </a:r>
            <a:endParaRPr lang="en-C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600200"/>
            <a:ext cx="5328592" cy="4800600"/>
          </a:xfrm>
        </p:spPr>
      </p:pic>
    </p:spTree>
    <p:extLst>
      <p:ext uri="{BB962C8B-B14F-4D97-AF65-F5344CB8AC3E}">
        <p14:creationId xmlns:p14="http://schemas.microsoft.com/office/powerpoint/2010/main" val="23474766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Vehicle Knowledge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Heat selection, rear defrost</a:t>
            </a:r>
          </a:p>
          <a:p>
            <a:r>
              <a:rPr lang="en-US" sz="3200" dirty="0" smtClean="0"/>
              <a:t>Rear, front, four or all wheel drive</a:t>
            </a:r>
          </a:p>
          <a:p>
            <a:r>
              <a:rPr lang="en-US" sz="3200" dirty="0" smtClean="0"/>
              <a:t>Tires, summer, all season, winter, studded</a:t>
            </a:r>
          </a:p>
          <a:p>
            <a:r>
              <a:rPr lang="en-US" sz="3200" dirty="0" smtClean="0"/>
              <a:t>Lights, daytime running lights</a:t>
            </a:r>
          </a:p>
          <a:p>
            <a:r>
              <a:rPr lang="en-US" sz="3200" dirty="0" smtClean="0"/>
              <a:t>Cruise control? Traction control?</a:t>
            </a:r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223244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Observation/Hazards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We have to be cognizant of changing road and weather conditions</a:t>
            </a:r>
          </a:p>
          <a:p>
            <a:r>
              <a:rPr lang="en-US" sz="3200" dirty="0" smtClean="0"/>
              <a:t>If the temperature is very cold and the pavement looks wet/shiny (Black ice?????????)</a:t>
            </a:r>
          </a:p>
          <a:p>
            <a:r>
              <a:rPr lang="en-US" sz="3200" dirty="0" smtClean="0"/>
              <a:t>Snowbanks</a:t>
            </a:r>
          </a:p>
          <a:p>
            <a:r>
              <a:rPr lang="en-US" sz="3200" dirty="0" smtClean="0"/>
              <a:t>Snow plows </a:t>
            </a:r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2985774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Observe 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975" y="1600200"/>
            <a:ext cx="3600450" cy="4800600"/>
          </a:xfrm>
        </p:spPr>
      </p:pic>
    </p:spTree>
    <p:extLst>
      <p:ext uri="{BB962C8B-B14F-4D97-AF65-F5344CB8AC3E}">
        <p14:creationId xmlns:p14="http://schemas.microsoft.com/office/powerpoint/2010/main" val="3678094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Did they Observe?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600200"/>
            <a:ext cx="6400800" cy="4800600"/>
          </a:xfrm>
        </p:spPr>
      </p:pic>
    </p:spTree>
    <p:extLst>
      <p:ext uri="{BB962C8B-B14F-4D97-AF65-F5344CB8AC3E}">
        <p14:creationId xmlns:p14="http://schemas.microsoft.com/office/powerpoint/2010/main" val="3455717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Did they Observe?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600200"/>
            <a:ext cx="6400800" cy="4800600"/>
          </a:xfrm>
        </p:spPr>
      </p:pic>
    </p:spTree>
    <p:extLst>
      <p:ext uri="{BB962C8B-B14F-4D97-AF65-F5344CB8AC3E}">
        <p14:creationId xmlns:p14="http://schemas.microsoft.com/office/powerpoint/2010/main" val="32852701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Did they Observe?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600200"/>
            <a:ext cx="6400800" cy="4800600"/>
          </a:xfrm>
        </p:spPr>
      </p:pic>
    </p:spTree>
    <p:extLst>
      <p:ext uri="{BB962C8B-B14F-4D97-AF65-F5344CB8AC3E}">
        <p14:creationId xmlns:p14="http://schemas.microsoft.com/office/powerpoint/2010/main" val="2995330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 smtClean="0">
              <a:hlinkClick r:id="rId2"/>
            </a:endParaRPr>
          </a:p>
          <a:p>
            <a:endParaRPr lang="en-CA" dirty="0">
              <a:hlinkClick r:id="rId2"/>
            </a:endParaRPr>
          </a:p>
          <a:p>
            <a:endParaRPr lang="en-CA" dirty="0" smtClean="0">
              <a:hlinkClick r:id="rId2"/>
            </a:endParaRPr>
          </a:p>
          <a:p>
            <a:r>
              <a:rPr lang="en-CA" dirty="0" smtClean="0">
                <a:hlinkClick r:id="rId2"/>
              </a:rPr>
              <a:t>concentration - Highway Safety website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98491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Slow Down!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Speed too fast for conditions is a significant causal factor for MVC’s in the winter</a:t>
            </a:r>
          </a:p>
          <a:p>
            <a:r>
              <a:rPr lang="en-US" sz="3200" dirty="0" smtClean="0"/>
              <a:t>38% of all MVC’s in NWR from 01Nov-01Apr were caused by speed too fast, Speed excessive or loss of control </a:t>
            </a:r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3398922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39552" y="1124744"/>
            <a:ext cx="4114800" cy="922114"/>
          </a:xfrm>
        </p:spPr>
        <p:txBody>
          <a:bodyPr/>
          <a:lstStyle/>
          <a:p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</a:t>
            </a:r>
            <a:endParaRPr lang="en-CA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3068960"/>
            <a:ext cx="4114800" cy="3240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 smtClean="0"/>
              <a:t>Traffic Staff Sergeant Ken Mantey	</a:t>
            </a:r>
          </a:p>
          <a:p>
            <a:pPr marL="0" indent="0">
              <a:buNone/>
            </a:pPr>
            <a:r>
              <a:rPr lang="en-US" sz="1600" dirty="0" smtClean="0"/>
              <a:t>Regional Manager-Traffic and Marine</a:t>
            </a:r>
          </a:p>
          <a:p>
            <a:pPr marL="0" indent="0">
              <a:buNone/>
            </a:pPr>
            <a:r>
              <a:rPr lang="en-US" sz="1600" dirty="0" smtClean="0"/>
              <a:t>OPP-Northwest Region</a:t>
            </a:r>
          </a:p>
          <a:p>
            <a:pPr marL="0" indent="0">
              <a:buNone/>
            </a:pPr>
            <a:r>
              <a:rPr lang="en-US" sz="1600" dirty="0" smtClean="0"/>
              <a:t>(807) 473-2723 (w)</a:t>
            </a:r>
          </a:p>
          <a:p>
            <a:pPr marL="0" indent="0">
              <a:buNone/>
            </a:pPr>
            <a:r>
              <a:rPr lang="en-US" sz="1600" dirty="0" smtClean="0"/>
              <a:t>(807) 629-7073 (c)</a:t>
            </a:r>
          </a:p>
          <a:p>
            <a:pPr marL="0" indent="0">
              <a:buNone/>
            </a:pPr>
            <a:r>
              <a:rPr lang="en-US" sz="1600" dirty="0" smtClean="0"/>
              <a:t>kenneth.mantey@opp.ca</a:t>
            </a:r>
          </a:p>
          <a:p>
            <a:pPr marL="0" indent="0">
              <a:buNone/>
            </a:pPr>
            <a:endParaRPr lang="en-CA" sz="1600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467544" y="2204864"/>
            <a:ext cx="4104456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67544" y="2708920"/>
            <a:ext cx="4104456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 txBox="1">
            <a:spLocks/>
          </p:cNvSpPr>
          <p:nvPr/>
        </p:nvSpPr>
        <p:spPr>
          <a:xfrm>
            <a:off x="431288" y="2001735"/>
            <a:ext cx="4114800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CA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5292080" y="2204864"/>
            <a:ext cx="3312368" cy="3456384"/>
          </a:xfrm>
          <a:prstGeom prst="rect">
            <a:avLst/>
          </a:prstGeom>
          <a:ln w="762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CA" sz="1800" b="1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pic>
        <p:nvPicPr>
          <p:cNvPr id="1026" name="Picture 2" descr="Y:\Regional Traffic\pictures\Winter Road conditions\Upsala April\IMG-20120416-000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268760"/>
            <a:ext cx="3847976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4717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Slow down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 smtClean="0">
              <a:hlinkClick r:id="rId2"/>
            </a:endParaRPr>
          </a:p>
          <a:p>
            <a:endParaRPr lang="en-CA" dirty="0">
              <a:hlinkClick r:id="rId2"/>
            </a:endParaRPr>
          </a:p>
          <a:p>
            <a:r>
              <a:rPr lang="en-CA" dirty="0" err="1" smtClean="0">
                <a:hlinkClick r:id="rId2"/>
              </a:rPr>
              <a:t>SpeedDifference</a:t>
            </a:r>
            <a:r>
              <a:rPr lang="en-CA" dirty="0" smtClean="0">
                <a:hlinkClick r:id="rId2"/>
              </a:rPr>
              <a:t> - Highway Safety website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95405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Leave Space!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-342900" eaLnBrk="0" fontAlgn="base" hangingPunct="0">
              <a:spcAft>
                <a:spcPct val="0"/>
              </a:spcAft>
              <a:buClrTx/>
              <a:buFontTx/>
              <a:buChar char="•"/>
              <a:defRPr/>
            </a:pPr>
            <a:r>
              <a:rPr lang="en-US" sz="3200" kern="0" dirty="0"/>
              <a:t>Leave space between your vehicle and the vehicle in front of yours</a:t>
            </a:r>
          </a:p>
          <a:p>
            <a:pPr lvl="0" indent="-342900" eaLnBrk="0" fontAlgn="base" hangingPunct="0">
              <a:spcAft>
                <a:spcPct val="0"/>
              </a:spcAft>
              <a:buClrTx/>
              <a:buFontTx/>
              <a:buChar char="•"/>
              <a:defRPr/>
            </a:pPr>
            <a:r>
              <a:rPr lang="en-US" sz="3200" kern="0" dirty="0"/>
              <a:t>This distance should increase as speeds increase, road conditions/visibility  deteriorates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93295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this Happen</a:t>
            </a:r>
            <a:endParaRPr lang="en-CA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21" y="1842329"/>
            <a:ext cx="7273158" cy="4316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9909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Leave Space </a:t>
            </a:r>
            <a:r>
              <a:rPr lang="en-US" smtClean="0"/>
              <a:t>Between Vehicles</a:t>
            </a:r>
            <a:endParaRPr lang="en-CA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72816"/>
            <a:ext cx="7419475" cy="4316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6031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Distractions</a:t>
            </a:r>
            <a:endParaRPr lang="en-CA" dirty="0"/>
          </a:p>
        </p:txBody>
      </p:sp>
      <p:pic>
        <p:nvPicPr>
          <p:cNvPr id="5" name="Dash cam Crash on Northern Ontario highway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7200" y="1847850"/>
            <a:ext cx="7620000" cy="4305300"/>
          </a:xfrm>
        </p:spPr>
      </p:pic>
    </p:spTree>
    <p:extLst>
      <p:ext uri="{BB962C8B-B14F-4D97-AF65-F5344CB8AC3E}">
        <p14:creationId xmlns:p14="http://schemas.microsoft.com/office/powerpoint/2010/main" val="2245805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Distracted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279" y="1600200"/>
            <a:ext cx="6079842" cy="4800600"/>
          </a:xfrm>
        </p:spPr>
      </p:pic>
    </p:spTree>
    <p:extLst>
      <p:ext uri="{BB962C8B-B14F-4D97-AF65-F5344CB8AC3E}">
        <p14:creationId xmlns:p14="http://schemas.microsoft.com/office/powerpoint/2010/main" val="1563634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Distraction?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 smtClean="0">
              <a:hlinkClick r:id="rId2"/>
            </a:endParaRPr>
          </a:p>
          <a:p>
            <a:endParaRPr lang="en-CA" dirty="0">
              <a:hlinkClick r:id="rId2"/>
            </a:endParaRPr>
          </a:p>
          <a:p>
            <a:endParaRPr lang="en-CA" dirty="0" smtClean="0">
              <a:hlinkClick r:id="rId2"/>
            </a:endParaRPr>
          </a:p>
          <a:p>
            <a:r>
              <a:rPr lang="en-CA" dirty="0" err="1" smtClean="0">
                <a:hlinkClick r:id="rId2"/>
              </a:rPr>
              <a:t>HumanFactor</a:t>
            </a:r>
            <a:r>
              <a:rPr lang="en-CA" dirty="0" smtClean="0">
                <a:hlinkClick r:id="rId2"/>
              </a:rPr>
              <a:t> - Highway Safety website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66169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Distracted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3200" dirty="0"/>
              <a:t>2012 17% of all Motor Vehicle Collisions (MVC’s) involved some type of distraction (606)</a:t>
            </a:r>
          </a:p>
          <a:p>
            <a:r>
              <a:rPr lang="en-CA" sz="3200" dirty="0"/>
              <a:t>2013 18% (670), 2014 YTD </a:t>
            </a:r>
            <a:r>
              <a:rPr lang="en-CA" sz="3200" dirty="0" smtClean="0"/>
              <a:t>20% (639)</a:t>
            </a:r>
            <a:endParaRPr lang="en-CA" sz="3200" dirty="0"/>
          </a:p>
          <a:p>
            <a:r>
              <a:rPr lang="en-CA" sz="3200" dirty="0"/>
              <a:t>Fatal MVC’s 2011-2014</a:t>
            </a:r>
          </a:p>
          <a:p>
            <a:r>
              <a:rPr lang="en-CA" sz="3200" dirty="0" smtClean="0"/>
              <a:t>63 </a:t>
            </a:r>
            <a:r>
              <a:rPr lang="en-CA" sz="3200" dirty="0"/>
              <a:t>Fatal MVC’s</a:t>
            </a:r>
          </a:p>
          <a:p>
            <a:r>
              <a:rPr lang="en-CA" sz="3200" smtClean="0"/>
              <a:t>20 (31%) </a:t>
            </a:r>
            <a:r>
              <a:rPr lang="en-CA" sz="3200" dirty="0"/>
              <a:t>were caused by a type of distraction (50% 2009-2010)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25468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knows???</a:t>
            </a:r>
            <a:endParaRPr lang="en-CA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600200"/>
            <a:ext cx="6400800" cy="4800600"/>
          </a:xfrm>
        </p:spPr>
      </p:pic>
    </p:spTree>
    <p:extLst>
      <p:ext uri="{BB962C8B-B14F-4D97-AF65-F5344CB8AC3E}">
        <p14:creationId xmlns:p14="http://schemas.microsoft.com/office/powerpoint/2010/main" val="4113256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 Speed</a:t>
            </a:r>
            <a:r>
              <a:rPr lang="en-US" dirty="0"/>
              <a:t>?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914" y="1741516"/>
            <a:ext cx="6022571" cy="4517967"/>
          </a:xfrm>
        </p:spPr>
      </p:pic>
    </p:spTree>
    <p:extLst>
      <p:ext uri="{BB962C8B-B14F-4D97-AF65-F5344CB8AC3E}">
        <p14:creationId xmlns:p14="http://schemas.microsoft.com/office/powerpoint/2010/main" val="5913127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Driving is not easy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endParaRPr lang="en-CA" altLang="en-US" dirty="0" smtClean="0"/>
          </a:p>
          <a:p>
            <a:r>
              <a:rPr lang="en-CA" altLang="en-US" sz="3200" dirty="0" smtClean="0"/>
              <a:t>As </a:t>
            </a:r>
            <a:r>
              <a:rPr lang="en-CA" altLang="en-US" sz="3200" dirty="0"/>
              <a:t>a driver you must process a tremendous amount of information the entire time that you are behind the wheel</a:t>
            </a:r>
          </a:p>
          <a:p>
            <a:r>
              <a:rPr lang="en-CA" altLang="en-US" sz="3200" dirty="0"/>
              <a:t>Constant scanning, anticipating and planning</a:t>
            </a:r>
          </a:p>
          <a:p>
            <a:r>
              <a:rPr lang="en-CA" altLang="en-US" sz="3200" dirty="0"/>
              <a:t>More demanding than most drivers </a:t>
            </a:r>
            <a:r>
              <a:rPr lang="en-CA" altLang="en-US" sz="3200" dirty="0" smtClean="0"/>
              <a:t>realize</a:t>
            </a:r>
            <a:endParaRPr lang="en-CA" altLang="en-US" sz="3200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85178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Late!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68500"/>
            <a:ext cx="7620000" cy="4064000"/>
          </a:xfrm>
        </p:spPr>
      </p:pic>
    </p:spTree>
    <p:extLst>
      <p:ext uri="{BB962C8B-B14F-4D97-AF65-F5344CB8AC3E}">
        <p14:creationId xmlns:p14="http://schemas.microsoft.com/office/powerpoint/2010/main" val="18795183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Responsibilty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We are responsible for each others safety on the highway</a:t>
            </a:r>
          </a:p>
          <a:p>
            <a:r>
              <a:rPr lang="en-US" sz="3200" dirty="0" smtClean="0"/>
              <a:t>Road conditions are not an excuse for poor driving</a:t>
            </a:r>
          </a:p>
          <a:p>
            <a:r>
              <a:rPr lang="en-US" sz="3200" dirty="0" smtClean="0"/>
              <a:t>Ask yourself the question do I really need to driving during a snow storm</a:t>
            </a:r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1093567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3200" i="1" dirty="0" smtClean="0"/>
              <a:t>Drive safely, it is the most important part of your day!</a:t>
            </a:r>
          </a:p>
          <a:p>
            <a:pPr marL="0" indent="0">
              <a:buNone/>
            </a:pPr>
            <a:endParaRPr lang="en-US" sz="3200" i="1" dirty="0"/>
          </a:p>
          <a:p>
            <a:pPr marL="0" indent="0">
              <a:buNone/>
            </a:pPr>
            <a:r>
              <a:rPr lang="en-US" sz="3200" i="1" dirty="0" smtClean="0"/>
              <a:t>Questions?</a:t>
            </a:r>
            <a:endParaRPr lang="en-CA" sz="3200" i="1" dirty="0"/>
          </a:p>
        </p:txBody>
      </p:sp>
    </p:spTree>
    <p:extLst>
      <p:ext uri="{BB962C8B-B14F-4D97-AF65-F5344CB8AC3E}">
        <p14:creationId xmlns:p14="http://schemas.microsoft.com/office/powerpoint/2010/main" val="4152783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Safe Winter Driving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 smtClean="0">
              <a:hlinkClick r:id="rId2"/>
            </a:endParaRPr>
          </a:p>
          <a:p>
            <a:endParaRPr lang="en-CA" dirty="0">
              <a:hlinkClick r:id="rId2"/>
            </a:endParaRPr>
          </a:p>
          <a:p>
            <a:endParaRPr lang="en-CA" smtClean="0">
              <a:hlinkClick r:id="rId2"/>
            </a:endParaRPr>
          </a:p>
          <a:p>
            <a:r>
              <a:rPr lang="en-CA" smtClean="0">
                <a:hlinkClick r:id="rId2"/>
              </a:rPr>
              <a:t>wipeout - Highway Safety website</a:t>
            </a:r>
            <a:endParaRPr lang="en-CA" dirty="0" smtClean="0"/>
          </a:p>
          <a:p>
            <a:endParaRPr lang="en-CA" dirty="0"/>
          </a:p>
          <a:p>
            <a:endParaRPr lang="en-US" dirty="0" smtClean="0">
              <a:hlinkClick r:id="rId3"/>
            </a:endParaRPr>
          </a:p>
          <a:p>
            <a:endParaRPr lang="en-CA" dirty="0" smtClean="0">
              <a:hlinkClick r:id="rId3"/>
            </a:endParaRPr>
          </a:p>
        </p:txBody>
      </p:sp>
    </p:spTree>
    <p:extLst>
      <p:ext uri="{BB962C8B-B14F-4D97-AF65-F5344CB8AC3E}">
        <p14:creationId xmlns:p14="http://schemas.microsoft.com/office/powerpoint/2010/main" val="2817506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Safe Winter Driving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Preparation	</a:t>
            </a:r>
          </a:p>
          <a:p>
            <a:r>
              <a:rPr lang="en-US" sz="3200" dirty="0" smtClean="0"/>
              <a:t>Vehicle Knowledge</a:t>
            </a:r>
          </a:p>
          <a:p>
            <a:r>
              <a:rPr lang="en-US" sz="3200" dirty="0" smtClean="0"/>
              <a:t>Observations/Hazards	</a:t>
            </a:r>
          </a:p>
          <a:p>
            <a:r>
              <a:rPr lang="en-US" sz="3200" dirty="0" smtClean="0"/>
              <a:t>Limit Distractions</a:t>
            </a:r>
          </a:p>
          <a:p>
            <a:r>
              <a:rPr lang="en-US" sz="3200" dirty="0" smtClean="0"/>
              <a:t>Responsibility</a:t>
            </a:r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2002619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Prepared Yourself!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200" dirty="0" smtClean="0"/>
              <a:t>Weather forecast </a:t>
            </a:r>
          </a:p>
          <a:p>
            <a:r>
              <a:rPr lang="en-US" sz="3200" dirty="0" smtClean="0"/>
              <a:t>MTO road conditions (511 or </a:t>
            </a:r>
            <a:r>
              <a:rPr lang="en-US" sz="3200" dirty="0" smtClean="0">
                <a:hlinkClick r:id="rId2"/>
              </a:rPr>
              <a:t>www.ontario.ca/trip</a:t>
            </a:r>
            <a:r>
              <a:rPr lang="en-US" sz="3200" dirty="0" smtClean="0"/>
              <a:t>)</a:t>
            </a:r>
          </a:p>
          <a:p>
            <a:r>
              <a:rPr lang="en-US" sz="3200" dirty="0" smtClean="0"/>
              <a:t>OPP Twitter </a:t>
            </a:r>
            <a:r>
              <a:rPr lang="en-US" sz="3200" dirty="0" err="1" smtClean="0">
                <a:solidFill>
                  <a:srgbClr val="C00000"/>
                </a:solidFill>
              </a:rPr>
              <a:t>OPPCommunicationsNWR@OPP_COMM_NWR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</a:p>
          <a:p>
            <a:r>
              <a:rPr lang="en-US" sz="3200" dirty="0" smtClean="0"/>
              <a:t>Long trips, emergency kits, blankets, cell phone charger</a:t>
            </a:r>
          </a:p>
          <a:p>
            <a:r>
              <a:rPr lang="en-US" sz="3200" dirty="0" smtClean="0"/>
              <a:t>You should not be leaving for work at the same time during the winter </a:t>
            </a:r>
          </a:p>
          <a:p>
            <a:pPr marL="0" indent="0">
              <a:buNone/>
            </a:pPr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2205745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Prepare Yourself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sz="3200" dirty="0"/>
              <a:t>Always wear your seat belt. Seat </a:t>
            </a:r>
            <a:r>
              <a:rPr lang="en-CA" sz="3200" dirty="0" smtClean="0"/>
              <a:t>belts are </a:t>
            </a:r>
            <a:r>
              <a:rPr lang="en-CA" sz="3200" dirty="0"/>
              <a:t>the best defense against </a:t>
            </a:r>
            <a:r>
              <a:rPr lang="en-CA" sz="3200" dirty="0" smtClean="0"/>
              <a:t>other unsafe </a:t>
            </a:r>
            <a:r>
              <a:rPr lang="en-CA" sz="3200" dirty="0"/>
              <a:t>drivers.</a:t>
            </a:r>
          </a:p>
          <a:p>
            <a:r>
              <a:rPr lang="en-CA" sz="3200" dirty="0"/>
              <a:t>2013, 373 people injured or killed in MVC’s, 92 were not wearing seatbelts (25%)</a:t>
            </a:r>
          </a:p>
          <a:p>
            <a:r>
              <a:rPr lang="en-CA" sz="3200" dirty="0"/>
              <a:t>2012, 390 injured/killed, 76 were not wearing seatbelts (19%)</a:t>
            </a:r>
          </a:p>
          <a:p>
            <a:r>
              <a:rPr lang="en-CA" sz="3200" dirty="0" smtClean="0"/>
              <a:t>2014, 327 </a:t>
            </a:r>
            <a:r>
              <a:rPr lang="en-CA" sz="3200" dirty="0"/>
              <a:t>injured/killed 9</a:t>
            </a:r>
            <a:r>
              <a:rPr lang="en-CA" sz="3200" dirty="0" smtClean="0"/>
              <a:t>3 </a:t>
            </a:r>
            <a:r>
              <a:rPr lang="en-CA" sz="3200" dirty="0"/>
              <a:t>were not wearing seat belts (</a:t>
            </a:r>
            <a:r>
              <a:rPr lang="en-CA" sz="3200" dirty="0" smtClean="0"/>
              <a:t>28%)</a:t>
            </a:r>
            <a:r>
              <a:rPr lang="en-CA" sz="3200" dirty="0"/>
              <a:t>	</a:t>
            </a:r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44326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Prepare your vehicle	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3200" dirty="0" smtClean="0"/>
              <a:t>Ensure your vehicle is serviced and running properly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dirty="0" smtClean="0"/>
              <a:t>Tires inflated properly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dirty="0" smtClean="0"/>
              <a:t>Windshield wipers/washer fluid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dirty="0" smtClean="0"/>
              <a:t>Clean the snow from your vehicle!</a:t>
            </a:r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1914355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 Prepared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602" y="1735282"/>
            <a:ext cx="6039196" cy="4530436"/>
          </a:xfrm>
        </p:spPr>
      </p:pic>
    </p:spTree>
    <p:extLst>
      <p:ext uri="{BB962C8B-B14F-4D97-AF65-F5344CB8AC3E}">
        <p14:creationId xmlns:p14="http://schemas.microsoft.com/office/powerpoint/2010/main" val="3082754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484</TotalTime>
  <Words>567</Words>
  <Application>Microsoft Office PowerPoint</Application>
  <PresentationFormat>On-screen Show (4:3)</PresentationFormat>
  <Paragraphs>105</Paragraphs>
  <Slides>32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Arial</vt:lpstr>
      <vt:lpstr>Calibri</vt:lpstr>
      <vt:lpstr>Cambria</vt:lpstr>
      <vt:lpstr>Adjacency</vt:lpstr>
      <vt:lpstr>Safe Winter Driving</vt:lpstr>
      <vt:lpstr> </vt:lpstr>
      <vt:lpstr>Driving is not easy</vt:lpstr>
      <vt:lpstr>Safe Winter Driving</vt:lpstr>
      <vt:lpstr>Safe Winter Driving</vt:lpstr>
      <vt:lpstr> Prepared Yourself!</vt:lpstr>
      <vt:lpstr>Prepare Yourself</vt:lpstr>
      <vt:lpstr>Prepare your vehicle </vt:lpstr>
      <vt:lpstr>Be Prepared</vt:lpstr>
      <vt:lpstr>Be Prepared</vt:lpstr>
      <vt:lpstr>Be prepared</vt:lpstr>
      <vt:lpstr>Vehicle Knowledge</vt:lpstr>
      <vt:lpstr>Observation/Hazards</vt:lpstr>
      <vt:lpstr>Observe </vt:lpstr>
      <vt:lpstr>Did they Observe?</vt:lpstr>
      <vt:lpstr>Did they Observe?</vt:lpstr>
      <vt:lpstr>Did they Observe?</vt:lpstr>
      <vt:lpstr>Observe</vt:lpstr>
      <vt:lpstr>Slow Down!</vt:lpstr>
      <vt:lpstr>Slow down</vt:lpstr>
      <vt:lpstr>Leave Space!</vt:lpstr>
      <vt:lpstr>How does this Happen</vt:lpstr>
      <vt:lpstr>Leave Space Between Vehicles</vt:lpstr>
      <vt:lpstr>Distractions</vt:lpstr>
      <vt:lpstr>Distracted</vt:lpstr>
      <vt:lpstr>Distraction?</vt:lpstr>
      <vt:lpstr>Distracted</vt:lpstr>
      <vt:lpstr>Who knows???</vt:lpstr>
      <vt:lpstr>Top Speed?</vt:lpstr>
      <vt:lpstr>Late!</vt:lpstr>
      <vt:lpstr>Responsibilty</vt:lpstr>
      <vt:lpstr>PowerPoint Presentation</vt:lpstr>
    </vt:vector>
  </TitlesOfParts>
  <Company>Ontario Provicial Police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Edmond Collins</cp:lastModifiedBy>
  <cp:revision>40</cp:revision>
  <dcterms:created xsi:type="dcterms:W3CDTF">2013-05-13T13:11:00Z</dcterms:created>
  <dcterms:modified xsi:type="dcterms:W3CDTF">2015-10-27T15:08:24Z</dcterms:modified>
</cp:coreProperties>
</file>