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4" r:id="rId5"/>
  </p:sldMasterIdLst>
  <p:notesMasterIdLst>
    <p:notesMasterId r:id="rId93"/>
  </p:notesMasterIdLst>
  <p:sldIdLst>
    <p:sldId id="256" r:id="rId6"/>
    <p:sldId id="257" r:id="rId7"/>
    <p:sldId id="258" r:id="rId8"/>
    <p:sldId id="441" r:id="rId9"/>
    <p:sldId id="442" r:id="rId10"/>
    <p:sldId id="260" r:id="rId11"/>
    <p:sldId id="261" r:id="rId12"/>
    <p:sldId id="443" r:id="rId13"/>
    <p:sldId id="465" r:id="rId14"/>
    <p:sldId id="446" r:id="rId15"/>
    <p:sldId id="488" r:id="rId16"/>
    <p:sldId id="491" r:id="rId17"/>
    <p:sldId id="264" r:id="rId18"/>
    <p:sldId id="265" r:id="rId19"/>
    <p:sldId id="266" r:id="rId20"/>
    <p:sldId id="449" r:id="rId21"/>
    <p:sldId id="448" r:id="rId22"/>
    <p:sldId id="450" r:id="rId23"/>
    <p:sldId id="451" r:id="rId24"/>
    <p:sldId id="452" r:id="rId25"/>
    <p:sldId id="453" r:id="rId26"/>
    <p:sldId id="454" r:id="rId27"/>
    <p:sldId id="455" r:id="rId28"/>
    <p:sldId id="268" r:id="rId29"/>
    <p:sldId id="492" r:id="rId30"/>
    <p:sldId id="269" r:id="rId31"/>
    <p:sldId id="270" r:id="rId32"/>
    <p:sldId id="271" r:id="rId33"/>
    <p:sldId id="272" r:id="rId34"/>
    <p:sldId id="273" r:id="rId35"/>
    <p:sldId id="274" r:id="rId36"/>
    <p:sldId id="456" r:id="rId37"/>
    <p:sldId id="457" r:id="rId38"/>
    <p:sldId id="458" r:id="rId39"/>
    <p:sldId id="459" r:id="rId40"/>
    <p:sldId id="275" r:id="rId41"/>
    <p:sldId id="276" r:id="rId42"/>
    <p:sldId id="277" r:id="rId43"/>
    <p:sldId id="278" r:id="rId44"/>
    <p:sldId id="279" r:id="rId45"/>
    <p:sldId id="280" r:id="rId46"/>
    <p:sldId id="281" r:id="rId47"/>
    <p:sldId id="282" r:id="rId48"/>
    <p:sldId id="283" r:id="rId49"/>
    <p:sldId id="284" r:id="rId50"/>
    <p:sldId id="467" r:id="rId51"/>
    <p:sldId id="468" r:id="rId52"/>
    <p:sldId id="470" r:id="rId53"/>
    <p:sldId id="493" r:id="rId54"/>
    <p:sldId id="294" r:id="rId55"/>
    <p:sldId id="471" r:id="rId56"/>
    <p:sldId id="295" r:id="rId57"/>
    <p:sldId id="460" r:id="rId58"/>
    <p:sldId id="461" r:id="rId59"/>
    <p:sldId id="472" r:id="rId60"/>
    <p:sldId id="473" r:id="rId61"/>
    <p:sldId id="489" r:id="rId62"/>
    <p:sldId id="475" r:id="rId63"/>
    <p:sldId id="476" r:id="rId64"/>
    <p:sldId id="477" r:id="rId65"/>
    <p:sldId id="478" r:id="rId66"/>
    <p:sldId id="479" r:id="rId67"/>
    <p:sldId id="480" r:id="rId68"/>
    <p:sldId id="481" r:id="rId69"/>
    <p:sldId id="482" r:id="rId70"/>
    <p:sldId id="483" r:id="rId71"/>
    <p:sldId id="296" r:id="rId72"/>
    <p:sldId id="297" r:id="rId73"/>
    <p:sldId id="298" r:id="rId74"/>
    <p:sldId id="299" r:id="rId75"/>
    <p:sldId id="300" r:id="rId76"/>
    <p:sldId id="301" r:id="rId77"/>
    <p:sldId id="302" r:id="rId78"/>
    <p:sldId id="303" r:id="rId79"/>
    <p:sldId id="304" r:id="rId80"/>
    <p:sldId id="305" r:id="rId81"/>
    <p:sldId id="306" r:id="rId82"/>
    <p:sldId id="307" r:id="rId83"/>
    <p:sldId id="308" r:id="rId84"/>
    <p:sldId id="311" r:id="rId85"/>
    <p:sldId id="312" r:id="rId86"/>
    <p:sldId id="486" r:id="rId87"/>
    <p:sldId id="487" r:id="rId88"/>
    <p:sldId id="463" r:id="rId89"/>
    <p:sldId id="464" r:id="rId90"/>
    <p:sldId id="462" r:id="rId91"/>
    <p:sldId id="314" r:id="rId92"/>
  </p:sldIdLst>
  <p:sldSz cx="9144000" cy="5143500" type="screen16x9"/>
  <p:notesSz cx="6858000" cy="9144000"/>
  <p:embeddedFontLst>
    <p:embeddedFont>
      <p:font typeface="Arial Narrow" panose="020B0606020202030204" pitchFamily="34" charset="0"/>
      <p:regular r:id="rId94"/>
      <p:bold r:id="rId95"/>
      <p:italic r:id="rId96"/>
      <p:boldItalic r:id="rId97"/>
    </p:embeddedFont>
    <p:embeddedFont>
      <p:font typeface="Oswald" panose="020B0604020202020204" charset="0"/>
      <p:regular r:id="rId98"/>
      <p:bold r:id="rId99"/>
    </p:embeddedFont>
    <p:embeddedFont>
      <p:font typeface="Noto Sans" panose="020B0604020202020204" charset="0"/>
      <p:regular r:id="rId100"/>
      <p:bold r:id="rId101"/>
      <p:italic r:id="rId102"/>
      <p:boldItalic r:id="rId103"/>
    </p:embeddedFont>
    <p:embeddedFont>
      <p:font typeface="Roboto" panose="020B0604020202020204" charset="0"/>
      <p:regular r:id="rId104"/>
      <p:bold r:id="rId105"/>
      <p:italic r:id="rId106"/>
      <p:boldItalic r:id="rId107"/>
    </p:embeddedFont>
    <p:embeddedFont>
      <p:font typeface="Rockwell" panose="02060603020205020403" pitchFamily="18" charset="0"/>
      <p:regular r:id="rId108"/>
      <p:bold r:id="rId109"/>
      <p:italic r:id="rId110"/>
      <p:boldItalic r:id="rId111"/>
    </p:embeddedFont>
    <p:embeddedFont>
      <p:font typeface="Calibri" panose="020F0502020204030204" pitchFamily="34" charset="0"/>
      <p:regular r:id="rId112"/>
      <p:bold r:id="rId113"/>
      <p:italic r:id="rId114"/>
      <p:boldItalic r:id="rId115"/>
    </p:embeddedFont>
    <p:embeddedFont>
      <p:font typeface="Century Gothic" panose="020B0502020202020204" pitchFamily="34" charset="0"/>
      <p:regular r:id="rId116"/>
      <p:bold r:id="rId117"/>
      <p:italic r:id="rId118"/>
      <p:boldItalic r:id="rId119"/>
    </p:embeddedFont>
    <p:embeddedFont>
      <p:font typeface="Average" panose="020B0604020202020204" charset="0"/>
      <p:regular r:id="rId120"/>
    </p:embeddedFont>
    <p:embeddedFont>
      <p:font typeface="Open Sans Light" panose="020B0604020202020204" charset="0"/>
      <p:regular r:id="rId121"/>
      <p:bold r:id="rId122"/>
      <p:italic r:id="rId123"/>
      <p:boldItalic r:id="rId1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9" roundtripDataSignature="AMtx7mgsai43ofREHfhcBsX8uU+kkeRB5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4"/>
    <p:restoredTop sz="85469"/>
  </p:normalViewPr>
  <p:slideViewPr>
    <p:cSldViewPr snapToGrid="0">
      <p:cViewPr varScale="1">
        <p:scale>
          <a:sx n="99" d="100"/>
          <a:sy n="99" d="100"/>
        </p:scale>
        <p:origin x="821"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font" Target="fonts/font24.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19.fntdata"/><Relationship Id="rId133"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14.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9.fntdata"/><Relationship Id="rId123" Type="http://schemas.openxmlformats.org/officeDocument/2006/relationships/font" Target="fonts/font30.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7.fntdata"/><Relationship Id="rId105" Type="http://schemas.openxmlformats.org/officeDocument/2006/relationships/font" Target="fonts/font12.fntdata"/><Relationship Id="rId113" Type="http://schemas.openxmlformats.org/officeDocument/2006/relationships/font" Target="fonts/font20.fntdata"/><Relationship Id="rId118"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notesMaster" Target="notesMasters/notesMaster1.xml"/><Relationship Id="rId98" Type="http://schemas.openxmlformats.org/officeDocument/2006/relationships/font" Target="fonts/font5.fntdata"/><Relationship Id="rId121" Type="http://schemas.openxmlformats.org/officeDocument/2006/relationships/font" Target="fonts/font2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10.fntdata"/><Relationship Id="rId108" Type="http://schemas.openxmlformats.org/officeDocument/2006/relationships/font" Target="fonts/font15.fntdata"/><Relationship Id="rId116" Type="http://schemas.openxmlformats.org/officeDocument/2006/relationships/font" Target="fonts/font23.fntdata"/><Relationship Id="rId124" Type="http://schemas.openxmlformats.org/officeDocument/2006/relationships/font" Target="fonts/font31.fntdata"/><Relationship Id="rId129" Type="http://customschemas.google.com/relationships/presentationmetadata" Target="meta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font" Target="fonts/font3.fntdata"/><Relationship Id="rId111" Type="http://schemas.openxmlformats.org/officeDocument/2006/relationships/font" Target="fonts/font18.fntdata"/><Relationship Id="rId13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3.fntdata"/><Relationship Id="rId114" Type="http://schemas.openxmlformats.org/officeDocument/2006/relationships/font" Target="fonts/font21.fntdata"/><Relationship Id="rId119" Type="http://schemas.openxmlformats.org/officeDocument/2006/relationships/font" Target="fonts/font2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122" Type="http://schemas.openxmlformats.org/officeDocument/2006/relationships/font" Target="fonts/font29.fntdata"/><Relationship Id="rId13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6.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4.fntdata"/><Relationship Id="rId104" Type="http://schemas.openxmlformats.org/officeDocument/2006/relationships/font" Target="fonts/font11.fntdata"/><Relationship Id="rId120" Type="http://schemas.openxmlformats.org/officeDocument/2006/relationships/font" Target="fonts/font27.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7.fntdata"/><Relationship Id="rId115" Type="http://schemas.openxmlformats.org/officeDocument/2006/relationships/font" Target="fonts/font22.fntdata"/><Relationship Id="rId131"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ublichealthontario.ca/en/data-and-analysis/substance-use/interactive-opioid-too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2.gov.bc.ca/assets/gov/birth-adoption-death-marriage-and-divorce/deaths/coroners-service/statistical/illicit-drug.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261c5e7ade9_0_10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g261c5e7ade9_0_10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21" name="Google Shape;2021;g261c5e7ade9_0_10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11</a:t>
            </a:fld>
            <a:endParaRPr/>
          </a:p>
        </p:txBody>
      </p:sp>
    </p:spTree>
    <p:extLst>
      <p:ext uri="{BB962C8B-B14F-4D97-AF65-F5344CB8AC3E}">
        <p14:creationId xmlns:p14="http://schemas.microsoft.com/office/powerpoint/2010/main" val="1226535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9ceaafa48c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19ceaafa48c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84" name="Google Shape;284;g19ceaafa48c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52312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9ceaafa48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19ceaafa48c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Opiates kill more 25-44 yo people than cancer, MVC , cardiovascular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4e055f7f2d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4e055f7f2d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e055f7f2d_0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4e055f7f2d_0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Infographic from Public Health Ontario from November 2022</a:t>
            </a:r>
            <a:endParaRPr/>
          </a:p>
        </p:txBody>
      </p:sp>
      <p:sp>
        <p:nvSpPr>
          <p:cNvPr id="269" name="Google Shape;269;g24e055f7f2d_0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f5e61586b5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9" name="Google Shape;399;g1f5e61586b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3198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f5e61586b5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g1f5e61586b5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58379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f5e61586b5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1f5e61586b5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Challenge of oxycodone in the 1990s, methadone only treatment available</a:t>
            </a:r>
            <a:endParaRPr/>
          </a:p>
          <a:p>
            <a:pPr marL="0" lvl="0" indent="0" algn="l" rtl="0">
              <a:lnSpc>
                <a:spcPct val="100000"/>
              </a:lnSpc>
              <a:spcBef>
                <a:spcPts val="0"/>
              </a:spcBef>
              <a:spcAft>
                <a:spcPts val="0"/>
              </a:spcAft>
              <a:buClr>
                <a:schemeClr val="dk1"/>
              </a:buClr>
              <a:buSzPts val="1200"/>
              <a:buFont typeface="Calibri"/>
              <a:buNone/>
            </a:pPr>
            <a:r>
              <a:rPr lang="en"/>
              <a:t>Methadone and buprenorphine are both oral treatments</a:t>
            </a:r>
            <a:endParaRPr/>
          </a:p>
          <a:p>
            <a:pPr marL="0" lvl="0" indent="0" algn="l" rtl="0">
              <a:lnSpc>
                <a:spcPct val="100000"/>
              </a:lnSpc>
              <a:spcBef>
                <a:spcPts val="0"/>
              </a:spcBef>
              <a:spcAft>
                <a:spcPts val="0"/>
              </a:spcAft>
              <a:buClr>
                <a:schemeClr val="dk1"/>
              </a:buClr>
              <a:buSzPts val="1200"/>
              <a:buFont typeface="Calibri"/>
              <a:buNone/>
            </a:pPr>
            <a:r>
              <a:rPr lang="en"/>
              <a:t>Relieve withdrawal symptoms, inhibit euphoria</a:t>
            </a:r>
            <a:endParaRPr/>
          </a:p>
          <a:p>
            <a:pPr marL="0" lvl="0" indent="0" algn="l" rtl="0">
              <a:lnSpc>
                <a:spcPct val="100000"/>
              </a:lnSpc>
              <a:spcBef>
                <a:spcPts val="0"/>
              </a:spcBef>
              <a:spcAft>
                <a:spcPts val="0"/>
              </a:spcAft>
              <a:buClr>
                <a:schemeClr val="dk1"/>
              </a:buClr>
              <a:buSzPts val="1200"/>
              <a:buFont typeface="Calibri"/>
              <a:buNone/>
            </a:pPr>
            <a:r>
              <a:rPr lang="en"/>
              <a:t>Success is dependent on patient adherence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Buprenorphine advantages: better safety, lower stigma</a:t>
            </a:r>
            <a:endParaRPr/>
          </a:p>
          <a:p>
            <a:pPr marL="0" lvl="0" indent="0" algn="l" rtl="0">
              <a:lnSpc>
                <a:spcPct val="100000"/>
              </a:lnSpc>
              <a:spcBef>
                <a:spcPts val="0"/>
              </a:spcBef>
              <a:spcAft>
                <a:spcPts val="0"/>
              </a:spcAft>
              <a:buClr>
                <a:schemeClr val="dk1"/>
              </a:buClr>
              <a:buSzPts val="1200"/>
              <a:buFont typeface="Calibri"/>
              <a:buNone/>
            </a:pPr>
            <a:r>
              <a:rPr lang="en"/>
              <a:t>Methadone has strict regulatory environment, buprenorphine less so, allowing clinicians to use their own judgment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Home inductions developed to deal with fentanyl</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408" name="Google Shape;408;g1f5e61586b5_0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63145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f5e61586b5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1f5e61586b5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Why and how did these guys make it? In their 80’s and a life of opioid use</a:t>
            </a:r>
            <a:endParaRPr/>
          </a:p>
          <a:p>
            <a:pPr marL="0" lvl="0" indent="0" algn="l" rtl="0">
              <a:lnSpc>
                <a:spcPct val="100000"/>
              </a:lnSpc>
              <a:spcBef>
                <a:spcPts val="0"/>
              </a:spcBef>
              <a:spcAft>
                <a:spcPts val="0"/>
              </a:spcAft>
              <a:buSzPts val="1400"/>
              <a:buNone/>
            </a:pPr>
            <a:r>
              <a:rPr lang="en"/>
              <a:t>Heroin is a bit more predictable🡪 lasts longer, not typically contaminated </a:t>
            </a:r>
            <a:endParaRPr/>
          </a:p>
          <a:p>
            <a:pPr marL="0" lvl="0" indent="0" algn="l" rtl="0">
              <a:lnSpc>
                <a:spcPct val="100000"/>
              </a:lnSpc>
              <a:spcBef>
                <a:spcPts val="0"/>
              </a:spcBef>
              <a:spcAft>
                <a:spcPts val="0"/>
              </a:spcAft>
              <a:buSzPts val="1400"/>
              <a:buNone/>
            </a:pPr>
            <a:r>
              <a:rPr lang="en"/>
              <a:t>Never got in to fentanyl </a:t>
            </a:r>
            <a:endParaRPr/>
          </a:p>
        </p:txBody>
      </p:sp>
      <p:sp>
        <p:nvSpPr>
          <p:cNvPr id="431" name="Google Shape;431;g1f5e61586b5_0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7858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f5e61586b5_3_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1f5e61586b5_3_5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Gone are tweeter and monkey man days</a:t>
            </a:r>
            <a:endParaRPr/>
          </a:p>
          <a:p>
            <a:pPr marL="0" lvl="0" indent="0" algn="l" rtl="0">
              <a:lnSpc>
                <a:spcPct val="100000"/>
              </a:lnSpc>
              <a:spcBef>
                <a:spcPts val="0"/>
              </a:spcBef>
              <a:spcAft>
                <a:spcPts val="0"/>
              </a:spcAft>
              <a:buSzPts val="1400"/>
              <a:buNone/>
            </a:pPr>
            <a:r>
              <a:rPr lang="en"/>
              <a:t>They were hard up for cash so they stayed up all night selling cocaine and hash</a:t>
            </a:r>
            <a:endParaRPr/>
          </a:p>
          <a:p>
            <a:pPr marL="0" lvl="0" indent="0" algn="l" rtl="0">
              <a:lnSpc>
                <a:spcPct val="100000"/>
              </a:lnSpc>
              <a:spcBef>
                <a:spcPts val="0"/>
              </a:spcBef>
              <a:spcAft>
                <a:spcPts val="0"/>
              </a:spcAft>
              <a:buSzPts val="1400"/>
              <a:buNone/>
            </a:pPr>
            <a:r>
              <a:rPr lang="en"/>
              <a:t>Now it is fentanyl which is potent and now contaminated</a:t>
            </a:r>
            <a:endParaRPr/>
          </a:p>
          <a:p>
            <a:pPr marL="0" lvl="0" indent="0" algn="l" rtl="0">
              <a:lnSpc>
                <a:spcPct val="100000"/>
              </a:lnSpc>
              <a:spcBef>
                <a:spcPts val="0"/>
              </a:spcBef>
              <a:spcAft>
                <a:spcPts val="0"/>
              </a:spcAft>
              <a:buSzPts val="1400"/>
              <a:buNone/>
            </a:pPr>
            <a:r>
              <a:rPr lang="en"/>
              <a:t>Even Tom Petty— who had everything died at age 66 of a fentanyl overdose in 2017 so imagine the challenges our patients living on streets have trying to come off or quit fentanyl</a:t>
            </a:r>
            <a:endParaRPr/>
          </a:p>
          <a:p>
            <a:pPr marL="0" lvl="0" indent="0" algn="l" rtl="0">
              <a:lnSpc>
                <a:spcPct val="100000"/>
              </a:lnSpc>
              <a:spcBef>
                <a:spcPts val="0"/>
              </a:spcBef>
              <a:spcAft>
                <a:spcPts val="0"/>
              </a:spcAft>
              <a:buSzPts val="1400"/>
              <a:buNone/>
            </a:pPr>
            <a:r>
              <a:rPr lang="en"/>
              <a:t>I gave tickets away for a Tom Petty concert in July 2017 to go to Julie’s cottage and he died in Oct 2017</a:t>
            </a:r>
            <a:endParaRPr/>
          </a:p>
        </p:txBody>
      </p:sp>
      <p:sp>
        <p:nvSpPr>
          <p:cNvPr id="438" name="Google Shape;438;g1f5e61586b5_3_5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6115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4db11c23f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4db11c23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f5e61586b5_0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similar to MI</a:t>
            </a:r>
            <a:endParaRPr/>
          </a:p>
          <a:p>
            <a:pPr marL="0" lvl="0" indent="0" algn="l" rtl="0">
              <a:lnSpc>
                <a:spcPct val="100000"/>
              </a:lnSpc>
              <a:spcBef>
                <a:spcPts val="0"/>
              </a:spcBef>
              <a:spcAft>
                <a:spcPts val="0"/>
              </a:spcAft>
              <a:buSzPts val="1400"/>
              <a:buNone/>
            </a:pPr>
            <a:r>
              <a:rPr lang="en"/>
              <a:t>Relapse rates are increased without OAT 60-90% , increasing risk of mortality and death </a:t>
            </a:r>
            <a:endParaRPr/>
          </a:p>
        </p:txBody>
      </p:sp>
      <p:sp>
        <p:nvSpPr>
          <p:cNvPr id="469" name="Google Shape;469;g1f5e61586b5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7113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f5e61586b5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g1f5e61586b5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42120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f5e61586b5_4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Here are some interesting statistics: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ER stats (susceptibility to overdoses)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   </a:t>
            </a:r>
            <a:r>
              <a:rPr lang="en" sz="1100" b="0" i="1" u="none" strike="noStrike" cap="none">
                <a:solidFill>
                  <a:srgbClr val="000000"/>
                </a:solidFill>
                <a:latin typeface="Arial"/>
                <a:ea typeface="Arial"/>
                <a:cs typeface="Arial"/>
                <a:sym typeface="Arial"/>
              </a:rPr>
              <a:t>Of those people presenting to emerg with chest pain, 0.12% died 7 days after leaving the emergency room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   </a:t>
            </a:r>
            <a:r>
              <a:rPr lang="en" sz="1100" b="0" i="1" u="none" strike="noStrike" cap="none">
                <a:solidFill>
                  <a:srgbClr val="000000"/>
                </a:solidFill>
                <a:latin typeface="Arial"/>
                <a:ea typeface="Arial"/>
                <a:cs typeface="Arial"/>
                <a:sym typeface="Arial"/>
              </a:rPr>
              <a:t>Of those presenting to the emergency room after a non fatal overdose, 4.4% died 2 days after leaving the emergency room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   This is a 40 times more chance that someone will die from an OD within 2 days after leaving  the emergency after a non fatal OD compared to someone with chest pain within 1 week</a:t>
            </a: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
        <p:nvSpPr>
          <p:cNvPr id="494" name="Google Shape;494;g1f5e61586b5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926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Prescription drugs have gone down - doing better </a:t>
            </a:r>
            <a:endParaRPr/>
          </a:p>
          <a:p>
            <a:pPr marL="0" lvl="0" indent="0" algn="l" rtl="0">
              <a:lnSpc>
                <a:spcPct val="100000"/>
              </a:lnSpc>
              <a:spcBef>
                <a:spcPts val="0"/>
              </a:spcBef>
              <a:spcAft>
                <a:spcPts val="0"/>
              </a:spcAft>
              <a:buClr>
                <a:schemeClr val="dk1"/>
              </a:buClr>
              <a:buSzPts val="1200"/>
              <a:buFont typeface="Calibri"/>
              <a:buNone/>
            </a:pPr>
            <a:r>
              <a:rPr lang="en"/>
              <a:t>But increase opiate related od deaths - due to non prescription opiates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4e055f7f2d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4e055f7f2d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645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e055f7f2d_0_6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4e055f7f2d_0_6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47" name="Google Shape;347;g24e055f7f2d_0_6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4e055f7f2d_0_6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4e055f7f2d_0_6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56" name="Google Shape;356;g24e055f7f2d_0_6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1" name="Google Shape;3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4e07f973ef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g24e07f973e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6" name="Google Shape;39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f5e61586b5_0_3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619" name="Google Shape;619;g1f5e61586b5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0875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f5e61586b5_3_5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Kicks off all other opiates from receptor</a:t>
            </a:r>
            <a:endParaRPr/>
          </a:p>
          <a:p>
            <a:pPr marL="0" lvl="0" indent="0" algn="l" rtl="0">
              <a:lnSpc>
                <a:spcPct val="100000"/>
              </a:lnSpc>
              <a:spcBef>
                <a:spcPts val="0"/>
              </a:spcBef>
              <a:spcAft>
                <a:spcPts val="0"/>
              </a:spcAft>
              <a:buClr>
                <a:schemeClr val="dk1"/>
              </a:buClr>
              <a:buSzPts val="1200"/>
              <a:buFont typeface="Calibri"/>
              <a:buNone/>
            </a:pPr>
            <a:r>
              <a:rPr lang="en"/>
              <a:t>Prevents other opiates from binding</a:t>
            </a:r>
            <a:endParaRPr/>
          </a:p>
          <a:p>
            <a:pPr marL="0" lvl="0" indent="0" algn="l" rtl="0">
              <a:lnSpc>
                <a:spcPct val="100000"/>
              </a:lnSpc>
              <a:spcBef>
                <a:spcPts val="0"/>
              </a:spcBef>
              <a:spcAft>
                <a:spcPts val="0"/>
              </a:spcAft>
              <a:buClr>
                <a:schemeClr val="dk1"/>
              </a:buClr>
              <a:buSzPts val="1200"/>
              <a:buFont typeface="Calibri"/>
              <a:buNone/>
            </a:pPr>
            <a:r>
              <a:rPr lang="en"/>
              <a:t>Long lasting at high doses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Full Agonists: Methadone, Fentanyl morphine oxys🡪 cause euphoria, respiratory arrest &amp; death</a:t>
            </a:r>
            <a:endParaRPr/>
          </a:p>
        </p:txBody>
      </p:sp>
      <p:sp>
        <p:nvSpPr>
          <p:cNvPr id="626" name="Google Shape;626;g1f5e61586b5_3_5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516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f5e61586b5_3_6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Kicks off all other opiates from receptor</a:t>
            </a:r>
            <a:endParaRPr/>
          </a:p>
          <a:p>
            <a:pPr marL="0" lvl="0" indent="0" algn="l" rtl="0">
              <a:lnSpc>
                <a:spcPct val="100000"/>
              </a:lnSpc>
              <a:spcBef>
                <a:spcPts val="0"/>
              </a:spcBef>
              <a:spcAft>
                <a:spcPts val="0"/>
              </a:spcAft>
              <a:buClr>
                <a:schemeClr val="dk1"/>
              </a:buClr>
              <a:buSzPts val="1200"/>
              <a:buFont typeface="Calibri"/>
              <a:buNone/>
            </a:pPr>
            <a:r>
              <a:rPr lang="en"/>
              <a:t>Prevents other opiates from binding</a:t>
            </a:r>
            <a:endParaRPr/>
          </a:p>
          <a:p>
            <a:pPr marL="0" lvl="0" indent="0" algn="l" rtl="0">
              <a:lnSpc>
                <a:spcPct val="100000"/>
              </a:lnSpc>
              <a:spcBef>
                <a:spcPts val="0"/>
              </a:spcBef>
              <a:spcAft>
                <a:spcPts val="0"/>
              </a:spcAft>
              <a:buClr>
                <a:schemeClr val="dk1"/>
              </a:buClr>
              <a:buSzPts val="1200"/>
              <a:buFont typeface="Calibri"/>
              <a:buNone/>
            </a:pPr>
            <a:r>
              <a:rPr lang="en"/>
              <a:t>Long lasting at high doses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Full Agonists: Methadone, Fentanyl morphine oxys🡪 cause euphoria, respiratory arrest &amp; death</a:t>
            </a:r>
            <a:endParaRPr/>
          </a:p>
        </p:txBody>
      </p:sp>
      <p:sp>
        <p:nvSpPr>
          <p:cNvPr id="672" name="Google Shape;672;g1f5e61586b5_3_6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8563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f5e61586b5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1f5e61586b5_0_3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If give a dose of up to 24 mg in ER you can be potentially protecting them from OD for upto 3 days</a:t>
            </a:r>
            <a:endParaRPr/>
          </a:p>
        </p:txBody>
      </p:sp>
    </p:spTree>
    <p:extLst>
      <p:ext uri="{BB962C8B-B14F-4D97-AF65-F5344CB8AC3E}">
        <p14:creationId xmlns:p14="http://schemas.microsoft.com/office/powerpoint/2010/main" val="390185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4e055f7f2d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g24e055f7f2d_0_5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sz="1200" b="1">
                <a:latin typeface="Arial"/>
                <a:ea typeface="Arial"/>
                <a:cs typeface="Arial"/>
                <a:sym typeface="Arial"/>
              </a:rPr>
              <a:t>Speaker Notes:</a:t>
            </a:r>
            <a:endParaRPr/>
          </a:p>
          <a:p>
            <a:pPr marL="171450" lvl="0" indent="-171450" algn="l" rtl="0">
              <a:lnSpc>
                <a:spcPct val="100000"/>
              </a:lnSpc>
              <a:spcBef>
                <a:spcPts val="0"/>
              </a:spcBef>
              <a:spcAft>
                <a:spcPts val="0"/>
              </a:spcAft>
              <a:buClr>
                <a:schemeClr val="dk1"/>
              </a:buClr>
              <a:buSzPts val="1200"/>
              <a:buFont typeface="Arial"/>
              <a:buChar char="•"/>
            </a:pPr>
            <a:r>
              <a:rPr lang="en" sz="1200" u="sng">
                <a:latin typeface="Arial"/>
                <a:ea typeface="Arial"/>
                <a:cs typeface="Arial"/>
                <a:sym typeface="Arial"/>
              </a:rPr>
              <a:t>Key Point #1</a:t>
            </a:r>
            <a:r>
              <a:rPr lang="en" u="none"/>
              <a:t>: Patients out of treatment died at about 6 times the rate of people in the general population, while medication-assisted treatment with methadone brought this to less than 2 times. </a:t>
            </a:r>
            <a:endParaRPr/>
          </a:p>
          <a:p>
            <a:pPr marL="171450" lvl="0" indent="-171450" algn="l" rtl="0">
              <a:lnSpc>
                <a:spcPct val="100000"/>
              </a:lnSpc>
              <a:spcBef>
                <a:spcPts val="0"/>
              </a:spcBef>
              <a:spcAft>
                <a:spcPts val="0"/>
              </a:spcAft>
              <a:buClr>
                <a:schemeClr val="dk1"/>
              </a:buClr>
              <a:buSzPts val="1200"/>
              <a:buFont typeface="Arial"/>
              <a:buChar char="•"/>
            </a:pPr>
            <a:r>
              <a:rPr lang="en" sz="1200" u="sng">
                <a:latin typeface="Arial"/>
                <a:ea typeface="Arial"/>
                <a:cs typeface="Arial"/>
                <a:sym typeface="Arial"/>
              </a:rPr>
              <a:t>Key Point #2</a:t>
            </a:r>
            <a:r>
              <a:rPr lang="en" u="none"/>
              <a:t>: Retention in methadone and buprenorphine treatment is associated with substantial reductions in the risk for all cause and overdose mortality in people dependent on opioids.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45760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We are off label and give the injection earlier then 7 days in our detox beds- Day 3 or 4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3" name="Google Shape;5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We also found out about HQO benchmarks and practice guidelines that were developed 2018 that we were not following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The only place that can do this within 2 hours  is ER- 24/7 and benchmarks </a:t>
            </a:r>
            <a:endParaRPr/>
          </a:p>
        </p:txBody>
      </p:sp>
      <p:sp>
        <p:nvSpPr>
          <p:cNvPr id="513" name="Google Shape;51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261c5e7ade9_0_1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2" name="Google Shape;1352;g261c5e7ade9_0_1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96558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261c5e7ade9_0_15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ER is a portal of access for pts suffering from addictions- it is open 24/7 and should be available to urgent care </a:t>
            </a:r>
            <a:endParaRPr/>
          </a:p>
          <a:p>
            <a:pPr marL="0" lvl="0" indent="0" algn="l" rtl="0">
              <a:lnSpc>
                <a:spcPct val="100000"/>
              </a:lnSpc>
              <a:spcBef>
                <a:spcPts val="0"/>
              </a:spcBef>
              <a:spcAft>
                <a:spcPts val="0"/>
              </a:spcAft>
              <a:buSzPts val="1400"/>
              <a:buNone/>
            </a:pPr>
            <a:r>
              <a:rPr lang="en"/>
              <a:t>Additions is an emergency- just as much as chest pains</a:t>
            </a:r>
            <a:endParaRPr/>
          </a:p>
          <a:p>
            <a:pPr marL="0" lvl="0" indent="0" algn="l" rtl="0">
              <a:lnSpc>
                <a:spcPct val="100000"/>
              </a:lnSpc>
              <a:spcBef>
                <a:spcPts val="0"/>
              </a:spcBef>
              <a:spcAft>
                <a:spcPts val="0"/>
              </a:spcAft>
              <a:buSzPts val="1400"/>
              <a:buNone/>
            </a:pPr>
            <a:r>
              <a:rPr lang="en"/>
              <a:t>The mortality rate is at it’s highest when spmeone leaves our ER after reversal with naloxone</a:t>
            </a:r>
            <a:endParaRPr/>
          </a:p>
          <a:p>
            <a:pPr marL="0" lvl="0" indent="0" algn="l" rtl="0">
              <a:lnSpc>
                <a:spcPct val="100000"/>
              </a:lnSpc>
              <a:spcBef>
                <a:spcPts val="0"/>
              </a:spcBef>
              <a:spcAft>
                <a:spcPts val="0"/>
              </a:spcAft>
              <a:buSzPts val="1400"/>
              <a:buNone/>
            </a:pPr>
            <a:r>
              <a:rPr lang="en"/>
              <a:t>Bup has been shown to tx sx and save lives</a:t>
            </a:r>
            <a:endParaRPr/>
          </a:p>
          <a:p>
            <a:pPr marL="0" lvl="0" indent="0" algn="l" rtl="0">
              <a:lnSpc>
                <a:spcPct val="100000"/>
              </a:lnSpc>
              <a:spcBef>
                <a:spcPts val="0"/>
              </a:spcBef>
              <a:spcAft>
                <a:spcPts val="0"/>
              </a:spcAft>
              <a:buSzPts val="1400"/>
              <a:buNone/>
            </a:pPr>
            <a:endParaRPr/>
          </a:p>
        </p:txBody>
      </p:sp>
      <p:sp>
        <p:nvSpPr>
          <p:cNvPr id="1359" name="Google Shape;1359;g261c5e7ade9_0_1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4166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261c5e7ade9_0_73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7" name="Google Shape;1607;g261c5e7ade9_0_73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Timmins is located in northeastern Ontario on the Mattagami River</a:t>
            </a:r>
            <a:endParaRPr/>
          </a:p>
          <a:p>
            <a:pPr marL="0" lvl="0" indent="0" algn="l" rtl="0">
              <a:lnSpc>
                <a:spcPct val="100000"/>
              </a:lnSpc>
              <a:spcBef>
                <a:spcPts val="0"/>
              </a:spcBef>
              <a:spcAft>
                <a:spcPts val="0"/>
              </a:spcAft>
              <a:buSzPts val="1400"/>
              <a:buNone/>
            </a:pPr>
            <a:r>
              <a:rPr lang="en"/>
              <a:t>Population 41,788</a:t>
            </a:r>
            <a:endParaRPr/>
          </a:p>
          <a:p>
            <a:pPr marL="0" lvl="0" indent="0" algn="l" rtl="0">
              <a:lnSpc>
                <a:spcPct val="100000"/>
              </a:lnSpc>
              <a:spcBef>
                <a:spcPts val="0"/>
              </a:spcBef>
              <a:spcAft>
                <a:spcPts val="0"/>
              </a:spcAft>
              <a:buSzPts val="1400"/>
              <a:buNone/>
            </a:pPr>
            <a:r>
              <a:rPr lang="en"/>
              <a:t>Resource-based economy</a:t>
            </a:r>
            <a:endParaRPr/>
          </a:p>
          <a:p>
            <a:pPr marL="0" lvl="0" indent="0" algn="l" rtl="0">
              <a:lnSpc>
                <a:spcPct val="100000"/>
              </a:lnSpc>
              <a:spcBef>
                <a:spcPts val="0"/>
              </a:spcBef>
              <a:spcAft>
                <a:spcPts val="0"/>
              </a:spcAft>
              <a:buSzPts val="1400"/>
              <a:buNone/>
            </a:pPr>
            <a:r>
              <a:rPr lang="en"/>
              <a:t>Limited healthcare resources compared to densely populated Southern Ontario</a:t>
            </a:r>
            <a:endParaRPr/>
          </a:p>
          <a:p>
            <a:pPr marL="0" lvl="0" indent="0" algn="l" rtl="0">
              <a:lnSpc>
                <a:spcPct val="100000"/>
              </a:lnSpc>
              <a:spcBef>
                <a:spcPts val="0"/>
              </a:spcBef>
              <a:spcAft>
                <a:spcPts val="0"/>
              </a:spcAft>
              <a:buSzPts val="1400"/>
              <a:buNone/>
            </a:pPr>
            <a:endParaRPr/>
          </a:p>
        </p:txBody>
      </p:sp>
      <p:sp>
        <p:nvSpPr>
          <p:cNvPr id="1608" name="Google Shape;1608;g261c5e7ade9_0_73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404543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4db11c23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4db11c23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026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000"/>
              <a:buFont typeface="Calibri"/>
              <a:buNone/>
            </a:pPr>
            <a:r>
              <a:rPr lang="en" sz="1400"/>
              <a:t>Improved communication with community organizations </a:t>
            </a:r>
            <a:endParaRPr sz="100"/>
          </a:p>
          <a:p>
            <a:pPr marL="457200" lvl="1" indent="0" algn="l" rtl="0">
              <a:lnSpc>
                <a:spcPct val="100000"/>
              </a:lnSpc>
              <a:spcBef>
                <a:spcPts val="0"/>
              </a:spcBef>
              <a:spcAft>
                <a:spcPts val="0"/>
              </a:spcAft>
              <a:buClr>
                <a:schemeClr val="dk1"/>
              </a:buClr>
              <a:buSzPts val="1200"/>
              <a:buFont typeface="Calibri"/>
              <a:buNone/>
            </a:pPr>
            <a:r>
              <a:rPr lang="en"/>
              <a:t>Emphasized the need to save lives</a:t>
            </a:r>
            <a:endParaRPr/>
          </a:p>
          <a:p>
            <a:pPr marL="457200" lvl="1" indent="0" algn="l" rtl="0">
              <a:lnSpc>
                <a:spcPct val="100000"/>
              </a:lnSpc>
              <a:spcBef>
                <a:spcPts val="0"/>
              </a:spcBef>
              <a:spcAft>
                <a:spcPts val="0"/>
              </a:spcAft>
              <a:buClr>
                <a:schemeClr val="dk1"/>
              </a:buClr>
              <a:buSzPts val="1200"/>
              <a:buFont typeface="Calibri"/>
              <a:buNone/>
            </a:pPr>
            <a:r>
              <a:rPr lang="en"/>
              <a:t>Asked numerous organizations for their support</a:t>
            </a:r>
            <a:endParaRPr/>
          </a:p>
          <a:p>
            <a:pPr marL="457200" lvl="1" indent="0" algn="l" rtl="0">
              <a:lnSpc>
                <a:spcPct val="100000"/>
              </a:lnSpc>
              <a:spcBef>
                <a:spcPts val="0"/>
              </a:spcBef>
              <a:spcAft>
                <a:spcPts val="0"/>
              </a:spcAft>
              <a:buClr>
                <a:schemeClr val="dk1"/>
              </a:buClr>
              <a:buSzPts val="1200"/>
              <a:buFont typeface="Calibri"/>
              <a:buNone/>
            </a:pPr>
            <a:r>
              <a:rPr lang="en"/>
              <a:t>“Called people out” for ineffective processes/care</a:t>
            </a:r>
            <a:endParaRPr/>
          </a:p>
          <a:p>
            <a:pPr marL="0" lvl="0" indent="0" algn="l" rtl="0">
              <a:lnSpc>
                <a:spcPct val="100000"/>
              </a:lnSpc>
              <a:spcBef>
                <a:spcPts val="0"/>
              </a:spcBef>
              <a:spcAft>
                <a:spcPts val="0"/>
              </a:spcAft>
              <a:buClr>
                <a:schemeClr val="dk1"/>
              </a:buClr>
              <a:buSzPts val="3000"/>
              <a:buFont typeface="Calibri"/>
              <a:buNone/>
            </a:pPr>
            <a:r>
              <a:rPr lang="en" sz="1300"/>
              <a:t>Offered immediate care at hospital for those requesting treatment for OUD</a:t>
            </a:r>
            <a:endParaRPr sz="100"/>
          </a:p>
          <a:p>
            <a:pPr marL="0" lvl="0" indent="0" algn="l" rtl="0">
              <a:lnSpc>
                <a:spcPct val="100000"/>
              </a:lnSpc>
              <a:spcBef>
                <a:spcPts val="0"/>
              </a:spcBef>
              <a:spcAft>
                <a:spcPts val="0"/>
              </a:spcAft>
              <a:buClr>
                <a:schemeClr val="dk1"/>
              </a:buClr>
              <a:buSzPts val="3000"/>
              <a:buFont typeface="Calibri"/>
              <a:buNone/>
            </a:pPr>
            <a:r>
              <a:rPr lang="en" sz="1300"/>
              <a:t>Better access to treatment</a:t>
            </a:r>
            <a:endParaRPr sz="100"/>
          </a:p>
          <a:p>
            <a:pPr marL="0" lvl="0" indent="0" algn="l" rtl="0">
              <a:lnSpc>
                <a:spcPct val="100000"/>
              </a:lnSpc>
              <a:spcBef>
                <a:spcPts val="0"/>
              </a:spcBef>
              <a:spcAft>
                <a:spcPts val="0"/>
              </a:spcAft>
              <a:buClr>
                <a:schemeClr val="dk1"/>
              </a:buClr>
              <a:buSzPts val="3000"/>
              <a:buFont typeface="Calibri"/>
              <a:buNone/>
            </a:pPr>
            <a:r>
              <a:rPr lang="en" sz="1300"/>
              <a:t>Innovative approach, working outside our comfort zone</a:t>
            </a:r>
            <a:endParaRPr sz="100"/>
          </a:p>
          <a:p>
            <a:pPr marL="0" lvl="0" indent="0" algn="l" rtl="0">
              <a:lnSpc>
                <a:spcPct val="100000"/>
              </a:lnSpc>
              <a:spcBef>
                <a:spcPts val="0"/>
              </a:spcBef>
              <a:spcAft>
                <a:spcPts val="0"/>
              </a:spcAft>
              <a:buClr>
                <a:schemeClr val="dk1"/>
              </a:buClr>
              <a:buSzPts val="3000"/>
              <a:buFont typeface="Calibri"/>
              <a:buNone/>
            </a:pPr>
            <a:r>
              <a:rPr lang="en" sz="1300"/>
              <a:t>Developed a program to meet the needs of our patients</a:t>
            </a:r>
            <a:endParaRPr sz="100"/>
          </a:p>
          <a:p>
            <a:pPr marL="0" lvl="0" indent="0" algn="l" rtl="0">
              <a:lnSpc>
                <a:spcPct val="100000"/>
              </a:lnSpc>
              <a:spcBef>
                <a:spcPts val="0"/>
              </a:spcBef>
              <a:spcAft>
                <a:spcPts val="0"/>
              </a:spcAft>
              <a:buClr>
                <a:schemeClr val="dk1"/>
              </a:buClr>
              <a:buSzPts val="3000"/>
              <a:buFont typeface="Calibri"/>
              <a:buNone/>
            </a:pPr>
            <a:r>
              <a:rPr lang="en" sz="1300"/>
              <a:t>Many meetings: town hall, met with chief of police, City Council presentation, MAC , hospital board presentation, education day presentation. Education sessions with RN, ER docs, coastal communities..</a:t>
            </a:r>
            <a:endParaRPr sz="100"/>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SOLUTION: Coming together with community services</a:t>
            </a:r>
            <a:endParaRPr/>
          </a:p>
          <a:p>
            <a:pPr marL="0" lvl="0" indent="0" algn="l" rtl="0">
              <a:lnSpc>
                <a:spcPct val="100000"/>
              </a:lnSpc>
              <a:spcBef>
                <a:spcPts val="0"/>
              </a:spcBef>
              <a:spcAft>
                <a:spcPts val="0"/>
              </a:spcAft>
              <a:buClr>
                <a:schemeClr val="dk1"/>
              </a:buClr>
              <a:buSzPts val="1200"/>
              <a:buFont typeface="Calibri"/>
              <a:buNone/>
            </a:pPr>
            <a:r>
              <a:rPr lang="en"/>
              <a:t>Immediate care at our hospital</a:t>
            </a:r>
            <a:endParaRPr/>
          </a:p>
          <a:p>
            <a:pPr marL="0" lvl="0" indent="0" algn="l" rtl="0">
              <a:lnSpc>
                <a:spcPct val="100000"/>
              </a:lnSpc>
              <a:spcBef>
                <a:spcPts val="0"/>
              </a:spcBef>
              <a:spcAft>
                <a:spcPts val="0"/>
              </a:spcAft>
              <a:buClr>
                <a:schemeClr val="dk1"/>
              </a:buClr>
              <a:buSzPts val="1200"/>
              <a:buFont typeface="Calibri"/>
              <a:buNone/>
            </a:pPr>
            <a:r>
              <a:rPr lang="en"/>
              <a:t>Hospital stepped up to save lives – see slide 22</a:t>
            </a:r>
            <a:endParaRPr/>
          </a:p>
          <a:p>
            <a:pPr marL="0" lvl="0" indent="0" algn="l" rtl="0">
              <a:lnSpc>
                <a:spcPct val="100000"/>
              </a:lnSpc>
              <a:spcBef>
                <a:spcPts val="0"/>
              </a:spcBef>
              <a:spcAft>
                <a:spcPts val="0"/>
              </a:spcAft>
              <a:buClr>
                <a:schemeClr val="dk1"/>
              </a:buClr>
              <a:buSzPts val="1200"/>
              <a:buFont typeface="Calibri"/>
              <a:buNone/>
            </a:pPr>
            <a:r>
              <a:rPr lang="en"/>
              <a:t>Interviews with local news</a:t>
            </a:r>
            <a:endParaRPr/>
          </a:p>
        </p:txBody>
      </p:sp>
      <p:sp>
        <p:nvSpPr>
          <p:cNvPr id="603" name="Google Shape;603;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261c5e7ade9_0_10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5" name="Google Shape;1635;g261c5e7ade9_0_10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Town Hall Meeting</a:t>
            </a:r>
            <a:endParaRPr/>
          </a:p>
          <a:p>
            <a:pPr marL="457200" lvl="0" indent="-298450" algn="l" rtl="0">
              <a:lnSpc>
                <a:spcPct val="100000"/>
              </a:lnSpc>
              <a:spcBef>
                <a:spcPts val="0"/>
              </a:spcBef>
              <a:spcAft>
                <a:spcPts val="0"/>
              </a:spcAft>
              <a:buSzPts val="1100"/>
              <a:buChar char="●"/>
            </a:pPr>
            <a:r>
              <a:rPr lang="en"/>
              <a:t>City Council presentation</a:t>
            </a:r>
            <a:endParaRPr/>
          </a:p>
          <a:p>
            <a:pPr marL="457200" lvl="0" indent="-298450" algn="l" rtl="0">
              <a:lnSpc>
                <a:spcPct val="100000"/>
              </a:lnSpc>
              <a:spcBef>
                <a:spcPts val="0"/>
              </a:spcBef>
              <a:spcAft>
                <a:spcPts val="0"/>
              </a:spcAft>
              <a:buSzPts val="1100"/>
              <a:buChar char="●"/>
            </a:pPr>
            <a:r>
              <a:rPr lang="en"/>
              <a:t>MAC</a:t>
            </a:r>
            <a:endParaRPr/>
          </a:p>
          <a:p>
            <a:pPr marL="457200" lvl="0" indent="-298450" algn="l" rtl="0">
              <a:lnSpc>
                <a:spcPct val="100000"/>
              </a:lnSpc>
              <a:spcBef>
                <a:spcPts val="0"/>
              </a:spcBef>
              <a:spcAft>
                <a:spcPts val="0"/>
              </a:spcAft>
              <a:buSzPts val="1100"/>
              <a:buChar char="●"/>
            </a:pPr>
            <a:r>
              <a:rPr lang="en"/>
              <a:t>TADH Board </a:t>
            </a:r>
            <a:endParaRPr/>
          </a:p>
          <a:p>
            <a:pPr marL="457200" lvl="0" indent="-298450" algn="l" rtl="0">
              <a:lnSpc>
                <a:spcPct val="100000"/>
              </a:lnSpc>
              <a:spcBef>
                <a:spcPts val="0"/>
              </a:spcBef>
              <a:spcAft>
                <a:spcPts val="0"/>
              </a:spcAft>
              <a:buSzPts val="1100"/>
              <a:buChar char="●"/>
            </a:pPr>
            <a:r>
              <a:rPr lang="en"/>
              <a:t>ER physician</a:t>
            </a:r>
            <a:endParaRPr/>
          </a:p>
          <a:p>
            <a:pPr marL="457200" lvl="0" indent="-298450" algn="l" rtl="0">
              <a:lnSpc>
                <a:spcPct val="100000"/>
              </a:lnSpc>
              <a:spcBef>
                <a:spcPts val="0"/>
              </a:spcBef>
              <a:spcAft>
                <a:spcPts val="0"/>
              </a:spcAft>
              <a:buSzPts val="1100"/>
              <a:buChar char="●"/>
            </a:pPr>
            <a:r>
              <a:rPr lang="en"/>
              <a:t>TADH Nursing staff</a:t>
            </a:r>
            <a:endParaRPr/>
          </a:p>
          <a:p>
            <a:pPr marL="457200" lvl="0" indent="-298450" algn="l" rtl="0">
              <a:lnSpc>
                <a:spcPct val="100000"/>
              </a:lnSpc>
              <a:spcBef>
                <a:spcPts val="0"/>
              </a:spcBef>
              <a:spcAft>
                <a:spcPts val="0"/>
              </a:spcAft>
              <a:buSzPts val="1100"/>
              <a:buChar char="●"/>
            </a:pPr>
            <a:r>
              <a:rPr lang="en"/>
              <a:t>Development of Task Teams- 11 committees</a:t>
            </a:r>
            <a:endParaRPr/>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05387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a:t>Introduced sublingual buprenorphine-naloxone at the ED and home carry packs for patients (3 x 2 mg tablets per pack, may give 2 packs)</a:t>
            </a:r>
            <a:endParaRPr/>
          </a:p>
          <a:p>
            <a:pPr marL="0" marR="0" lvl="0" indent="0" algn="l" rtl="0">
              <a:lnSpc>
                <a:spcPct val="100000"/>
              </a:lnSpc>
              <a:spcBef>
                <a:spcPts val="0"/>
              </a:spcBef>
              <a:spcAft>
                <a:spcPts val="0"/>
              </a:spcAft>
              <a:buClr>
                <a:schemeClr val="dk1"/>
              </a:buClr>
              <a:buSzPts val="1200"/>
              <a:buFont typeface="Arial"/>
              <a:buNone/>
            </a:pPr>
            <a:r>
              <a:rPr lang="en"/>
              <a:t>Hospital stepped up to save lives</a:t>
            </a:r>
            <a:endParaRPr/>
          </a:p>
          <a:p>
            <a:pPr marL="0" marR="0" lvl="0" indent="0" algn="l" rtl="0">
              <a:lnSpc>
                <a:spcPct val="100000"/>
              </a:lnSpc>
              <a:spcBef>
                <a:spcPts val="0"/>
              </a:spcBef>
              <a:spcAft>
                <a:spcPts val="0"/>
              </a:spcAft>
              <a:buClr>
                <a:schemeClr val="dk1"/>
              </a:buClr>
              <a:buSzPts val="1200"/>
              <a:buFont typeface="Arial"/>
              <a:buNone/>
            </a:pPr>
            <a:r>
              <a:rPr lang="en"/>
              <a:t>Implemented medical withdrawal management beds</a:t>
            </a:r>
            <a:endParaRPr/>
          </a:p>
          <a:p>
            <a:pPr marL="0" marR="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3300"/>
              <a:buFont typeface="Calibri"/>
              <a:buNone/>
            </a:pPr>
            <a:r>
              <a:rPr lang="en" sz="1400"/>
              <a:t>Hospital is a key player in system change</a:t>
            </a:r>
            <a:endParaRPr sz="100"/>
          </a:p>
          <a:p>
            <a:pPr marL="457200" lvl="1" indent="0" algn="l" rtl="0">
              <a:lnSpc>
                <a:spcPct val="100000"/>
              </a:lnSpc>
              <a:spcBef>
                <a:spcPts val="0"/>
              </a:spcBef>
              <a:spcAft>
                <a:spcPts val="0"/>
              </a:spcAft>
              <a:buClr>
                <a:schemeClr val="dk1"/>
              </a:buClr>
              <a:buSzPts val="3100"/>
              <a:buFont typeface="Calibri"/>
              <a:buNone/>
            </a:pPr>
            <a:r>
              <a:rPr lang="en" sz="1200"/>
              <a:t>Opening of hospital medical withdrawal management beds</a:t>
            </a:r>
            <a:endParaRPr sz="100"/>
          </a:p>
          <a:p>
            <a:pPr marL="457200" lvl="1" indent="0" algn="l" rtl="0">
              <a:lnSpc>
                <a:spcPct val="100000"/>
              </a:lnSpc>
              <a:spcBef>
                <a:spcPts val="0"/>
              </a:spcBef>
              <a:spcAft>
                <a:spcPts val="0"/>
              </a:spcAft>
              <a:buClr>
                <a:schemeClr val="dk1"/>
              </a:buClr>
              <a:buSzPts val="3100"/>
              <a:buFont typeface="Calibri"/>
              <a:buNone/>
            </a:pPr>
            <a:r>
              <a:rPr lang="en" sz="1200"/>
              <a:t>Team development and training</a:t>
            </a:r>
            <a:endParaRPr sz="100"/>
          </a:p>
          <a:p>
            <a:pPr marL="457200" lvl="1" indent="0" algn="l" rtl="0">
              <a:lnSpc>
                <a:spcPct val="100000"/>
              </a:lnSpc>
              <a:spcBef>
                <a:spcPts val="0"/>
              </a:spcBef>
              <a:spcAft>
                <a:spcPts val="0"/>
              </a:spcAft>
              <a:buClr>
                <a:schemeClr val="dk1"/>
              </a:buClr>
              <a:buSzPts val="3100"/>
              <a:buFont typeface="Calibri"/>
              <a:buNone/>
            </a:pPr>
            <a:r>
              <a:rPr lang="en" sz="1200"/>
              <a:t>Pharmacy department involvement</a:t>
            </a:r>
            <a:endParaRPr sz="100"/>
          </a:p>
          <a:p>
            <a:pPr marL="457200" lvl="1" indent="0" algn="l" rtl="0">
              <a:lnSpc>
                <a:spcPct val="100000"/>
              </a:lnSpc>
              <a:spcBef>
                <a:spcPts val="0"/>
              </a:spcBef>
              <a:spcAft>
                <a:spcPts val="0"/>
              </a:spcAft>
              <a:buClr>
                <a:schemeClr val="dk1"/>
              </a:buClr>
              <a:buSzPts val="3100"/>
              <a:buFont typeface="Calibri"/>
              <a:buNone/>
            </a:pPr>
            <a:r>
              <a:rPr lang="en" sz="1200"/>
              <a:t>Order sets and protocol development</a:t>
            </a:r>
            <a:endParaRPr sz="100"/>
          </a:p>
          <a:p>
            <a:pPr marL="457200" lvl="1" indent="0" algn="l" rtl="0">
              <a:lnSpc>
                <a:spcPct val="100000"/>
              </a:lnSpc>
              <a:spcBef>
                <a:spcPts val="0"/>
              </a:spcBef>
              <a:spcAft>
                <a:spcPts val="0"/>
              </a:spcAft>
              <a:buClr>
                <a:schemeClr val="dk1"/>
              </a:buClr>
              <a:buSzPts val="3100"/>
              <a:buFont typeface="Calibri"/>
              <a:buNone/>
            </a:pPr>
            <a:r>
              <a:rPr lang="en" sz="1200"/>
              <a:t>Introduction of home carry packs for patients at the ED </a:t>
            </a:r>
            <a:endParaRPr sz="100"/>
          </a:p>
          <a:p>
            <a:pPr marL="457200" lvl="1" indent="0" algn="l" rtl="0">
              <a:lnSpc>
                <a:spcPct val="100000"/>
              </a:lnSpc>
              <a:spcBef>
                <a:spcPts val="0"/>
              </a:spcBef>
              <a:spcAft>
                <a:spcPts val="0"/>
              </a:spcAft>
              <a:buClr>
                <a:schemeClr val="dk1"/>
              </a:buClr>
              <a:buSzPts val="3100"/>
              <a:buFont typeface="Calibri"/>
              <a:buNone/>
            </a:pPr>
            <a:r>
              <a:rPr lang="en" sz="1200"/>
              <a:t>Relentless education and discussion</a:t>
            </a:r>
            <a:endParaRPr sz="100"/>
          </a:p>
          <a:p>
            <a:pPr marL="0" lvl="0" indent="0" algn="l" rtl="0">
              <a:lnSpc>
                <a:spcPct val="100000"/>
              </a:lnSpc>
              <a:spcBef>
                <a:spcPts val="0"/>
              </a:spcBef>
              <a:spcAft>
                <a:spcPts val="0"/>
              </a:spcAft>
              <a:buClr>
                <a:schemeClr val="dk1"/>
              </a:buClr>
              <a:buSzPts val="3300"/>
              <a:buFont typeface="Calibri"/>
              <a:buNone/>
            </a:pPr>
            <a:r>
              <a:rPr lang="en" sz="1400"/>
              <a:t>Ensuring wraparound care</a:t>
            </a:r>
            <a:endParaRPr sz="100"/>
          </a:p>
          <a:p>
            <a:pPr marL="0" lvl="0" indent="0" algn="l" rtl="0">
              <a:lnSpc>
                <a:spcPct val="100000"/>
              </a:lnSpc>
              <a:spcBef>
                <a:spcPts val="0"/>
              </a:spcBef>
              <a:spcAft>
                <a:spcPts val="0"/>
              </a:spcAft>
              <a:buClr>
                <a:schemeClr val="dk1"/>
              </a:buClr>
              <a:buSzPts val="3300"/>
              <a:buFont typeface="Calibri"/>
              <a:buNone/>
            </a:pPr>
            <a:r>
              <a:rPr lang="en" sz="1700"/>
              <a:t>Improving comfort levels and hospital culture</a:t>
            </a:r>
            <a:endParaRPr sz="100"/>
          </a:p>
          <a:p>
            <a:pPr marL="0" lvl="0" indent="0" algn="l" rtl="0">
              <a:lnSpc>
                <a:spcPct val="100000"/>
              </a:lnSpc>
              <a:spcBef>
                <a:spcPts val="0"/>
              </a:spcBef>
              <a:spcAft>
                <a:spcPts val="0"/>
              </a:spcAft>
              <a:buClr>
                <a:schemeClr val="dk1"/>
              </a:buClr>
              <a:buSzPts val="3300"/>
              <a:buFont typeface="Calibri"/>
              <a:buNone/>
            </a:pPr>
            <a:r>
              <a:rPr lang="en" sz="1700"/>
              <a:t>Reducing stigma</a:t>
            </a:r>
            <a:endParaRPr sz="100"/>
          </a:p>
          <a:p>
            <a:pPr marL="0" marR="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15" name="Google Shape;615;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1f5e61586b5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1" name="Google Shape;881;g1f5e61586b5_0_5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24189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f5e61586b5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8" name="Google Shape;888;g1f5e61586b5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Our CEO was on board and advocate for us and our patients</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We presented to the MAC and the Board of TADH about the importance of these beds and having medical management of these pats available  just like we do for any other medical emergency that presents to our hospital </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If we sent them home from our ER dep without help… this increases their chances of death and possibly contributing the opiate related deaths in our city since we had a known treatment that we know makes a difference and saves lives</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It also affects the hospital in so many ways</a:t>
            </a:r>
            <a:endParaRPr/>
          </a:p>
          <a:p>
            <a:pPr marL="171450" lvl="0" indent="-171450" algn="l" rtl="0">
              <a:lnSpc>
                <a:spcPct val="100000"/>
              </a:lnSpc>
              <a:spcBef>
                <a:spcPts val="0"/>
              </a:spcBef>
              <a:spcAft>
                <a:spcPts val="0"/>
              </a:spcAft>
              <a:buClr>
                <a:schemeClr val="dk1"/>
              </a:buClr>
              <a:buSzPts val="1100"/>
              <a:buFont typeface="Arial"/>
              <a:buChar char="-"/>
            </a:pPr>
            <a:r>
              <a:rPr lang="en"/>
              <a:t>ER visit</a:t>
            </a:r>
            <a:endParaRPr/>
          </a:p>
          <a:p>
            <a:pPr marL="171450" lvl="0" indent="-171450" algn="l" rtl="0">
              <a:lnSpc>
                <a:spcPct val="100000"/>
              </a:lnSpc>
              <a:spcBef>
                <a:spcPts val="0"/>
              </a:spcBef>
              <a:spcAft>
                <a:spcPts val="0"/>
              </a:spcAft>
              <a:buClr>
                <a:schemeClr val="dk1"/>
              </a:buClr>
              <a:buSzPts val="1100"/>
              <a:buFont typeface="Arial"/>
              <a:buChar char="-"/>
            </a:pPr>
            <a:r>
              <a:rPr lang="en"/>
              <a:t>Hospitalizations due to complications of drug use</a:t>
            </a:r>
            <a:endParaRPr/>
          </a:p>
          <a:p>
            <a:pPr marL="171450" lvl="0" indent="-171450" algn="l" rtl="0">
              <a:lnSpc>
                <a:spcPct val="100000"/>
              </a:lnSpc>
              <a:spcBef>
                <a:spcPts val="0"/>
              </a:spcBef>
              <a:spcAft>
                <a:spcPts val="0"/>
              </a:spcAft>
              <a:buClr>
                <a:schemeClr val="dk1"/>
              </a:buClr>
              <a:buSzPts val="1100"/>
              <a:buFont typeface="Arial"/>
              <a:buChar char="-"/>
            </a:pPr>
            <a:r>
              <a:rPr lang="en"/>
              <a:t>Death rates in our community</a:t>
            </a:r>
            <a:endParaRPr/>
          </a:p>
        </p:txBody>
      </p:sp>
    </p:spTree>
    <p:extLst>
      <p:ext uri="{BB962C8B-B14F-4D97-AF65-F5344CB8AC3E}">
        <p14:creationId xmlns:p14="http://schemas.microsoft.com/office/powerpoint/2010/main" val="21274209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261c5e7ade9_0_10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8" name="Google Shape;1738;g261c5e7ade9_0_102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Macrodosing is supported by recent clinical experience (met with Dr. Reuben Strayer, other investigators) and clinical evidence</a:t>
            </a:r>
            <a:endParaRPr/>
          </a:p>
          <a:p>
            <a:pPr marL="0" lvl="0" indent="0" algn="l" rtl="0">
              <a:lnSpc>
                <a:spcPct val="100000"/>
              </a:lnSpc>
              <a:spcBef>
                <a:spcPts val="0"/>
              </a:spcBef>
              <a:spcAft>
                <a:spcPts val="0"/>
              </a:spcAft>
              <a:buClr>
                <a:schemeClr val="dk1"/>
              </a:buClr>
              <a:buSzPts val="1100"/>
              <a:buFont typeface="Calibri"/>
              <a:buNone/>
            </a:pPr>
            <a:r>
              <a:rPr lang="en"/>
              <a:t>Also supported by California bridge guidelines</a:t>
            </a:r>
            <a:endParaRPr/>
          </a:p>
          <a:p>
            <a:pPr marL="0" lvl="0" indent="0" algn="l" rtl="0">
              <a:lnSpc>
                <a:spcPct val="100000"/>
              </a:lnSpc>
              <a:spcBef>
                <a:spcPts val="0"/>
              </a:spcBef>
              <a:spcAft>
                <a:spcPts val="0"/>
              </a:spcAft>
              <a:buClr>
                <a:schemeClr val="dk1"/>
              </a:buClr>
              <a:buSzPts val="1100"/>
              <a:buFont typeface="Calibri"/>
              <a:buNone/>
            </a:pPr>
            <a:r>
              <a:rPr lang="en"/>
              <a:t>Dr. Marion-Bellemare called Dr. Lee in the OR and they discussed ongoing studies</a:t>
            </a:r>
            <a:endParaRPr/>
          </a:p>
          <a:p>
            <a:pPr marL="0" lvl="0" indent="0" algn="l" rtl="0">
              <a:lnSpc>
                <a:spcPct val="100000"/>
              </a:lnSpc>
              <a:spcBef>
                <a:spcPts val="0"/>
              </a:spcBef>
              <a:spcAft>
                <a:spcPts val="0"/>
              </a:spcAft>
              <a:buClr>
                <a:schemeClr val="dk1"/>
              </a:buClr>
              <a:buSzPts val="1100"/>
              <a:buFont typeface="Calibri"/>
              <a:buNone/>
            </a:pPr>
            <a:r>
              <a:rPr lang="en"/>
              <a:t>Dr. Lee: “Sounds like a good idea and makes sense pharmacologically but I haven’t actually done it myself” [paraphrased]</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Protocols had to be changed for the benefit of patients</a:t>
            </a:r>
            <a:endParaRPr/>
          </a:p>
          <a:p>
            <a:pPr marL="0" lvl="0" indent="0" algn="l" rtl="0">
              <a:lnSpc>
                <a:spcPct val="100000"/>
              </a:lnSpc>
              <a:spcBef>
                <a:spcPts val="0"/>
              </a:spcBef>
              <a:spcAft>
                <a:spcPts val="0"/>
              </a:spcAft>
              <a:buClr>
                <a:schemeClr val="dk1"/>
              </a:buClr>
              <a:buSzPts val="1100"/>
              <a:buFont typeface="Calibri"/>
              <a:buNone/>
            </a:pPr>
            <a:r>
              <a:rPr lang="en"/>
              <a:t>Listened to patients</a:t>
            </a:r>
            <a:endParaRPr/>
          </a:p>
          <a:p>
            <a:pPr marL="0" lvl="0" indent="0" algn="l" rtl="0">
              <a:lnSpc>
                <a:spcPct val="100000"/>
              </a:lnSpc>
              <a:spcBef>
                <a:spcPts val="0"/>
              </a:spcBef>
              <a:spcAft>
                <a:spcPts val="0"/>
              </a:spcAft>
              <a:buClr>
                <a:schemeClr val="dk1"/>
              </a:buClr>
              <a:buSzPts val="1100"/>
              <a:buFont typeface="Calibri"/>
              <a:buNone/>
            </a:pPr>
            <a:r>
              <a:rPr lang="en"/>
              <a:t>Increased dose to 16/8/8 based on feedback from patients and nurses and now 24/8 mg</a:t>
            </a:r>
            <a:endParaRPr/>
          </a:p>
          <a:p>
            <a:pPr marL="0" lvl="0" indent="0" algn="l" rtl="0">
              <a:lnSpc>
                <a:spcPct val="100000"/>
              </a:lnSpc>
              <a:spcBef>
                <a:spcPts val="0"/>
              </a:spcBef>
              <a:spcAft>
                <a:spcPts val="0"/>
              </a:spcAft>
              <a:buClr>
                <a:schemeClr val="dk1"/>
              </a:buClr>
              <a:buSzPts val="1100"/>
              <a:buFont typeface="Calibri"/>
              <a:buNone/>
            </a:pPr>
            <a:r>
              <a:rPr lang="en"/>
              <a:t>Dose in the first 24 h makes a big difference (dose &gt; 32 mg may be needed)</a:t>
            </a:r>
            <a:endParaRPr/>
          </a:p>
          <a:p>
            <a:pPr marL="0" marR="0" lvl="0" indent="0" algn="l" rtl="0">
              <a:lnSpc>
                <a:spcPct val="100000"/>
              </a:lnSpc>
              <a:spcBef>
                <a:spcPts val="0"/>
              </a:spcBef>
              <a:spcAft>
                <a:spcPts val="0"/>
              </a:spcAft>
              <a:buClr>
                <a:schemeClr val="dk1"/>
              </a:buClr>
              <a:buSzPts val="1200"/>
              <a:buFont typeface="Arial"/>
              <a:buNone/>
            </a:pPr>
            <a:r>
              <a:rPr lang="en"/>
              <a:t>Within 3 hours patients are comfortable, with some outliers</a:t>
            </a:r>
            <a:endParaRPr/>
          </a:p>
          <a:p>
            <a:pPr marL="0" marR="0" lvl="0" indent="0" algn="l" rtl="0">
              <a:lnSpc>
                <a:spcPct val="100000"/>
              </a:lnSpc>
              <a:spcBef>
                <a:spcPts val="0"/>
              </a:spcBef>
              <a:spcAft>
                <a:spcPts val="0"/>
              </a:spcAft>
              <a:buClr>
                <a:schemeClr val="dk1"/>
              </a:buClr>
              <a:buSzPts val="1200"/>
              <a:buFont typeface="Arial"/>
              <a:buNone/>
            </a:pPr>
            <a:r>
              <a:rPr lang="en"/>
              <a:t>Now routinely use this macrodosing protocol</a:t>
            </a:r>
            <a:endParaRPr/>
          </a:p>
          <a:p>
            <a:pPr marL="0" marR="0" lvl="0" indent="0" algn="l" rtl="0">
              <a:lnSpc>
                <a:spcPct val="100000"/>
              </a:lnSpc>
              <a:spcBef>
                <a:spcPts val="0"/>
              </a:spcBef>
              <a:spcAft>
                <a:spcPts val="0"/>
              </a:spcAft>
              <a:buClr>
                <a:schemeClr val="dk1"/>
              </a:buClr>
              <a:buSzPts val="1200"/>
              <a:buFont typeface="Arial"/>
              <a:buNone/>
            </a:pPr>
            <a:r>
              <a:rPr lang="en"/>
              <a:t>Percocet users: may use 6/16/8</a:t>
            </a:r>
            <a:endParaRPr/>
          </a:p>
          <a:p>
            <a:pPr marL="0" lvl="0" indent="0" algn="l" rtl="0">
              <a:lnSpc>
                <a:spcPct val="100000"/>
              </a:lnSpc>
              <a:spcBef>
                <a:spcPts val="0"/>
              </a:spcBef>
              <a:spcAft>
                <a:spcPts val="0"/>
              </a:spcAft>
              <a:buClr>
                <a:schemeClr val="dk1"/>
              </a:buClr>
              <a:buSzPts val="1100"/>
              <a:buFont typeface="Calibri"/>
              <a:buNone/>
            </a:pPr>
            <a:r>
              <a:rPr lang="en"/>
              <a:t>There is literature support for higher and earlier dosing, including the California bridge guidelines</a:t>
            </a:r>
            <a:endParaRPr/>
          </a:p>
          <a:p>
            <a:pPr marL="0" lvl="0" indent="0" algn="l" rtl="0">
              <a:lnSpc>
                <a:spcPct val="100000"/>
              </a:lnSpc>
              <a:spcBef>
                <a:spcPts val="0"/>
              </a:spcBef>
              <a:spcAft>
                <a:spcPts val="0"/>
              </a:spcAft>
              <a:buClr>
                <a:schemeClr val="dk1"/>
              </a:buClr>
              <a:buSzPts val="1100"/>
              <a:buFont typeface="Calibri"/>
              <a:buNone/>
            </a:pPr>
            <a:r>
              <a:rPr lang="en"/>
              <a:t>Discussed clinical experience with Dr. Reuben</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Pharmacists resisted early BUP-XR injection, needed to be convinced it was lifesaving</a:t>
            </a:r>
            <a:endParaRPr/>
          </a:p>
          <a:p>
            <a:pPr marL="0" lvl="0" indent="0" algn="l" rtl="0">
              <a:lnSpc>
                <a:spcPct val="100000"/>
              </a:lnSpc>
              <a:spcBef>
                <a:spcPts val="0"/>
              </a:spcBef>
              <a:spcAft>
                <a:spcPts val="0"/>
              </a:spcAft>
              <a:buClr>
                <a:schemeClr val="dk1"/>
              </a:buClr>
              <a:buSzPts val="1100"/>
              <a:buFont typeface="Calibri"/>
              <a:buNone/>
            </a:pPr>
            <a:r>
              <a:rPr lang="en"/>
              <a:t>Pharmacists worried about respiratory depression, but compared to the potency of fentanyl, this should not be an issue</a:t>
            </a:r>
            <a:endParaRPr/>
          </a:p>
          <a:p>
            <a:pPr marL="0" lvl="0" indent="0" algn="l" rtl="0">
              <a:lnSpc>
                <a:spcPct val="100000"/>
              </a:lnSpc>
              <a:spcBef>
                <a:spcPts val="0"/>
              </a:spcBef>
              <a:spcAft>
                <a:spcPts val="0"/>
              </a:spcAft>
              <a:buClr>
                <a:schemeClr val="dk1"/>
              </a:buClr>
              <a:buSzPts val="1100"/>
              <a:buFont typeface="Calibri"/>
              <a:buNone/>
            </a:pPr>
            <a:r>
              <a:rPr lang="en"/>
              <a:t>Pharmacist worried about off label use with higher dosing… pts are using off label use of fentanyl on the streets—explain 1 point of fentanyl</a:t>
            </a:r>
            <a:endParaRPr/>
          </a:p>
          <a:p>
            <a:pPr marL="0" lvl="0" indent="0" algn="l" rtl="0">
              <a:lnSpc>
                <a:spcPct val="100000"/>
              </a:lnSpc>
              <a:spcBef>
                <a:spcPts val="0"/>
              </a:spcBef>
              <a:spcAft>
                <a:spcPts val="0"/>
              </a:spcAft>
              <a:buClr>
                <a:schemeClr val="dk1"/>
              </a:buClr>
              <a:buSzPts val="1100"/>
              <a:buFont typeface="Calibri"/>
              <a:buNone/>
            </a:pPr>
            <a:r>
              <a:rPr lang="en"/>
              <a:t>Most patients are comfortable within 2-3 hours at 32 mg (some outliers)</a:t>
            </a:r>
            <a:endParaRPr/>
          </a:p>
          <a:p>
            <a:pPr marL="0" lvl="0" indent="0" algn="l" rtl="0">
              <a:lnSpc>
                <a:spcPct val="100000"/>
              </a:lnSpc>
              <a:spcBef>
                <a:spcPts val="0"/>
              </a:spcBef>
              <a:spcAft>
                <a:spcPts val="0"/>
              </a:spcAft>
              <a:buClr>
                <a:schemeClr val="dk1"/>
              </a:buClr>
              <a:buSzPts val="1100"/>
              <a:buFont typeface="Calibri"/>
              <a:buNone/>
            </a:pPr>
            <a:r>
              <a:rPr lang="en"/>
              <a:t>Ativan or Valium can be used to alleviate symptoms for patients coming off of benzos – many patients do not know all drugs they are on</a:t>
            </a:r>
            <a:endParaRPr/>
          </a:p>
          <a:p>
            <a:pPr marL="0" lvl="0" indent="0" algn="l" rtl="0">
              <a:lnSpc>
                <a:spcPct val="100000"/>
              </a:lnSpc>
              <a:spcBef>
                <a:spcPts val="0"/>
              </a:spcBef>
              <a:spcAft>
                <a:spcPts val="0"/>
              </a:spcAft>
              <a:buClr>
                <a:schemeClr val="dk1"/>
              </a:buClr>
              <a:buSzPts val="1100"/>
              <a:buFont typeface="Calibri"/>
              <a:buNone/>
            </a:pPr>
            <a:r>
              <a:rPr lang="en"/>
              <a:t>Timmins: do urine drug screens on all patients</a:t>
            </a:r>
            <a:endParaRPr/>
          </a:p>
          <a:p>
            <a:pPr marL="0" lvl="0" indent="0" algn="l" rtl="0">
              <a:lnSpc>
                <a:spcPct val="100000"/>
              </a:lnSpc>
              <a:spcBef>
                <a:spcPts val="0"/>
              </a:spcBef>
              <a:spcAft>
                <a:spcPts val="0"/>
              </a:spcAft>
              <a:buClr>
                <a:schemeClr val="dk1"/>
              </a:buClr>
              <a:buSzPts val="1100"/>
              <a:buFont typeface="Calibri"/>
              <a:buNone/>
            </a:pPr>
            <a:r>
              <a:rPr lang="en"/>
              <a:t>London: fentanyl is contaminated with etizolam</a:t>
            </a:r>
            <a:endParaRPr/>
          </a:p>
          <a:p>
            <a:pPr marL="0" lvl="0" indent="0" algn="l" rtl="0">
              <a:lnSpc>
                <a:spcPct val="100000"/>
              </a:lnSpc>
              <a:spcBef>
                <a:spcPts val="0"/>
              </a:spcBef>
              <a:spcAft>
                <a:spcPts val="0"/>
              </a:spcAft>
              <a:buClr>
                <a:schemeClr val="dk1"/>
              </a:buClr>
              <a:buSzPts val="1100"/>
              <a:buFont typeface="Calibri"/>
              <a:buNone/>
            </a:pPr>
            <a:r>
              <a:rPr lang="en"/>
              <a:t>Etizolam not detected in routine quick urine screen, need chromatography</a:t>
            </a:r>
            <a:endParaRPr/>
          </a:p>
          <a:p>
            <a:pPr marL="0" lvl="0" indent="0" algn="l" rtl="0">
              <a:lnSpc>
                <a:spcPct val="100000"/>
              </a:lnSpc>
              <a:spcBef>
                <a:spcPts val="0"/>
              </a:spcBef>
              <a:spcAft>
                <a:spcPts val="0"/>
              </a:spcAft>
              <a:buClr>
                <a:schemeClr val="dk1"/>
              </a:buClr>
              <a:buSzPts val="1100"/>
              <a:buFont typeface="Calibri"/>
              <a:buNone/>
            </a:pPr>
            <a:r>
              <a:rPr lang="en"/>
              <a:t>Must give diazepam 10 mg/day for 3 days (Ken Lee approach)</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Jacobs et al key points: Open-label, phase IV START trial showed higher doses associated with fewer dropout rates and no increase in AEs</a:t>
            </a:r>
            <a:endParaRPr/>
          </a:p>
          <a:p>
            <a:pPr marL="0" lvl="0" indent="0" algn="l" rtl="0">
              <a:lnSpc>
                <a:spcPct val="100000"/>
              </a:lnSpc>
              <a:spcBef>
                <a:spcPts val="0"/>
              </a:spcBef>
              <a:spcAft>
                <a:spcPts val="0"/>
              </a:spcAft>
              <a:buClr>
                <a:schemeClr val="dk1"/>
              </a:buClr>
              <a:buSzPts val="1100"/>
              <a:buFont typeface="Calibri"/>
              <a:buNone/>
            </a:pPr>
            <a:r>
              <a:rPr lang="en"/>
              <a:t>740 patients in BUP arm studied</a:t>
            </a:r>
            <a:endParaRPr/>
          </a:p>
          <a:p>
            <a:pPr marL="0" lvl="0" indent="0" algn="l" rtl="0">
              <a:lnSpc>
                <a:spcPct val="100000"/>
              </a:lnSpc>
              <a:spcBef>
                <a:spcPts val="0"/>
              </a:spcBef>
              <a:spcAft>
                <a:spcPts val="0"/>
              </a:spcAft>
              <a:buClr>
                <a:schemeClr val="dk1"/>
              </a:buClr>
              <a:buSzPts val="1100"/>
              <a:buFont typeface="Calibri"/>
              <a:buNone/>
            </a:pPr>
            <a:r>
              <a:rPr lang="en"/>
              <a:t>Max doses 16 mg on day 1, 32 mg on day 2-3</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Carroll et al key points: Case series of 18 patients treated with high doses by EMS: All patients had improvement in symptoms and no signs of precipitated withdrawal; 16 mg initial dose, 24 mg max dose</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Herring et al key points: Retrospective case series of 391 patients in an urban ED resulted in no respiratory depression or sedation.</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Dose &gt;12 mg (8-24 mg per dose) </a:t>
            </a:r>
            <a:endParaRPr/>
          </a:p>
          <a:p>
            <a:pPr marL="0" lvl="0" indent="0" algn="l" rtl="0">
              <a:lnSpc>
                <a:spcPct val="100000"/>
              </a:lnSpc>
              <a:spcBef>
                <a:spcPts val="0"/>
              </a:spcBef>
              <a:spcAft>
                <a:spcPts val="0"/>
              </a:spcAft>
              <a:buClr>
                <a:schemeClr val="dk1"/>
              </a:buClr>
              <a:buSzPts val="1100"/>
              <a:buFont typeface="Calibri"/>
              <a:buNone/>
            </a:pPr>
            <a:r>
              <a:rPr lang="en"/>
              <a:t>5 cases of PW (0.8%) were not associated with dose</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Ken Lee: Benzos in first 3 days</a:t>
            </a:r>
            <a:endParaRPr/>
          </a:p>
        </p:txBody>
      </p:sp>
      <p:sp>
        <p:nvSpPr>
          <p:cNvPr id="1739" name="Google Shape;1739;g261c5e7ade9_0_102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 sz="1800" b="0" i="0" u="none" strike="noStrike" cap="none">
                <a:solidFill>
                  <a:schemeClr val="dk1"/>
                </a:solidFill>
                <a:latin typeface="Arial"/>
                <a:ea typeface="Arial"/>
                <a:cs typeface="Arial"/>
                <a:sym typeface="Arial"/>
              </a:rPr>
              <a:t>55</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21543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261c5e7ade9_0_10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g261c5e7ade9_0_102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Macrodosing is supported by recent clinical experience (met with Dr. Reuben Strayer, other investigators) and clinical evidence</a:t>
            </a:r>
            <a:endParaRPr/>
          </a:p>
          <a:p>
            <a:pPr marL="0" lvl="0" indent="0" algn="l" rtl="0">
              <a:lnSpc>
                <a:spcPct val="100000"/>
              </a:lnSpc>
              <a:spcBef>
                <a:spcPts val="0"/>
              </a:spcBef>
              <a:spcAft>
                <a:spcPts val="0"/>
              </a:spcAft>
              <a:buClr>
                <a:schemeClr val="dk1"/>
              </a:buClr>
              <a:buSzPts val="1100"/>
              <a:buFont typeface="Calibri"/>
              <a:buNone/>
            </a:pPr>
            <a:r>
              <a:rPr lang="en"/>
              <a:t>Also supported by California bridge guidelines</a:t>
            </a:r>
            <a:endParaRPr/>
          </a:p>
          <a:p>
            <a:pPr marL="0" lvl="0" indent="0" algn="l" rtl="0">
              <a:lnSpc>
                <a:spcPct val="100000"/>
              </a:lnSpc>
              <a:spcBef>
                <a:spcPts val="0"/>
              </a:spcBef>
              <a:spcAft>
                <a:spcPts val="0"/>
              </a:spcAft>
              <a:buClr>
                <a:schemeClr val="dk1"/>
              </a:buClr>
              <a:buSzPts val="1100"/>
              <a:buFont typeface="Calibri"/>
              <a:buNone/>
            </a:pPr>
            <a:r>
              <a:rPr lang="en"/>
              <a:t>Dr. Marion-Bellemare called Dr. Lee in the OR and they discussed ongoing studies</a:t>
            </a:r>
            <a:endParaRPr/>
          </a:p>
          <a:p>
            <a:pPr marL="0" lvl="0" indent="0" algn="l" rtl="0">
              <a:lnSpc>
                <a:spcPct val="100000"/>
              </a:lnSpc>
              <a:spcBef>
                <a:spcPts val="0"/>
              </a:spcBef>
              <a:spcAft>
                <a:spcPts val="0"/>
              </a:spcAft>
              <a:buClr>
                <a:schemeClr val="dk1"/>
              </a:buClr>
              <a:buSzPts val="1100"/>
              <a:buFont typeface="Calibri"/>
              <a:buNone/>
            </a:pPr>
            <a:r>
              <a:rPr lang="en"/>
              <a:t>Dr. Lee: “Sounds like a good idea and makes sense pharmacologically but I haven’t actually done it myself” [paraphrased]</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Protocols had to be changed for the benefit of patients</a:t>
            </a:r>
            <a:endParaRPr/>
          </a:p>
          <a:p>
            <a:pPr marL="0" lvl="0" indent="0" algn="l" rtl="0">
              <a:lnSpc>
                <a:spcPct val="100000"/>
              </a:lnSpc>
              <a:spcBef>
                <a:spcPts val="0"/>
              </a:spcBef>
              <a:spcAft>
                <a:spcPts val="0"/>
              </a:spcAft>
              <a:buClr>
                <a:schemeClr val="dk1"/>
              </a:buClr>
              <a:buSzPts val="1100"/>
              <a:buFont typeface="Calibri"/>
              <a:buNone/>
            </a:pPr>
            <a:r>
              <a:rPr lang="en"/>
              <a:t>Listened to patients</a:t>
            </a:r>
            <a:endParaRPr/>
          </a:p>
          <a:p>
            <a:pPr marL="0" lvl="0" indent="0" algn="l" rtl="0">
              <a:lnSpc>
                <a:spcPct val="100000"/>
              </a:lnSpc>
              <a:spcBef>
                <a:spcPts val="0"/>
              </a:spcBef>
              <a:spcAft>
                <a:spcPts val="0"/>
              </a:spcAft>
              <a:buClr>
                <a:schemeClr val="dk1"/>
              </a:buClr>
              <a:buSzPts val="1100"/>
              <a:buFont typeface="Calibri"/>
              <a:buNone/>
            </a:pPr>
            <a:r>
              <a:rPr lang="en"/>
              <a:t>Increased dose to 16/8/8 based on feedback from patients and nurses</a:t>
            </a:r>
            <a:endParaRPr/>
          </a:p>
          <a:p>
            <a:pPr marL="0" lvl="0" indent="0" algn="l" rtl="0">
              <a:lnSpc>
                <a:spcPct val="100000"/>
              </a:lnSpc>
              <a:spcBef>
                <a:spcPts val="0"/>
              </a:spcBef>
              <a:spcAft>
                <a:spcPts val="0"/>
              </a:spcAft>
              <a:buClr>
                <a:schemeClr val="dk1"/>
              </a:buClr>
              <a:buSzPts val="1100"/>
              <a:buFont typeface="Calibri"/>
              <a:buNone/>
            </a:pPr>
            <a:r>
              <a:rPr lang="en"/>
              <a:t>Dose in the first 24 h makes a big difference (dose &gt; 32 mg may be needed)</a:t>
            </a:r>
            <a:endParaRPr/>
          </a:p>
          <a:p>
            <a:pPr marL="0" marR="0" lvl="0" indent="0" algn="l" rtl="0">
              <a:lnSpc>
                <a:spcPct val="100000"/>
              </a:lnSpc>
              <a:spcBef>
                <a:spcPts val="0"/>
              </a:spcBef>
              <a:spcAft>
                <a:spcPts val="0"/>
              </a:spcAft>
              <a:buClr>
                <a:schemeClr val="dk1"/>
              </a:buClr>
              <a:buSzPts val="1200"/>
              <a:buFont typeface="Arial"/>
              <a:buNone/>
            </a:pPr>
            <a:r>
              <a:rPr lang="en"/>
              <a:t>Within 3 hours patients are comfortable, with some outliers</a:t>
            </a:r>
            <a:endParaRPr/>
          </a:p>
          <a:p>
            <a:pPr marL="0" marR="0" lvl="0" indent="0" algn="l" rtl="0">
              <a:lnSpc>
                <a:spcPct val="100000"/>
              </a:lnSpc>
              <a:spcBef>
                <a:spcPts val="0"/>
              </a:spcBef>
              <a:spcAft>
                <a:spcPts val="0"/>
              </a:spcAft>
              <a:buClr>
                <a:schemeClr val="dk1"/>
              </a:buClr>
              <a:buSzPts val="1200"/>
              <a:buFont typeface="Arial"/>
              <a:buNone/>
            </a:pPr>
            <a:r>
              <a:rPr lang="en"/>
              <a:t>Now routinely use this macrodosing protocol</a:t>
            </a:r>
            <a:endParaRPr/>
          </a:p>
          <a:p>
            <a:pPr marL="0" marR="0" lvl="0" indent="0" algn="l" rtl="0">
              <a:lnSpc>
                <a:spcPct val="100000"/>
              </a:lnSpc>
              <a:spcBef>
                <a:spcPts val="0"/>
              </a:spcBef>
              <a:spcAft>
                <a:spcPts val="0"/>
              </a:spcAft>
              <a:buClr>
                <a:schemeClr val="dk1"/>
              </a:buClr>
              <a:buSzPts val="1200"/>
              <a:buFont typeface="Arial"/>
              <a:buNone/>
            </a:pPr>
            <a:r>
              <a:rPr lang="en"/>
              <a:t>Percocet users: may use 6/16/8</a:t>
            </a:r>
            <a:endParaRPr/>
          </a:p>
          <a:p>
            <a:pPr marL="0" lvl="0" indent="0" algn="l" rtl="0">
              <a:lnSpc>
                <a:spcPct val="100000"/>
              </a:lnSpc>
              <a:spcBef>
                <a:spcPts val="0"/>
              </a:spcBef>
              <a:spcAft>
                <a:spcPts val="0"/>
              </a:spcAft>
              <a:buClr>
                <a:schemeClr val="dk1"/>
              </a:buClr>
              <a:buSzPts val="1100"/>
              <a:buFont typeface="Calibri"/>
              <a:buNone/>
            </a:pPr>
            <a:r>
              <a:rPr lang="en"/>
              <a:t>There is literature support for higher and earlier dosing, including the California bridge guidelines</a:t>
            </a:r>
            <a:endParaRPr/>
          </a:p>
          <a:p>
            <a:pPr marL="0" lvl="0" indent="0" algn="l" rtl="0">
              <a:lnSpc>
                <a:spcPct val="100000"/>
              </a:lnSpc>
              <a:spcBef>
                <a:spcPts val="0"/>
              </a:spcBef>
              <a:spcAft>
                <a:spcPts val="0"/>
              </a:spcAft>
              <a:buClr>
                <a:schemeClr val="dk1"/>
              </a:buClr>
              <a:buSzPts val="1100"/>
              <a:buFont typeface="Calibri"/>
              <a:buNone/>
            </a:pPr>
            <a:r>
              <a:rPr lang="en"/>
              <a:t>Discussed clinical experience with Dr. Reuben</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Pharmacists resisted early BUP-XR injection, needed to be convinced it was lifesaving</a:t>
            </a:r>
            <a:endParaRPr/>
          </a:p>
          <a:p>
            <a:pPr marL="0" lvl="0" indent="0" algn="l" rtl="0">
              <a:lnSpc>
                <a:spcPct val="100000"/>
              </a:lnSpc>
              <a:spcBef>
                <a:spcPts val="0"/>
              </a:spcBef>
              <a:spcAft>
                <a:spcPts val="0"/>
              </a:spcAft>
              <a:buClr>
                <a:schemeClr val="dk1"/>
              </a:buClr>
              <a:buSzPts val="1100"/>
              <a:buFont typeface="Calibri"/>
              <a:buNone/>
            </a:pPr>
            <a:r>
              <a:rPr lang="en"/>
              <a:t>Pharmacists worried about respiratory depression, but compared to the potency of fentanyl, this should not be an issue</a:t>
            </a:r>
            <a:endParaRPr/>
          </a:p>
          <a:p>
            <a:pPr marL="0" lvl="0" indent="0" algn="l" rtl="0">
              <a:lnSpc>
                <a:spcPct val="100000"/>
              </a:lnSpc>
              <a:spcBef>
                <a:spcPts val="0"/>
              </a:spcBef>
              <a:spcAft>
                <a:spcPts val="0"/>
              </a:spcAft>
              <a:buClr>
                <a:schemeClr val="dk1"/>
              </a:buClr>
              <a:buSzPts val="1100"/>
              <a:buFont typeface="Calibri"/>
              <a:buNone/>
            </a:pPr>
            <a:r>
              <a:rPr lang="en"/>
              <a:t>Pharmacist worried about off label use with higher dosing… pts are using off label use of fentanyl on the streets—explain 1 point of fentanyl</a:t>
            </a:r>
            <a:endParaRPr/>
          </a:p>
          <a:p>
            <a:pPr marL="0" lvl="0" indent="0" algn="l" rtl="0">
              <a:lnSpc>
                <a:spcPct val="100000"/>
              </a:lnSpc>
              <a:spcBef>
                <a:spcPts val="0"/>
              </a:spcBef>
              <a:spcAft>
                <a:spcPts val="0"/>
              </a:spcAft>
              <a:buClr>
                <a:schemeClr val="dk1"/>
              </a:buClr>
              <a:buSzPts val="1100"/>
              <a:buFont typeface="Calibri"/>
              <a:buNone/>
            </a:pPr>
            <a:r>
              <a:rPr lang="en"/>
              <a:t>Most patients are comfortable within 3 hours at 32 mg (some outliers)</a:t>
            </a:r>
            <a:endParaRPr/>
          </a:p>
          <a:p>
            <a:pPr marL="0" lvl="0" indent="0" algn="l" rtl="0">
              <a:lnSpc>
                <a:spcPct val="100000"/>
              </a:lnSpc>
              <a:spcBef>
                <a:spcPts val="0"/>
              </a:spcBef>
              <a:spcAft>
                <a:spcPts val="0"/>
              </a:spcAft>
              <a:buClr>
                <a:schemeClr val="dk1"/>
              </a:buClr>
              <a:buSzPts val="1100"/>
              <a:buFont typeface="Calibri"/>
              <a:buNone/>
            </a:pPr>
            <a:r>
              <a:rPr lang="en"/>
              <a:t>Ativan or Valium can be used to alleviate symptoms for patients coming off of benzos – many patients do not know all drugs they are on</a:t>
            </a:r>
            <a:endParaRPr/>
          </a:p>
          <a:p>
            <a:pPr marL="0" lvl="0" indent="0" algn="l" rtl="0">
              <a:lnSpc>
                <a:spcPct val="100000"/>
              </a:lnSpc>
              <a:spcBef>
                <a:spcPts val="0"/>
              </a:spcBef>
              <a:spcAft>
                <a:spcPts val="0"/>
              </a:spcAft>
              <a:buClr>
                <a:schemeClr val="dk1"/>
              </a:buClr>
              <a:buSzPts val="1100"/>
              <a:buFont typeface="Calibri"/>
              <a:buNone/>
            </a:pPr>
            <a:r>
              <a:rPr lang="en"/>
              <a:t>Timmins: do urine drug screens on all patients</a:t>
            </a:r>
            <a:endParaRPr/>
          </a:p>
          <a:p>
            <a:pPr marL="0" lvl="0" indent="0" algn="l" rtl="0">
              <a:lnSpc>
                <a:spcPct val="100000"/>
              </a:lnSpc>
              <a:spcBef>
                <a:spcPts val="0"/>
              </a:spcBef>
              <a:spcAft>
                <a:spcPts val="0"/>
              </a:spcAft>
              <a:buClr>
                <a:schemeClr val="dk1"/>
              </a:buClr>
              <a:buSzPts val="1100"/>
              <a:buFont typeface="Calibri"/>
              <a:buNone/>
            </a:pPr>
            <a:r>
              <a:rPr lang="en"/>
              <a:t>London: fentanyl is contaminated with etizolam</a:t>
            </a:r>
            <a:endParaRPr/>
          </a:p>
          <a:p>
            <a:pPr marL="0" lvl="0" indent="0" algn="l" rtl="0">
              <a:lnSpc>
                <a:spcPct val="100000"/>
              </a:lnSpc>
              <a:spcBef>
                <a:spcPts val="0"/>
              </a:spcBef>
              <a:spcAft>
                <a:spcPts val="0"/>
              </a:spcAft>
              <a:buClr>
                <a:schemeClr val="dk1"/>
              </a:buClr>
              <a:buSzPts val="1100"/>
              <a:buFont typeface="Calibri"/>
              <a:buNone/>
            </a:pPr>
            <a:r>
              <a:rPr lang="en"/>
              <a:t>Etizolam not detected in routine quick urine screen, need chromatography</a:t>
            </a:r>
            <a:endParaRPr/>
          </a:p>
          <a:p>
            <a:pPr marL="0" lvl="0" indent="0" algn="l" rtl="0">
              <a:lnSpc>
                <a:spcPct val="100000"/>
              </a:lnSpc>
              <a:spcBef>
                <a:spcPts val="0"/>
              </a:spcBef>
              <a:spcAft>
                <a:spcPts val="0"/>
              </a:spcAft>
              <a:buClr>
                <a:schemeClr val="dk1"/>
              </a:buClr>
              <a:buSzPts val="1100"/>
              <a:buFont typeface="Calibri"/>
              <a:buNone/>
            </a:pPr>
            <a:r>
              <a:rPr lang="en"/>
              <a:t>Must give diazepam 10 mg/day for 3 days (Ken Lee approach)</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Jacobs et al key points: Open-label, phase IV START trial showed higher doses associated with fewer dropout rates and no increase in AEs</a:t>
            </a:r>
            <a:endParaRPr/>
          </a:p>
          <a:p>
            <a:pPr marL="0" lvl="0" indent="0" algn="l" rtl="0">
              <a:lnSpc>
                <a:spcPct val="100000"/>
              </a:lnSpc>
              <a:spcBef>
                <a:spcPts val="0"/>
              </a:spcBef>
              <a:spcAft>
                <a:spcPts val="0"/>
              </a:spcAft>
              <a:buClr>
                <a:schemeClr val="dk1"/>
              </a:buClr>
              <a:buSzPts val="1100"/>
              <a:buFont typeface="Calibri"/>
              <a:buNone/>
            </a:pPr>
            <a:r>
              <a:rPr lang="en"/>
              <a:t>740 patients in BUP arm studied</a:t>
            </a:r>
            <a:endParaRPr/>
          </a:p>
          <a:p>
            <a:pPr marL="0" lvl="0" indent="0" algn="l" rtl="0">
              <a:lnSpc>
                <a:spcPct val="100000"/>
              </a:lnSpc>
              <a:spcBef>
                <a:spcPts val="0"/>
              </a:spcBef>
              <a:spcAft>
                <a:spcPts val="0"/>
              </a:spcAft>
              <a:buClr>
                <a:schemeClr val="dk1"/>
              </a:buClr>
              <a:buSzPts val="1100"/>
              <a:buFont typeface="Calibri"/>
              <a:buNone/>
            </a:pPr>
            <a:r>
              <a:rPr lang="en"/>
              <a:t>Max doses 16 mg on day 1, 32 mg on day 2-3</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Carroll et al key points: Case series of 18 patients treated with high doses by EMS: All patients had improvement in symptoms and no signs of precipitated withdrawal; 16 mg initial dose, 24 mg max dose</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Herring et al key points: Retrospective case series of 391 patients in an urban ED resulted in no respiratory depression or sedation.</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Dose &gt;12 mg (8-24 mg per dose) </a:t>
            </a:r>
            <a:endParaRPr/>
          </a:p>
          <a:p>
            <a:pPr marL="0" lvl="0" indent="0" algn="l" rtl="0">
              <a:lnSpc>
                <a:spcPct val="100000"/>
              </a:lnSpc>
              <a:spcBef>
                <a:spcPts val="0"/>
              </a:spcBef>
              <a:spcAft>
                <a:spcPts val="0"/>
              </a:spcAft>
              <a:buClr>
                <a:schemeClr val="dk1"/>
              </a:buClr>
              <a:buSzPts val="1100"/>
              <a:buFont typeface="Calibri"/>
              <a:buNone/>
            </a:pPr>
            <a:r>
              <a:rPr lang="en"/>
              <a:t>5 cases of PW (0.8%) were not associated with dose</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Ken Lee: Benzos in first 3 days</a:t>
            </a:r>
            <a:endParaRPr/>
          </a:p>
        </p:txBody>
      </p:sp>
      <p:sp>
        <p:nvSpPr>
          <p:cNvPr id="1754" name="Google Shape;1754;g261c5e7ade9_0_102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 sz="1800" b="0" i="0" u="none" strike="noStrike" cap="none">
                <a:solidFill>
                  <a:schemeClr val="dk1"/>
                </a:solidFill>
                <a:latin typeface="Arial"/>
                <a:ea typeface="Arial"/>
                <a:cs typeface="Arial"/>
                <a:sym typeface="Arial"/>
              </a:rPr>
              <a:t>56</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7883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g261d20d175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6" name="Google Shape;2026;g261d20d175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Macrodosing is supported by recent clinical experience (met with Dr. Reuben Strayer, other investigators) and clinical evidence</a:t>
            </a:r>
            <a:endParaRPr/>
          </a:p>
          <a:p>
            <a:pPr marL="0" lvl="0" indent="0" algn="l" rtl="0">
              <a:lnSpc>
                <a:spcPct val="100000"/>
              </a:lnSpc>
              <a:spcBef>
                <a:spcPts val="0"/>
              </a:spcBef>
              <a:spcAft>
                <a:spcPts val="0"/>
              </a:spcAft>
              <a:buClr>
                <a:schemeClr val="dk1"/>
              </a:buClr>
              <a:buSzPts val="1100"/>
              <a:buFont typeface="Calibri"/>
              <a:buNone/>
            </a:pPr>
            <a:r>
              <a:rPr lang="en"/>
              <a:t>Also supported by California bridge guidelines</a:t>
            </a:r>
            <a:endParaRPr/>
          </a:p>
          <a:p>
            <a:pPr marL="0" lvl="0" indent="0" algn="l" rtl="0">
              <a:lnSpc>
                <a:spcPct val="100000"/>
              </a:lnSpc>
              <a:spcBef>
                <a:spcPts val="0"/>
              </a:spcBef>
              <a:spcAft>
                <a:spcPts val="0"/>
              </a:spcAft>
              <a:buClr>
                <a:schemeClr val="dk1"/>
              </a:buClr>
              <a:buSzPts val="1100"/>
              <a:buFont typeface="Calibri"/>
              <a:buNone/>
            </a:pPr>
            <a:r>
              <a:rPr lang="en"/>
              <a:t>Dr. Marion-Bellemare called Dr. Lee in the OR and they discussed ongoing studies</a:t>
            </a:r>
            <a:endParaRPr/>
          </a:p>
          <a:p>
            <a:pPr marL="0" lvl="0" indent="0" algn="l" rtl="0">
              <a:lnSpc>
                <a:spcPct val="100000"/>
              </a:lnSpc>
              <a:spcBef>
                <a:spcPts val="0"/>
              </a:spcBef>
              <a:spcAft>
                <a:spcPts val="0"/>
              </a:spcAft>
              <a:buClr>
                <a:schemeClr val="dk1"/>
              </a:buClr>
              <a:buSzPts val="1100"/>
              <a:buFont typeface="Calibri"/>
              <a:buNone/>
            </a:pPr>
            <a:r>
              <a:rPr lang="en"/>
              <a:t>Dr. Lee: “Sounds like a good idea and makes sense pharmacologically but I haven’t actually done it myself” [paraphrased]</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Protocols had to be changed for the benefit of patients</a:t>
            </a:r>
            <a:endParaRPr/>
          </a:p>
          <a:p>
            <a:pPr marL="0" lvl="0" indent="0" algn="l" rtl="0">
              <a:lnSpc>
                <a:spcPct val="100000"/>
              </a:lnSpc>
              <a:spcBef>
                <a:spcPts val="0"/>
              </a:spcBef>
              <a:spcAft>
                <a:spcPts val="0"/>
              </a:spcAft>
              <a:buClr>
                <a:schemeClr val="dk1"/>
              </a:buClr>
              <a:buSzPts val="1100"/>
              <a:buFont typeface="Calibri"/>
              <a:buNone/>
            </a:pPr>
            <a:r>
              <a:rPr lang="en"/>
              <a:t>Listened to patients</a:t>
            </a:r>
            <a:endParaRPr/>
          </a:p>
          <a:p>
            <a:pPr marL="0" lvl="0" indent="0" algn="l" rtl="0">
              <a:lnSpc>
                <a:spcPct val="100000"/>
              </a:lnSpc>
              <a:spcBef>
                <a:spcPts val="0"/>
              </a:spcBef>
              <a:spcAft>
                <a:spcPts val="0"/>
              </a:spcAft>
              <a:buClr>
                <a:schemeClr val="dk1"/>
              </a:buClr>
              <a:buSzPts val="1100"/>
              <a:buFont typeface="Calibri"/>
              <a:buNone/>
            </a:pPr>
            <a:r>
              <a:rPr lang="en"/>
              <a:t>Increased dose to 16/8/8 based on feedback from patients and nurses</a:t>
            </a:r>
            <a:endParaRPr/>
          </a:p>
          <a:p>
            <a:pPr marL="0" lvl="0" indent="0" algn="l" rtl="0">
              <a:lnSpc>
                <a:spcPct val="100000"/>
              </a:lnSpc>
              <a:spcBef>
                <a:spcPts val="0"/>
              </a:spcBef>
              <a:spcAft>
                <a:spcPts val="0"/>
              </a:spcAft>
              <a:buClr>
                <a:schemeClr val="dk1"/>
              </a:buClr>
              <a:buSzPts val="1100"/>
              <a:buFont typeface="Calibri"/>
              <a:buNone/>
            </a:pPr>
            <a:r>
              <a:rPr lang="en"/>
              <a:t>Dose in the first 24 h makes a big difference (dose &gt; 32 mg may be needed)</a:t>
            </a:r>
            <a:endParaRPr/>
          </a:p>
          <a:p>
            <a:pPr marL="0" marR="0" lvl="0" indent="0" algn="l" rtl="0">
              <a:lnSpc>
                <a:spcPct val="100000"/>
              </a:lnSpc>
              <a:spcBef>
                <a:spcPts val="0"/>
              </a:spcBef>
              <a:spcAft>
                <a:spcPts val="0"/>
              </a:spcAft>
              <a:buClr>
                <a:schemeClr val="dk1"/>
              </a:buClr>
              <a:buSzPts val="1200"/>
              <a:buFont typeface="Arial"/>
              <a:buNone/>
            </a:pPr>
            <a:r>
              <a:rPr lang="en"/>
              <a:t>Within 3 hours patients are comfortable, with some outliers</a:t>
            </a:r>
            <a:endParaRPr/>
          </a:p>
          <a:p>
            <a:pPr marL="0" marR="0" lvl="0" indent="0" algn="l" rtl="0">
              <a:lnSpc>
                <a:spcPct val="100000"/>
              </a:lnSpc>
              <a:spcBef>
                <a:spcPts val="0"/>
              </a:spcBef>
              <a:spcAft>
                <a:spcPts val="0"/>
              </a:spcAft>
              <a:buClr>
                <a:schemeClr val="dk1"/>
              </a:buClr>
              <a:buSzPts val="1200"/>
              <a:buFont typeface="Arial"/>
              <a:buNone/>
            </a:pPr>
            <a:r>
              <a:rPr lang="en"/>
              <a:t>Now routinely use this macrodosing protocol</a:t>
            </a:r>
            <a:endParaRPr/>
          </a:p>
          <a:p>
            <a:pPr marL="0" marR="0" lvl="0" indent="0" algn="l" rtl="0">
              <a:lnSpc>
                <a:spcPct val="100000"/>
              </a:lnSpc>
              <a:spcBef>
                <a:spcPts val="0"/>
              </a:spcBef>
              <a:spcAft>
                <a:spcPts val="0"/>
              </a:spcAft>
              <a:buClr>
                <a:schemeClr val="dk1"/>
              </a:buClr>
              <a:buSzPts val="1200"/>
              <a:buFont typeface="Arial"/>
              <a:buNone/>
            </a:pPr>
            <a:r>
              <a:rPr lang="en"/>
              <a:t>Percocet users: may use 6/16/8</a:t>
            </a:r>
            <a:endParaRPr/>
          </a:p>
          <a:p>
            <a:pPr marL="0" lvl="0" indent="0" algn="l" rtl="0">
              <a:lnSpc>
                <a:spcPct val="100000"/>
              </a:lnSpc>
              <a:spcBef>
                <a:spcPts val="0"/>
              </a:spcBef>
              <a:spcAft>
                <a:spcPts val="0"/>
              </a:spcAft>
              <a:buClr>
                <a:schemeClr val="dk1"/>
              </a:buClr>
              <a:buSzPts val="1100"/>
              <a:buFont typeface="Calibri"/>
              <a:buNone/>
            </a:pPr>
            <a:r>
              <a:rPr lang="en"/>
              <a:t>There is literature support for higher and earlier dosing, including the California bridge guidelines</a:t>
            </a:r>
            <a:endParaRPr/>
          </a:p>
          <a:p>
            <a:pPr marL="0" lvl="0" indent="0" algn="l" rtl="0">
              <a:lnSpc>
                <a:spcPct val="100000"/>
              </a:lnSpc>
              <a:spcBef>
                <a:spcPts val="0"/>
              </a:spcBef>
              <a:spcAft>
                <a:spcPts val="0"/>
              </a:spcAft>
              <a:buClr>
                <a:schemeClr val="dk1"/>
              </a:buClr>
              <a:buSzPts val="1100"/>
              <a:buFont typeface="Calibri"/>
              <a:buNone/>
            </a:pPr>
            <a:r>
              <a:rPr lang="en"/>
              <a:t>Discussed clinical experience with Dr. Reuben</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Pharmacists resisted early BUP-XR injection, needed to be convinced it was lifesaving</a:t>
            </a:r>
            <a:endParaRPr/>
          </a:p>
          <a:p>
            <a:pPr marL="0" lvl="0" indent="0" algn="l" rtl="0">
              <a:lnSpc>
                <a:spcPct val="100000"/>
              </a:lnSpc>
              <a:spcBef>
                <a:spcPts val="0"/>
              </a:spcBef>
              <a:spcAft>
                <a:spcPts val="0"/>
              </a:spcAft>
              <a:buClr>
                <a:schemeClr val="dk1"/>
              </a:buClr>
              <a:buSzPts val="1100"/>
              <a:buFont typeface="Calibri"/>
              <a:buNone/>
            </a:pPr>
            <a:r>
              <a:rPr lang="en"/>
              <a:t>Pharmacists worried about respiratory depression, but compared to the potency of fentanyl, this should not be an issue</a:t>
            </a:r>
            <a:endParaRPr/>
          </a:p>
          <a:p>
            <a:pPr marL="0" lvl="0" indent="0" algn="l" rtl="0">
              <a:lnSpc>
                <a:spcPct val="100000"/>
              </a:lnSpc>
              <a:spcBef>
                <a:spcPts val="0"/>
              </a:spcBef>
              <a:spcAft>
                <a:spcPts val="0"/>
              </a:spcAft>
              <a:buClr>
                <a:schemeClr val="dk1"/>
              </a:buClr>
              <a:buSzPts val="1100"/>
              <a:buFont typeface="Calibri"/>
              <a:buNone/>
            </a:pPr>
            <a:r>
              <a:rPr lang="en"/>
              <a:t>Pharmacist worried about off label use with higher dosing… pts are using off label use of fentanyl on the streets—explain 1 point of fentanyl</a:t>
            </a:r>
            <a:endParaRPr/>
          </a:p>
          <a:p>
            <a:pPr marL="0" lvl="0" indent="0" algn="l" rtl="0">
              <a:lnSpc>
                <a:spcPct val="100000"/>
              </a:lnSpc>
              <a:spcBef>
                <a:spcPts val="0"/>
              </a:spcBef>
              <a:spcAft>
                <a:spcPts val="0"/>
              </a:spcAft>
              <a:buClr>
                <a:schemeClr val="dk1"/>
              </a:buClr>
              <a:buSzPts val="1100"/>
              <a:buFont typeface="Calibri"/>
              <a:buNone/>
            </a:pPr>
            <a:r>
              <a:rPr lang="en"/>
              <a:t>Most patients are comfortable within 3 hours at 32 mg (some outliers)</a:t>
            </a:r>
            <a:endParaRPr/>
          </a:p>
          <a:p>
            <a:pPr marL="0" lvl="0" indent="0" algn="l" rtl="0">
              <a:lnSpc>
                <a:spcPct val="100000"/>
              </a:lnSpc>
              <a:spcBef>
                <a:spcPts val="0"/>
              </a:spcBef>
              <a:spcAft>
                <a:spcPts val="0"/>
              </a:spcAft>
              <a:buClr>
                <a:schemeClr val="dk1"/>
              </a:buClr>
              <a:buSzPts val="1100"/>
              <a:buFont typeface="Calibri"/>
              <a:buNone/>
            </a:pPr>
            <a:r>
              <a:rPr lang="en"/>
              <a:t>Ativan or Valium can be used to alleviate symptoms for patients coming off of benzos – many patients do not know all drugs they are on</a:t>
            </a:r>
            <a:endParaRPr/>
          </a:p>
          <a:p>
            <a:pPr marL="0" lvl="0" indent="0" algn="l" rtl="0">
              <a:lnSpc>
                <a:spcPct val="100000"/>
              </a:lnSpc>
              <a:spcBef>
                <a:spcPts val="0"/>
              </a:spcBef>
              <a:spcAft>
                <a:spcPts val="0"/>
              </a:spcAft>
              <a:buClr>
                <a:schemeClr val="dk1"/>
              </a:buClr>
              <a:buSzPts val="1100"/>
              <a:buFont typeface="Calibri"/>
              <a:buNone/>
            </a:pPr>
            <a:r>
              <a:rPr lang="en"/>
              <a:t>Timmins: do urine drug screens on all patients</a:t>
            </a:r>
            <a:endParaRPr/>
          </a:p>
          <a:p>
            <a:pPr marL="0" lvl="0" indent="0" algn="l" rtl="0">
              <a:lnSpc>
                <a:spcPct val="100000"/>
              </a:lnSpc>
              <a:spcBef>
                <a:spcPts val="0"/>
              </a:spcBef>
              <a:spcAft>
                <a:spcPts val="0"/>
              </a:spcAft>
              <a:buClr>
                <a:schemeClr val="dk1"/>
              </a:buClr>
              <a:buSzPts val="1100"/>
              <a:buFont typeface="Calibri"/>
              <a:buNone/>
            </a:pPr>
            <a:r>
              <a:rPr lang="en"/>
              <a:t>London: fentanyl is contaminated with etizolam</a:t>
            </a:r>
            <a:endParaRPr/>
          </a:p>
          <a:p>
            <a:pPr marL="0" lvl="0" indent="0" algn="l" rtl="0">
              <a:lnSpc>
                <a:spcPct val="100000"/>
              </a:lnSpc>
              <a:spcBef>
                <a:spcPts val="0"/>
              </a:spcBef>
              <a:spcAft>
                <a:spcPts val="0"/>
              </a:spcAft>
              <a:buClr>
                <a:schemeClr val="dk1"/>
              </a:buClr>
              <a:buSzPts val="1100"/>
              <a:buFont typeface="Calibri"/>
              <a:buNone/>
            </a:pPr>
            <a:r>
              <a:rPr lang="en"/>
              <a:t>Etizolam not detected in routine quick urine screen, need chromatography</a:t>
            </a:r>
            <a:endParaRPr/>
          </a:p>
          <a:p>
            <a:pPr marL="0" lvl="0" indent="0" algn="l" rtl="0">
              <a:lnSpc>
                <a:spcPct val="100000"/>
              </a:lnSpc>
              <a:spcBef>
                <a:spcPts val="0"/>
              </a:spcBef>
              <a:spcAft>
                <a:spcPts val="0"/>
              </a:spcAft>
              <a:buClr>
                <a:schemeClr val="dk1"/>
              </a:buClr>
              <a:buSzPts val="1100"/>
              <a:buFont typeface="Calibri"/>
              <a:buNone/>
            </a:pPr>
            <a:r>
              <a:rPr lang="en"/>
              <a:t>Must give diazepam 10 mg/day for 3 days (Ken Lee approach)</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Jacobs et al key points: Open-label, phase IV START trial showed higher doses associated with fewer dropout rates and no increase in AEs</a:t>
            </a:r>
            <a:endParaRPr/>
          </a:p>
          <a:p>
            <a:pPr marL="0" lvl="0" indent="0" algn="l" rtl="0">
              <a:lnSpc>
                <a:spcPct val="100000"/>
              </a:lnSpc>
              <a:spcBef>
                <a:spcPts val="0"/>
              </a:spcBef>
              <a:spcAft>
                <a:spcPts val="0"/>
              </a:spcAft>
              <a:buClr>
                <a:schemeClr val="dk1"/>
              </a:buClr>
              <a:buSzPts val="1100"/>
              <a:buFont typeface="Calibri"/>
              <a:buNone/>
            </a:pPr>
            <a:r>
              <a:rPr lang="en"/>
              <a:t>740 patients in BUP arm studied</a:t>
            </a:r>
            <a:endParaRPr/>
          </a:p>
          <a:p>
            <a:pPr marL="0" lvl="0" indent="0" algn="l" rtl="0">
              <a:lnSpc>
                <a:spcPct val="100000"/>
              </a:lnSpc>
              <a:spcBef>
                <a:spcPts val="0"/>
              </a:spcBef>
              <a:spcAft>
                <a:spcPts val="0"/>
              </a:spcAft>
              <a:buClr>
                <a:schemeClr val="dk1"/>
              </a:buClr>
              <a:buSzPts val="1100"/>
              <a:buFont typeface="Calibri"/>
              <a:buNone/>
            </a:pPr>
            <a:r>
              <a:rPr lang="en"/>
              <a:t>Max doses 16 mg on day 1, 32 mg on day 2-3</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Carroll et al key points: Case series of 18 patients treated with high doses by EMS: All patients had improvement in symptoms and no signs of precipitated withdrawal; 16 mg initial dose, 24 mg max dose</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Herring et al key points: Retrospective case series of 391 patients in an urban ED resulted in no respiratory depression or sedation.</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Dose &gt;12 mg (8-24 mg per dose) </a:t>
            </a:r>
            <a:endParaRPr/>
          </a:p>
          <a:p>
            <a:pPr marL="0" lvl="0" indent="0" algn="l" rtl="0">
              <a:lnSpc>
                <a:spcPct val="100000"/>
              </a:lnSpc>
              <a:spcBef>
                <a:spcPts val="0"/>
              </a:spcBef>
              <a:spcAft>
                <a:spcPts val="0"/>
              </a:spcAft>
              <a:buClr>
                <a:schemeClr val="dk1"/>
              </a:buClr>
              <a:buSzPts val="1100"/>
              <a:buFont typeface="Calibri"/>
              <a:buNone/>
            </a:pPr>
            <a:r>
              <a:rPr lang="en"/>
              <a:t>5 cases of PW (0.8%) were not associated with dose</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Ken Lee: Benzos in first 3 days</a:t>
            </a:r>
            <a:endParaRPr/>
          </a:p>
        </p:txBody>
      </p:sp>
      <p:sp>
        <p:nvSpPr>
          <p:cNvPr id="2027" name="Google Shape;2027;g261d20d175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 sz="1800" b="0" i="0" u="none" strike="noStrike" cap="none">
                <a:solidFill>
                  <a:schemeClr val="dk1"/>
                </a:solidFill>
                <a:latin typeface="Arial"/>
                <a:ea typeface="Arial"/>
                <a:cs typeface="Arial"/>
                <a:sym typeface="Arial"/>
              </a:rPr>
              <a:t>57</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16091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261c5e7ade9_0_106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6" name="Google Shape;1836;g261c5e7ade9_0_106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54734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4e055f7f2d_0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g24e055f7f2d_0_40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That’s when Seamus became our main ally</a:t>
            </a:r>
            <a:endParaRPr/>
          </a:p>
        </p:txBody>
      </p:sp>
      <p:sp>
        <p:nvSpPr>
          <p:cNvPr id="735" name="Google Shape;735;g24e055f7f2d_0_4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200"/>
              <a:buFont typeface="Arial"/>
              <a:buNone/>
            </a:pPr>
            <a:fld id="{00000000-1234-1234-1234-123412341234}" type="slidenum">
              <a:rPr lang="en" sz="1800" b="0" i="0" u="none" strike="noStrike" cap="none">
                <a:solidFill>
                  <a:schemeClr val="dk1"/>
                </a:solidFill>
                <a:latin typeface="Arial"/>
                <a:ea typeface="Arial"/>
                <a:cs typeface="Arial"/>
                <a:sym typeface="Arial"/>
              </a:rPr>
              <a:t>59</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08811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4e055f7f2d_0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g24e055f7f2d_0_4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a:t>2020 Percentage not transported = 29%</a:t>
            </a:r>
            <a:endParaRPr/>
          </a:p>
          <a:p>
            <a:pPr marL="0" lvl="0" indent="0" algn="l" rtl="0">
              <a:spcBef>
                <a:spcPts val="0"/>
              </a:spcBef>
              <a:spcAft>
                <a:spcPts val="0"/>
              </a:spcAft>
              <a:buNone/>
            </a:pPr>
            <a:r>
              <a:rPr lang="en" sz="2400" b="1"/>
              <a:t>2021 Percentage not transported = 23%</a:t>
            </a:r>
            <a:endParaRPr/>
          </a:p>
          <a:p>
            <a:pPr marL="0" lvl="0" indent="0" algn="l" rtl="0">
              <a:spcBef>
                <a:spcPts val="0"/>
              </a:spcBef>
              <a:spcAft>
                <a:spcPts val="0"/>
              </a:spcAft>
              <a:buNone/>
            </a:pPr>
            <a:r>
              <a:rPr lang="en" sz="2400" b="1"/>
              <a:t>2022 Percentage not transported = 39%</a:t>
            </a:r>
            <a:endParaRPr/>
          </a:p>
          <a:p>
            <a:pPr marL="0" lvl="0" indent="0" algn="l" rtl="0">
              <a:spcBef>
                <a:spcPts val="0"/>
              </a:spcBef>
              <a:spcAft>
                <a:spcPts val="0"/>
              </a:spcAft>
              <a:buNone/>
            </a:pPr>
            <a:r>
              <a:rPr lang="en" sz="2400" b="1"/>
              <a:t>2023 Percentage not transported = 37%</a:t>
            </a:r>
            <a:endParaRPr sz="2400" b="1"/>
          </a:p>
        </p:txBody>
      </p:sp>
      <p:sp>
        <p:nvSpPr>
          <p:cNvPr id="746" name="Google Shape;746;g24e055f7f2d_0_4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extLst>
      <p:ext uri="{BB962C8B-B14F-4D97-AF65-F5344CB8AC3E}">
        <p14:creationId xmlns:p14="http://schemas.microsoft.com/office/powerpoint/2010/main" val="885359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261c5e7ade9_0_6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261c5e7ade9_0_6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were missing out on pts in the field</a:t>
            </a:r>
            <a:endParaRPr/>
          </a:p>
        </p:txBody>
      </p:sp>
    </p:spTree>
    <p:extLst>
      <p:ext uri="{BB962C8B-B14F-4D97-AF65-F5344CB8AC3E}">
        <p14:creationId xmlns:p14="http://schemas.microsoft.com/office/powerpoint/2010/main" val="2704296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261c5e7ade9_0_107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7" name="Google Shape;1907;g261c5e7ade9_0_107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8" name="Google Shape;1908;g261c5e7ade9_0_107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258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261c5e7ade9_0_10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8" name="Google Shape;1928;g261c5e7ade9_0_108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9" name="Google Shape;1929;g261c5e7ade9_0_108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800" b="0" i="0" u="none" strike="noStrike" cap="none">
                <a:solidFill>
                  <a:schemeClr val="dk1"/>
                </a:solidFill>
                <a:latin typeface="Arial"/>
                <a:ea typeface="Arial"/>
                <a:cs typeface="Arial"/>
                <a:sym typeface="Arial"/>
              </a:rPr>
              <a:t>63</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28497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261c5e7ade9_0_2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3" name="Google Shape;1963;g261c5e7ade9_0_2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8157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g261c5e7ade9_0_2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1" name="Google Shape;1971;g261c5e7ade9_0_2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871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5"/>
        <p:cNvGrpSpPr/>
        <p:nvPr/>
      </p:nvGrpSpPr>
      <p:grpSpPr>
        <a:xfrm>
          <a:off x="0" y="0"/>
          <a:ext cx="0" cy="0"/>
          <a:chOff x="0" y="0"/>
          <a:chExt cx="0" cy="0"/>
        </a:xfrm>
      </p:grpSpPr>
      <p:sp>
        <p:nvSpPr>
          <p:cNvPr id="2046" name="Google Shape;2046;g261d20d175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7" name="Google Shape;2047;g261d20d175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417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1" name="Google Shape;631;p4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9b517553de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g19b517553de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9b517553de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g19b517553de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f5e61586b5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4" name="Google Shape;254;g1f5e61586b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1218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9b517553de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19b517553de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9b517553de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g19b517553de_0_8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SHST is a collaborative approach between many different agencies and communities.</a:t>
            </a:r>
            <a:endParaRPr/>
          </a:p>
          <a:p>
            <a:pPr marL="457200" lvl="0" indent="-298450" algn="l" rtl="0">
              <a:lnSpc>
                <a:spcPct val="100000"/>
              </a:lnSpc>
              <a:spcBef>
                <a:spcPts val="0"/>
              </a:spcBef>
              <a:spcAft>
                <a:spcPts val="0"/>
              </a:spcAft>
              <a:buSzPts val="1100"/>
              <a:buChar char="●"/>
            </a:pPr>
            <a:r>
              <a:rPr lang="en"/>
              <a:t>SHST is a small part in a larger drug strategy that includes prevention, treatment, and addressing social determinants of health.</a:t>
            </a:r>
            <a:endParaRPr/>
          </a:p>
        </p:txBody>
      </p:sp>
      <p:sp>
        <p:nvSpPr>
          <p:cNvPr id="659" name="Google Shape;659;g19b517553de_0_8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9b517553de_0_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 name="Google Shape;686;g19b517553de_0_8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rgbClr val="595959"/>
                </a:solidFill>
              </a:rPr>
              <a:t>EUROPE:</a:t>
            </a:r>
            <a:endParaRPr sz="1300">
              <a:solidFill>
                <a:srgbClr val="595959"/>
              </a:solidFill>
            </a:endParaRPr>
          </a:p>
          <a:p>
            <a:pPr marL="0" lvl="0" indent="0" algn="l" rtl="0">
              <a:lnSpc>
                <a:spcPct val="115000"/>
              </a:lnSpc>
              <a:spcBef>
                <a:spcPts val="1600"/>
              </a:spcBef>
              <a:spcAft>
                <a:spcPts val="0"/>
              </a:spcAft>
              <a:buSzPts val="1100"/>
              <a:buNone/>
            </a:pPr>
            <a:r>
              <a:rPr lang="en" sz="1300">
                <a:solidFill>
                  <a:srgbClr val="595959"/>
                </a:solidFill>
              </a:rPr>
              <a:t>First established in Europe in the 1970s </a:t>
            </a:r>
            <a:endParaRPr sz="1300">
              <a:solidFill>
                <a:srgbClr val="595959"/>
              </a:solidFill>
            </a:endParaRPr>
          </a:p>
          <a:p>
            <a:pPr marL="0" lvl="0" indent="0" algn="l" rtl="0">
              <a:lnSpc>
                <a:spcPct val="115000"/>
              </a:lnSpc>
              <a:spcBef>
                <a:spcPts val="1600"/>
              </a:spcBef>
              <a:spcAft>
                <a:spcPts val="0"/>
              </a:spcAft>
              <a:buSzPts val="1100"/>
              <a:buNone/>
            </a:pPr>
            <a:r>
              <a:rPr lang="en" sz="1300">
                <a:solidFill>
                  <a:srgbClr val="595959"/>
                </a:solidFill>
              </a:rPr>
              <a:t>45 SISs currently operating there with the majority located in the Netherlands, Switzerland and Germany</a:t>
            </a:r>
            <a:r>
              <a:rPr lang="en" sz="1800">
                <a:solidFill>
                  <a:srgbClr val="595959"/>
                </a:solidFill>
              </a:rPr>
              <a:t> </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
                <a:solidFill>
                  <a:srgbClr val="595959"/>
                </a:solidFill>
              </a:rPr>
              <a:t>CANADA</a:t>
            </a:r>
            <a:endParaRPr>
              <a:solidFill>
                <a:srgbClr val="595959"/>
              </a:solidFill>
            </a:endParaRPr>
          </a:p>
          <a:p>
            <a:pPr marL="457200" lvl="0" indent="-298450" algn="l" rtl="0">
              <a:lnSpc>
                <a:spcPct val="115000"/>
              </a:lnSpc>
              <a:spcBef>
                <a:spcPts val="1600"/>
              </a:spcBef>
              <a:spcAft>
                <a:spcPts val="0"/>
              </a:spcAft>
              <a:buClr>
                <a:srgbClr val="595959"/>
              </a:buClr>
              <a:buSzPts val="1100"/>
              <a:buChar char="●"/>
            </a:pPr>
            <a:r>
              <a:rPr lang="en">
                <a:solidFill>
                  <a:srgbClr val="595959"/>
                </a:solidFill>
              </a:rPr>
              <a:t>VANCOUVER since 2003: Insite clinic and Dr.Peter Centre</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ONTARIO: 21 sites approved by Liberal Gvt, 15 sites in operation</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NORTHEASTERN ONTARIO: Sudbury is in the process of application	</a:t>
            </a:r>
            <a:endParaRPr sz="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9b517553de_0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g19b517553de_0_8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1: reduced </a:t>
            </a:r>
            <a:r>
              <a:rPr lang="en" sz="900">
                <a:solidFill>
                  <a:schemeClr val="dk1"/>
                </a:solidFill>
              </a:rPr>
              <a:t>discarded “gear” (needles, wrappers, syringes, tie-offs, cooking paraphernalia </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EMS calls and police calls to people who use drugs in public places and overdoses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2. Morbidity: include infections : cellulitis, endocarditis, abscesses etc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3. HIV, Hep 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4. Treatment programs: WM, Detox, OAT, housing, counseling, income, disability, mental health</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9b517553de_0_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19b517553de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are all entitled to our opinions but the facts are the facts and here is the evidence</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9b517553de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g19b517553de_0_8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Most overdoses deaths occur when people are injecting alone at home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creation of Insite, the rate of fatal overdose within 500m of the facility decreased by 35 percent (Marshall et al. 2011, 1433) </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Reduced overdoser related fatalities in  vancouver and europe in communities where SIS are present</a:t>
            </a:r>
            <a:endParaRPr sz="900">
              <a:solidFill>
                <a:schemeClr val="dk1"/>
              </a:solidFill>
            </a:endParaRPr>
          </a:p>
          <a:p>
            <a:pPr marL="0" lvl="0" indent="0" algn="l" rtl="0">
              <a:lnSpc>
                <a:spcPct val="115000"/>
              </a:lnSpc>
              <a:spcBef>
                <a:spcPts val="0"/>
              </a:spcBef>
              <a:spcAft>
                <a:spcPts val="0"/>
              </a:spcAft>
              <a:buSzPts val="1100"/>
              <a:buNone/>
            </a:pPr>
            <a:r>
              <a:rPr lang="en" sz="900">
                <a:solidFill>
                  <a:schemeClr val="dk1"/>
                </a:solidFill>
              </a:rPr>
              <a:t>Reduce overdose-linked hospitalizations by a factor of ten (Wright and Tompkins 2004)</a:t>
            </a:r>
            <a:endParaRPr sz="900">
              <a:solidFill>
                <a:schemeClr val="dk1"/>
              </a:solidFill>
            </a:endParaRPr>
          </a:p>
          <a:p>
            <a:pPr marL="0" lvl="0" indent="0" algn="l" rtl="0">
              <a:lnSpc>
                <a:spcPct val="115000"/>
              </a:lnSpc>
              <a:spcBef>
                <a:spcPts val="0"/>
              </a:spcBef>
              <a:spcAft>
                <a:spcPts val="0"/>
              </a:spcAft>
              <a:buSzPts val="1100"/>
              <a:buNone/>
            </a:pPr>
            <a:endParaRPr sz="900">
              <a:solidFill>
                <a:schemeClr val="dk1"/>
              </a:solidFill>
            </a:endParaRPr>
          </a:p>
          <a:p>
            <a:pPr marL="0" lvl="0" indent="0" algn="l" rtl="0">
              <a:lnSpc>
                <a:spcPct val="115000"/>
              </a:lnSpc>
              <a:spcBef>
                <a:spcPts val="0"/>
              </a:spcBef>
              <a:spcAft>
                <a:spcPts val="0"/>
              </a:spcAft>
              <a:buSzPts val="1100"/>
              <a:buNone/>
            </a:pPr>
            <a:r>
              <a:rPr lang="en" sz="1200">
                <a:solidFill>
                  <a:srgbClr val="595959"/>
                </a:solidFill>
              </a:rPr>
              <a:t>CONTROVERSIES</a:t>
            </a:r>
            <a:endParaRPr sz="1200">
              <a:solidFill>
                <a:srgbClr val="595959"/>
              </a:solidFill>
            </a:endParaRPr>
          </a:p>
          <a:p>
            <a:pPr marL="0" lvl="0" indent="0" algn="l" rtl="0">
              <a:lnSpc>
                <a:spcPct val="115000"/>
              </a:lnSpc>
              <a:spcBef>
                <a:spcPts val="1600"/>
              </a:spcBef>
              <a:spcAft>
                <a:spcPts val="0"/>
              </a:spcAft>
              <a:buSzPts val="1100"/>
              <a:buNone/>
            </a:pPr>
            <a:r>
              <a:rPr lang="en" sz="1200">
                <a:solidFill>
                  <a:srgbClr val="595959"/>
                </a:solidFill>
              </a:rPr>
              <a:t>Promotes and enables people to use IV drugs</a:t>
            </a:r>
            <a:endParaRPr sz="1200">
              <a:solidFill>
                <a:srgbClr val="595959"/>
              </a:solidFill>
            </a:endParaRPr>
          </a:p>
          <a:p>
            <a:pPr marL="0" lvl="0" indent="0" algn="l" rtl="0">
              <a:lnSpc>
                <a:spcPct val="115000"/>
              </a:lnSpc>
              <a:spcBef>
                <a:spcPts val="1600"/>
              </a:spcBef>
              <a:spcAft>
                <a:spcPts val="0"/>
              </a:spcAft>
              <a:buSzPts val="1100"/>
              <a:buNone/>
            </a:pPr>
            <a:r>
              <a:rPr lang="en" sz="1200">
                <a:solidFill>
                  <a:srgbClr val="595959"/>
                </a:solidFill>
              </a:rPr>
              <a:t>Causes disruption in the neighbourhood/community </a:t>
            </a:r>
            <a:endParaRPr sz="1200">
              <a:solidFill>
                <a:srgbClr val="595959"/>
              </a:solidFill>
            </a:endParaRPr>
          </a:p>
          <a:p>
            <a:pPr marL="0" lvl="0" indent="0" algn="l" rtl="0">
              <a:lnSpc>
                <a:spcPct val="115000"/>
              </a:lnSpc>
              <a:spcBef>
                <a:spcPts val="1600"/>
              </a:spcBef>
              <a:spcAft>
                <a:spcPts val="0"/>
              </a:spcAft>
              <a:buSzPts val="1100"/>
              <a:buNone/>
            </a:pPr>
            <a:r>
              <a:rPr lang="en" sz="1300">
                <a:solidFill>
                  <a:srgbClr val="595959"/>
                </a:solidFill>
              </a:rPr>
              <a:t>Increase in crime rates in area surrounding the SIS</a:t>
            </a:r>
            <a:endParaRPr sz="1300">
              <a:solidFill>
                <a:srgbClr val="595959"/>
              </a:solidFill>
            </a:endParaRPr>
          </a:p>
          <a:p>
            <a:pPr marL="0" lvl="0" indent="0" algn="l" rtl="0">
              <a:lnSpc>
                <a:spcPct val="115000"/>
              </a:lnSpc>
              <a:spcBef>
                <a:spcPts val="1600"/>
              </a:spcBef>
              <a:spcAft>
                <a:spcPts val="0"/>
              </a:spcAft>
              <a:buSzPts val="1100"/>
              <a:buNone/>
            </a:pPr>
            <a:r>
              <a:rPr lang="en" sz="1300">
                <a:solidFill>
                  <a:srgbClr val="595959"/>
                </a:solidFill>
              </a:rPr>
              <a:t>Not in my backyard mentality</a:t>
            </a:r>
            <a:endParaRPr sz="1300">
              <a:solidFill>
                <a:srgbClr val="595959"/>
              </a:solidFill>
            </a:endParaRPr>
          </a:p>
          <a:p>
            <a:pPr marL="0" lvl="0" indent="0" algn="l" rtl="0">
              <a:lnSpc>
                <a:spcPct val="115000"/>
              </a:lnSpc>
              <a:spcBef>
                <a:spcPts val="1600"/>
              </a:spcBef>
              <a:spcAft>
                <a:spcPts val="0"/>
              </a:spcAft>
              <a:buSzPts val="1100"/>
              <a:buNone/>
            </a:pPr>
            <a:r>
              <a:rPr lang="en" sz="1300">
                <a:solidFill>
                  <a:srgbClr val="595959"/>
                </a:solidFill>
              </a:rPr>
              <a:t>It’s their decision to do drugs...why should we enable them and allow them to continue to do so</a:t>
            </a:r>
            <a:endParaRPr sz="1300">
              <a:solidFill>
                <a:srgbClr val="595959"/>
              </a:solidFill>
            </a:endParaRPr>
          </a:p>
          <a:p>
            <a:pPr marL="0" lvl="0" indent="0" algn="l" rtl="0">
              <a:lnSpc>
                <a:spcPct val="115000"/>
              </a:lnSpc>
              <a:spcBef>
                <a:spcPts val="1600"/>
              </a:spcBef>
              <a:spcAft>
                <a:spcPts val="0"/>
              </a:spcAft>
              <a:buClr>
                <a:schemeClr val="dk1"/>
              </a:buClr>
              <a:buSzPts val="1100"/>
              <a:buFont typeface="Arial"/>
              <a:buNone/>
            </a:pPr>
            <a:endParaRPr sz="9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9b517553de_0_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Google Shape;710;g19b517553de_0_8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Most overdoses deaths occur when people are injecting alone at home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creation of Insite, the rate of fatal overdose within 500m of the facility decreased by 35 percent (Marshall et al. 2011, 1433) </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Reduced overdoser related fatalities in  vancouver and europe in communities where SIS are present</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9b517553de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g19b517553de_0_8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Injection behaviour: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Unsafe injection practices, needle sharing, and the use of non-sterile equipment  </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rgbClr val="212121"/>
                </a:solidFill>
                <a:highlight>
                  <a:schemeClr val="lt1"/>
                </a:highlight>
                <a:latin typeface="Roboto"/>
                <a:ea typeface="Roboto"/>
                <a:cs typeface="Roboto"/>
                <a:sym typeface="Roboto"/>
              </a:rPr>
              <a:t>1.1082 IDU surveyed f</a:t>
            </a:r>
            <a:r>
              <a:rPr lang="en" sz="900">
                <a:solidFill>
                  <a:schemeClr val="dk1"/>
                </a:solidFill>
              </a:rPr>
              <a:t>ewer public injections and 56% reported less unsafe needle disposal (5) </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2. 3 year study 2003-2006</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Decrease in morbidity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-cellulitis,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-injection site related abscesses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-endocarditis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-epidural abscesses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Can also translates into less hospitalizations and ER visits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Retention to tx program- seems to range from </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1.</a:t>
            </a:r>
            <a:r>
              <a:rPr lang="en" sz="800">
                <a:solidFill>
                  <a:schemeClr val="dk1"/>
                </a:solidFill>
              </a:rPr>
              <a:t>Bayoumi AM, Strike C. Report of the Toronto and Ottawa supervised consumption assessment study, 2012: St. Michael's Hospital; 2012 </a:t>
            </a:r>
            <a:endParaRPr sz="8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800">
                <a:solidFill>
                  <a:schemeClr val="dk1"/>
                </a:solidFill>
              </a:rPr>
              <a:t>2.Petrar S, Kerr T, Tyndall MW, Zhang R, Montaner JS, Wood E. Injection drug users' perceptions regarding use of a medically supervised safer injecting facility. Addictive behav- iors. 2007;32(5):1088-93 </a:t>
            </a:r>
            <a:endParaRPr sz="8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800">
                <a:solidFill>
                  <a:schemeClr val="dk1"/>
                </a:solidFill>
              </a:rPr>
              <a:t>3.,DeBeck K, Kerr T, Bird L, Zhang R, Marsh D, Tyndall M, et al. Injection drug use cessation and use of North America's first medically supervised safer injecting facility. Drug and alcohol dependence. 2011;113(2):172-6. </a:t>
            </a:r>
            <a:endParaRPr sz="800">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 name="Google Shape;726;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a:latin typeface="Arial"/>
                <a:ea typeface="Arial"/>
                <a:cs typeface="Arial"/>
                <a:sym typeface="Arial"/>
              </a:rPr>
              <a:t>1. </a:t>
            </a:r>
            <a:r>
              <a:rPr lang="en" sz="1200" b="1">
                <a:solidFill>
                  <a:srgbClr val="000000"/>
                </a:solidFill>
                <a:latin typeface="Arial"/>
                <a:ea typeface="Arial"/>
                <a:cs typeface="Arial"/>
                <a:sym typeface="Arial"/>
              </a:rPr>
              <a:t>Supervised consumption sites are a medical intervention that addresses a health issue – addiction and the harms associated with substance use</a:t>
            </a:r>
            <a:endParaRPr sz="1200">
              <a:latin typeface="Arial"/>
              <a:ea typeface="Arial"/>
              <a:cs typeface="Arial"/>
              <a:sym typeface="Arial"/>
            </a:endParaRPr>
          </a:p>
          <a:p>
            <a:pPr marL="457200" lvl="0" indent="-228600" algn="l" rtl="0">
              <a:lnSpc>
                <a:spcPct val="100000"/>
              </a:lnSpc>
              <a:spcBef>
                <a:spcPts val="0"/>
              </a:spcBef>
              <a:spcAft>
                <a:spcPts val="0"/>
              </a:spcAft>
              <a:buSzPts val="1100"/>
              <a:buNone/>
            </a:pPr>
            <a:endParaRPr sz="1200">
              <a:latin typeface="Arial"/>
              <a:ea typeface="Arial"/>
              <a:cs typeface="Arial"/>
              <a:sym typeface="Arial"/>
            </a:endParaRPr>
          </a:p>
          <a:p>
            <a:pPr marL="0" marR="0" lvl="0" indent="0" algn="l" rtl="0">
              <a:lnSpc>
                <a:spcPct val="100000"/>
              </a:lnSpc>
              <a:spcBef>
                <a:spcPts val="0"/>
              </a:spcBef>
              <a:spcAft>
                <a:spcPts val="0"/>
              </a:spcAft>
              <a:buClr>
                <a:srgbClr val="333333"/>
              </a:buClr>
              <a:buSzPts val="1200"/>
              <a:buFont typeface="Arial"/>
              <a:buNone/>
            </a:pPr>
            <a:r>
              <a:rPr lang="en" sz="1200" b="0" i="0">
                <a:solidFill>
                  <a:srgbClr val="333333"/>
                </a:solidFill>
                <a:latin typeface="Arial"/>
                <a:ea typeface="Arial"/>
                <a:cs typeface="Arial"/>
                <a:sym typeface="Arial"/>
              </a:rPr>
              <a:t>They are a safe, controlled environment for people to use their own, pre-obtained substances  in the presence of trained medical staff who can recognize and respond to adverse reactions, including overdoses (20)</a:t>
            </a:r>
            <a:endParaRPr sz="1200">
              <a:latin typeface="Arial"/>
              <a:ea typeface="Arial"/>
              <a:cs typeface="Arial"/>
              <a:sym typeface="Arial"/>
            </a:endParaRPr>
          </a:p>
          <a:p>
            <a:pPr marL="457200" lvl="0" indent="-228600" algn="l" rtl="0">
              <a:lnSpc>
                <a:spcPct val="100000"/>
              </a:lnSpc>
              <a:spcBef>
                <a:spcPts val="0"/>
              </a:spcBef>
              <a:spcAft>
                <a:spcPts val="0"/>
              </a:spcAft>
              <a:buSzPts val="1100"/>
              <a:buNone/>
            </a:pPr>
            <a:endParaRPr sz="1200">
              <a:latin typeface="Arial"/>
              <a:ea typeface="Arial"/>
              <a:cs typeface="Arial"/>
              <a:sym typeface="Arial"/>
            </a:endParaRPr>
          </a:p>
          <a:p>
            <a:pPr marL="628650" lvl="1" indent="-171450" algn="l" rtl="0">
              <a:lnSpc>
                <a:spcPct val="100000"/>
              </a:lnSpc>
              <a:spcBef>
                <a:spcPts val="0"/>
              </a:spcBef>
              <a:spcAft>
                <a:spcPts val="0"/>
              </a:spcAft>
              <a:buSzPts val="1100"/>
              <a:buFont typeface="Arial"/>
              <a:buChar char="•"/>
            </a:pPr>
            <a:r>
              <a:rPr lang="en" sz="1200" b="0" i="0">
                <a:solidFill>
                  <a:srgbClr val="333333"/>
                </a:solidFill>
                <a:latin typeface="Arial"/>
                <a:ea typeface="Arial"/>
                <a:cs typeface="Arial"/>
                <a:sym typeface="Arial"/>
              </a:rPr>
              <a:t>These sites provide an alternative for people who use alone – remember this is a major known contributor to opioid related deaths.</a:t>
            </a:r>
            <a:endParaRPr/>
          </a:p>
          <a:p>
            <a:pPr marL="628650" lvl="1" indent="-171450" algn="l" rtl="0">
              <a:lnSpc>
                <a:spcPct val="100000"/>
              </a:lnSpc>
              <a:spcBef>
                <a:spcPts val="0"/>
              </a:spcBef>
              <a:spcAft>
                <a:spcPts val="0"/>
              </a:spcAft>
              <a:buSzPts val="1100"/>
              <a:buFont typeface="Arial"/>
              <a:buChar char="•"/>
            </a:pPr>
            <a:r>
              <a:rPr lang="en" sz="1200" b="0" i="0">
                <a:solidFill>
                  <a:srgbClr val="333333"/>
                </a:solidFill>
                <a:latin typeface="Arial"/>
                <a:ea typeface="Arial"/>
                <a:cs typeface="Arial"/>
                <a:sym typeface="Arial"/>
              </a:rPr>
              <a:t>Individuals are provided with a range of sterile harm reduction supplies, education on safer consumption practices. </a:t>
            </a:r>
            <a:endParaRPr/>
          </a:p>
          <a:p>
            <a:pPr marL="457200" lvl="0" indent="-228600" algn="l" rtl="0">
              <a:lnSpc>
                <a:spcPct val="100000"/>
              </a:lnSpc>
              <a:spcBef>
                <a:spcPts val="0"/>
              </a:spcBef>
              <a:spcAft>
                <a:spcPts val="0"/>
              </a:spcAft>
              <a:buSzPts val="1100"/>
              <a:buNone/>
            </a:pPr>
            <a:endParaRPr sz="1200" b="0" i="0">
              <a:solidFill>
                <a:srgbClr val="333333"/>
              </a:solidFill>
              <a:latin typeface="Arial"/>
              <a:ea typeface="Arial"/>
              <a:cs typeface="Arial"/>
              <a:sym typeface="Arial"/>
            </a:endParaRPr>
          </a:p>
          <a:p>
            <a:pPr marL="628650" lvl="1" indent="-171450" algn="l" rtl="0">
              <a:lnSpc>
                <a:spcPct val="100000"/>
              </a:lnSpc>
              <a:spcBef>
                <a:spcPts val="0"/>
              </a:spcBef>
              <a:spcAft>
                <a:spcPts val="0"/>
              </a:spcAft>
              <a:buSzPts val="1100"/>
              <a:buFont typeface="Arial"/>
              <a:buChar char="•"/>
            </a:pPr>
            <a:r>
              <a:rPr lang="en" sz="1200">
                <a:latin typeface="Arial"/>
                <a:ea typeface="Arial"/>
                <a:cs typeface="Arial"/>
                <a:sym typeface="Arial"/>
              </a:rPr>
              <a:t>These sites also provide basic needs that, like bathrooms, a safe place and most importantly, facilitates contact with other health and social services.  </a:t>
            </a:r>
            <a:endParaRPr/>
          </a:p>
          <a:p>
            <a:pPr marL="457200" lvl="0" indent="-228600" algn="l" rtl="0">
              <a:lnSpc>
                <a:spcPct val="100000"/>
              </a:lnSpc>
              <a:spcBef>
                <a:spcPts val="0"/>
              </a:spcBef>
              <a:spcAft>
                <a:spcPts val="0"/>
              </a:spcAft>
              <a:buSzPts val="1100"/>
              <a:buNone/>
            </a:pPr>
            <a:endParaRPr sz="1200">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200">
                <a:latin typeface="Arial"/>
                <a:ea typeface="Arial"/>
                <a:cs typeface="Arial"/>
                <a:sym typeface="Arial"/>
              </a:rPr>
              <a:t>2. Supervised consumption sites have Many different names.  The name usually coincide with their permanency, services required, title of application and which government the application is going to etc..    </a:t>
            </a:r>
            <a:endParaRPr/>
          </a:p>
          <a:p>
            <a:pPr marL="457200" lvl="0" indent="-228600" algn="l" rtl="0">
              <a:lnSpc>
                <a:spcPct val="100000"/>
              </a:lnSpc>
              <a:spcBef>
                <a:spcPts val="0"/>
              </a:spcBef>
              <a:spcAft>
                <a:spcPts val="0"/>
              </a:spcAft>
              <a:buSzPts val="1100"/>
              <a:buNone/>
            </a:pPr>
            <a:endParaRPr sz="1200">
              <a:latin typeface="Arial"/>
              <a:ea typeface="Arial"/>
              <a:cs typeface="Arial"/>
              <a:sym typeface="Arial"/>
            </a:endParaRPr>
          </a:p>
          <a:p>
            <a:pPr marL="628650" lvl="1" indent="-171450" algn="l" rtl="0">
              <a:lnSpc>
                <a:spcPct val="100000"/>
              </a:lnSpc>
              <a:spcBef>
                <a:spcPts val="0"/>
              </a:spcBef>
              <a:spcAft>
                <a:spcPts val="0"/>
              </a:spcAft>
              <a:buSzPts val="1100"/>
              <a:buFont typeface="Arial"/>
              <a:buChar char="•"/>
            </a:pPr>
            <a:r>
              <a:rPr lang="en" sz="1200">
                <a:latin typeface="Arial"/>
                <a:ea typeface="Arial"/>
                <a:cs typeface="Arial"/>
                <a:sym typeface="Arial"/>
              </a:rPr>
              <a:t>Sometimes known as Overdose prevention sites, safe injection services, supervised consumption services, urgent public health needs sites, Consumption treatment services, supervised injection sites, etc..  We tend to use Supervised consumption site as a general term to describe any these types of sites.  </a:t>
            </a:r>
            <a:r>
              <a:rPr lang="en" sz="1200" b="1">
                <a:latin typeface="Arial"/>
                <a:ea typeface="Arial"/>
                <a:cs typeface="Arial"/>
                <a:sym typeface="Arial"/>
              </a:rPr>
              <a:t>The actual application for our site is under an Urgent Public Health Need site application.  This application is for a time-limited site (temporary).</a:t>
            </a:r>
            <a:endParaRPr/>
          </a:p>
          <a:p>
            <a:pPr marL="457200" lvl="0" indent="-228600" algn="l" rtl="0">
              <a:lnSpc>
                <a:spcPct val="100000"/>
              </a:lnSpc>
              <a:spcBef>
                <a:spcPts val="0"/>
              </a:spcBef>
              <a:spcAft>
                <a:spcPts val="0"/>
              </a:spcAft>
              <a:buSzPts val="1100"/>
              <a:buNone/>
            </a:pPr>
            <a:endParaRPr sz="1200" b="1">
              <a:latin typeface="Arial"/>
              <a:ea typeface="Arial"/>
              <a:cs typeface="Arial"/>
              <a:sym typeface="Arial"/>
            </a:endParaRPr>
          </a:p>
          <a:p>
            <a:pPr marL="628650" lvl="1" indent="-171450" algn="l" rtl="0">
              <a:lnSpc>
                <a:spcPct val="100000"/>
              </a:lnSpc>
              <a:spcBef>
                <a:spcPts val="0"/>
              </a:spcBef>
              <a:spcAft>
                <a:spcPts val="0"/>
              </a:spcAft>
              <a:buSzPts val="1100"/>
              <a:buFont typeface="Arial"/>
              <a:buChar char="•"/>
            </a:pPr>
            <a:r>
              <a:rPr lang="en" sz="1200">
                <a:latin typeface="Arial"/>
                <a:ea typeface="Arial"/>
                <a:cs typeface="Arial"/>
                <a:sym typeface="Arial"/>
              </a:rPr>
              <a:t>The overarching principles remain the same, no matter what the name is:</a:t>
            </a:r>
            <a:endParaRPr/>
          </a:p>
          <a:p>
            <a:pPr marL="457200" lvl="0" indent="-228600" algn="l" rtl="0">
              <a:lnSpc>
                <a:spcPct val="100000"/>
              </a:lnSpc>
              <a:spcBef>
                <a:spcPts val="0"/>
              </a:spcBef>
              <a:spcAft>
                <a:spcPts val="0"/>
              </a:spcAft>
              <a:buSzPts val="1100"/>
              <a:buNone/>
            </a:pPr>
            <a:endParaRPr sz="1200">
              <a:latin typeface="Arial"/>
              <a:ea typeface="Arial"/>
              <a:cs typeface="Arial"/>
              <a:sym typeface="Arial"/>
            </a:endParaRPr>
          </a:p>
          <a:p>
            <a:pPr marL="628650" lvl="1" indent="-171450" algn="l" rtl="0">
              <a:lnSpc>
                <a:spcPct val="100000"/>
              </a:lnSpc>
              <a:spcBef>
                <a:spcPts val="0"/>
              </a:spcBef>
              <a:spcAft>
                <a:spcPts val="0"/>
              </a:spcAft>
              <a:buSzPts val="1100"/>
              <a:buFont typeface="Arial"/>
              <a:buChar char="•"/>
            </a:pPr>
            <a:r>
              <a:rPr lang="en" sz="1200">
                <a:latin typeface="Arial"/>
                <a:ea typeface="Arial"/>
                <a:cs typeface="Arial"/>
                <a:sym typeface="Arial"/>
              </a:rPr>
              <a:t>A place where someone who use substances can go to be observed by a medical professional so that they can intervene and prevent an overdose death.</a:t>
            </a:r>
            <a:endParaRPr/>
          </a:p>
          <a:p>
            <a:pPr marL="457200" lvl="0" indent="-228600" algn="l" rtl="0">
              <a:lnSpc>
                <a:spcPct val="100000"/>
              </a:lnSpc>
              <a:spcBef>
                <a:spcPts val="0"/>
              </a:spcBef>
              <a:spcAft>
                <a:spcPts val="0"/>
              </a:spcAft>
              <a:buSzPts val="1100"/>
              <a:buNone/>
            </a:pPr>
            <a:endParaRPr sz="1200">
              <a:latin typeface="Arial"/>
              <a:ea typeface="Arial"/>
              <a:cs typeface="Arial"/>
              <a:sym typeface="Arial"/>
            </a:endParaRPr>
          </a:p>
          <a:p>
            <a:pPr marL="457200" lvl="0" indent="-228600" algn="l" rtl="0">
              <a:lnSpc>
                <a:spcPct val="100000"/>
              </a:lnSpc>
              <a:spcBef>
                <a:spcPts val="0"/>
              </a:spcBef>
              <a:spcAft>
                <a:spcPts val="0"/>
              </a:spcAft>
              <a:buSzPts val="1100"/>
              <a:buNone/>
            </a:pPr>
            <a:endParaRPr sz="1200">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a:latin typeface="Arial"/>
                <a:ea typeface="Arial"/>
                <a:cs typeface="Arial"/>
                <a:sym typeface="Arial"/>
              </a:rPr>
              <a:t>2. To operate a sit, you must receive an exemption under section 56 of the </a:t>
            </a:r>
            <a:r>
              <a:rPr lang="en" sz="1200" b="1" i="1" u="none" strike="noStrike">
                <a:latin typeface="Arial"/>
                <a:ea typeface="Arial"/>
                <a:cs typeface="Arial"/>
                <a:sym typeface="Arial"/>
              </a:rPr>
              <a:t>Controlled Drugs and Substances Act </a:t>
            </a:r>
            <a:r>
              <a:rPr lang="en" sz="1200" b="0" i="1" u="none" strike="noStrike">
                <a:latin typeface="Arial"/>
                <a:ea typeface="Arial"/>
                <a:cs typeface="Arial"/>
                <a:sym typeface="Arial"/>
              </a:rPr>
              <a:t>from </a:t>
            </a:r>
            <a:r>
              <a:rPr lang="en" sz="1200" b="0" i="0" u="none" strike="noStrike">
                <a:latin typeface="Arial"/>
                <a:ea typeface="Arial"/>
                <a:cs typeface="Arial"/>
                <a:sym typeface="Arial"/>
              </a:rPr>
              <a:t>the federal government</a:t>
            </a:r>
            <a:r>
              <a:rPr lang="en" sz="1200" b="1" i="1" u="none" strike="noStrike">
                <a:latin typeface="Arial"/>
                <a:ea typeface="Arial"/>
                <a:cs typeface="Arial"/>
                <a:sym typeface="Arial"/>
              </a:rPr>
              <a:t>.</a:t>
            </a:r>
            <a:r>
              <a:rPr lang="en" sz="1200">
                <a:latin typeface="Arial"/>
                <a:ea typeface="Arial"/>
                <a:cs typeface="Arial"/>
                <a:sym typeface="Arial"/>
              </a:rPr>
              <a:t>   This exemption is what allows a site to legally operate in Canada, because this exemption allows for legal protection from simple drug possession.  The exemption is only for a very specific location (i.e. first floor of a specific building).  </a:t>
            </a:r>
            <a:endParaRPr sz="1200" b="0" i="0" u="none" strike="noStrik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a:latin typeface="Arial"/>
              <a:ea typeface="Arial"/>
              <a:cs typeface="Arial"/>
              <a:sym typeface="Arial"/>
            </a:endParaRPr>
          </a:p>
          <a:p>
            <a:pPr marL="0" marR="0" lvl="0" indent="0" algn="l" rtl="0">
              <a:lnSpc>
                <a:spcPct val="100000"/>
              </a:lnSpc>
              <a:spcBef>
                <a:spcPts val="0"/>
              </a:spcBef>
              <a:spcAft>
                <a:spcPts val="0"/>
              </a:spcAft>
              <a:buClr>
                <a:srgbClr val="333333"/>
              </a:buClr>
              <a:buSzPts val="1200"/>
              <a:buFont typeface="Arial"/>
              <a:buNone/>
            </a:pPr>
            <a:r>
              <a:rPr lang="en" sz="1200" b="0" i="0">
                <a:solidFill>
                  <a:srgbClr val="333333"/>
                </a:solidFill>
                <a:latin typeface="Arial"/>
                <a:ea typeface="Arial"/>
                <a:cs typeface="Arial"/>
                <a:sym typeface="Arial"/>
              </a:rPr>
              <a:t>3. The individuals participating in these sites often experience many barriers to accessing health-related services. SCS allow for engagement and connection to other services, including treatment services, housing services, ect..</a:t>
            </a:r>
            <a:endParaRPr/>
          </a:p>
          <a:p>
            <a:pPr marL="457200" lvl="0" indent="-228600" algn="l" rtl="0">
              <a:lnSpc>
                <a:spcPct val="100000"/>
              </a:lnSpc>
              <a:spcBef>
                <a:spcPts val="0"/>
              </a:spcBef>
              <a:spcAft>
                <a:spcPts val="0"/>
              </a:spcAft>
              <a:buSzPts val="1100"/>
              <a:buNone/>
            </a:pPr>
            <a:endParaRPr/>
          </a:p>
        </p:txBody>
      </p:sp>
      <p:sp>
        <p:nvSpPr>
          <p:cNvPr id="727" name="Google Shape;727;p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4e055f7f2d_0_7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2" name="Google Shape;752;g24e055f7f2d_0_7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61c5e7ade9_0_100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g261c5e7ade9_0_100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a:t>Drs Samson and Marion-Bellemare did about 20 presentations to community organizations</a:t>
            </a:r>
            <a:endParaRPr/>
          </a:p>
          <a:p>
            <a:pPr marL="0" marR="0" lvl="0" indent="0" algn="l" rtl="0">
              <a:lnSpc>
                <a:spcPct val="100000"/>
              </a:lnSpc>
              <a:spcBef>
                <a:spcPts val="0"/>
              </a:spcBef>
              <a:spcAft>
                <a:spcPts val="0"/>
              </a:spcAft>
              <a:buClr>
                <a:schemeClr val="dk1"/>
              </a:buClr>
              <a:buSzPts val="1200"/>
              <a:buFont typeface="Arial"/>
              <a:buNone/>
            </a:pPr>
            <a:r>
              <a:rPr lang="en"/>
              <a:t>Presented to hospital medical board, city council, medical advisory committee, EDs of community organizations, fire department, EMS</a:t>
            </a:r>
            <a:endParaRPr/>
          </a:p>
          <a:p>
            <a:pPr marL="0" marR="0" lvl="0" indent="0" algn="l" rtl="0">
              <a:lnSpc>
                <a:spcPct val="100000"/>
              </a:lnSpc>
              <a:spcBef>
                <a:spcPts val="0"/>
              </a:spcBef>
              <a:spcAft>
                <a:spcPts val="0"/>
              </a:spcAft>
              <a:buClr>
                <a:schemeClr val="dk1"/>
              </a:buClr>
              <a:buSzPts val="1200"/>
              <a:buFont typeface="Arial"/>
              <a:buNone/>
            </a:pPr>
            <a:r>
              <a:rPr lang="en"/>
              <a:t>Convinced people who didn’t care to do something</a:t>
            </a:r>
            <a:endParaRPr/>
          </a:p>
          <a:p>
            <a:pPr marL="0" marR="0" lvl="0" indent="0" algn="l" rtl="0">
              <a:lnSpc>
                <a:spcPct val="100000"/>
              </a:lnSpc>
              <a:spcBef>
                <a:spcPts val="0"/>
              </a:spcBef>
              <a:spcAft>
                <a:spcPts val="0"/>
              </a:spcAft>
              <a:buClr>
                <a:schemeClr val="dk1"/>
              </a:buClr>
              <a:buSzPts val="1200"/>
              <a:buFont typeface="Arial"/>
              <a:buNone/>
            </a:pPr>
            <a:r>
              <a:rPr lang="en"/>
              <a:t>Convinced needed to do this to save lives</a:t>
            </a:r>
            <a:endParaRPr/>
          </a:p>
          <a:p>
            <a:pPr marL="0" lvl="0" indent="0" algn="l" rtl="0">
              <a:spcBef>
                <a:spcPts val="0"/>
              </a:spcBef>
              <a:spcAft>
                <a:spcPts val="0"/>
              </a:spcAft>
              <a:buNone/>
            </a:pPr>
            <a:endParaRPr/>
          </a:p>
        </p:txBody>
      </p:sp>
      <p:sp>
        <p:nvSpPr>
          <p:cNvPr id="1130" name="Google Shape;1130;g261c5e7ade9_0_100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2335174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4e055f7f2d_0_7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7" name="Google Shape;757;g24e055f7f2d_0_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261c5e7ade9_0_6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261c5e7ade9_0_6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8887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261c5e7ade9_0_10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g261c5e7ade9_0_10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21" name="Google Shape;2021;g261c5e7ade9_0_10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83</a:t>
            </a:fld>
            <a:endParaRPr/>
          </a:p>
        </p:txBody>
      </p:sp>
    </p:spTree>
    <p:extLst>
      <p:ext uri="{BB962C8B-B14F-4D97-AF65-F5344CB8AC3E}">
        <p14:creationId xmlns:p14="http://schemas.microsoft.com/office/powerpoint/2010/main" val="32260749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1f5e61586b5_0_7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g1f5e61586b5_0_7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35" name="Google Shape;1135;g1f5e61586b5_0_7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84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540129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1f5e61586b5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g1f5e61586b5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47" name="Google Shape;1147;g1f5e61586b5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85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92990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1f5e61586b5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g1f5e61586b5_0_7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5898502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19cb72cfa3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2" name="Google Shape;772;g19cb72cfa3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f5e61586b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1f5e61586b5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Other cities for 2021</a:t>
            </a:r>
            <a:endParaRPr/>
          </a:p>
          <a:p>
            <a:pPr marL="457200" marR="0" lvl="0" indent="-22860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TB: 108.4</a:t>
            </a:r>
            <a:endParaRPr/>
          </a:p>
          <a:p>
            <a:pPr marL="457200" marR="0" lvl="0" indent="-22860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Timmins: 80</a:t>
            </a:r>
            <a:endParaRPr/>
          </a:p>
          <a:p>
            <a:pPr marL="457200" marR="0" lvl="0" indent="-22860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SSM: 69.4</a:t>
            </a:r>
            <a:endParaRPr/>
          </a:p>
          <a:p>
            <a:pPr marL="457200" marR="0" lvl="0" indent="-22860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NB: 49.4</a:t>
            </a:r>
            <a:endParaRPr/>
          </a:p>
          <a:p>
            <a:pPr marL="457200" marR="0" lvl="0" indent="-22860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Sudbury 48.8</a:t>
            </a:r>
            <a:endParaRPr/>
          </a:p>
          <a:p>
            <a:pPr marL="457200" lvl="0" indent="-22860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Ontario: 18.8</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PHU (Porcupine Health Unit) population: ~ 85 000</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Timmins population: ~42 000</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Vancouver Coastal Health: includes Vancouver East Side</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 </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CCO </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Ontario</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2020: 2426 deaths which is a 60 % increase from 2019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sng" strike="noStrike" cap="none">
                <a:solidFill>
                  <a:srgbClr val="000000"/>
                </a:solidFill>
                <a:latin typeface="Arial"/>
                <a:ea typeface="Arial"/>
                <a:cs typeface="Arial"/>
                <a:sym typeface="Arial"/>
                <a:hlinkClick r:id="rId3">
                  <a:extLst>
                    <a:ext uri="{A12FA001-AC4F-418D-AE19-62706E023703}">
                      <ahyp:hlinkClr xmlns="" xmlns:ahyp="http://schemas.microsoft.com/office/drawing/2018/hyperlinkcolor" val="tx"/>
                    </a:ext>
                  </a:extLst>
                </a:hlinkClick>
              </a:rPr>
              <a:t>https://www.publichealthontario.ca/en/data-and-analysis/substance-use/interactive-opioid-tool</a:t>
            </a:r>
            <a:r>
              <a:rPr lang="en" sz="1100" b="0" i="0" u="none" strike="noStrike" cap="none">
                <a:solidFill>
                  <a:srgbClr val="000000"/>
                </a:solidFill>
                <a:latin typeface="Arial"/>
                <a:ea typeface="Arial"/>
                <a:cs typeface="Arial"/>
                <a:sym typeface="Arial"/>
              </a:rPr>
              <a:t>  </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 </a:t>
            </a:r>
            <a:endParaRPr/>
          </a:p>
          <a:p>
            <a:pPr marL="457200" lvl="0" indent="-298450" algn="l" rtl="0">
              <a:lnSpc>
                <a:spcPct val="100000"/>
              </a:lnSpc>
              <a:spcBef>
                <a:spcPts val="0"/>
              </a:spcBef>
              <a:spcAft>
                <a:spcPts val="0"/>
              </a:spcAft>
              <a:buSzPts val="1100"/>
              <a:buChar char="●"/>
            </a:pPr>
            <a:r>
              <a:rPr lang="en" sz="1100" b="0" i="0" u="sng" strike="noStrike" cap="none">
                <a:solidFill>
                  <a:srgbClr val="000000"/>
                </a:solidFill>
                <a:latin typeface="Arial"/>
                <a:ea typeface="Arial"/>
                <a:cs typeface="Arial"/>
                <a:sym typeface="Arial"/>
                <a:hlinkClick r:id="rId4">
                  <a:extLst>
                    <a:ext uri="{A12FA001-AC4F-418D-AE19-62706E023703}">
                      <ahyp:hlinkClr xmlns="" xmlns:ahyp="http://schemas.microsoft.com/office/drawing/2018/hyperlinkcolor" val="tx"/>
                    </a:ext>
                  </a:extLst>
                </a:hlinkClick>
              </a:rPr>
              <a:t>https://www2.gov.bc.ca/assets/gov/birth-adoption-death-marriage-and-divorce/deaths/coroners-service/statistical/illicit-drug.pdf</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174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61"/>
          <p:cNvGrpSpPr/>
          <p:nvPr/>
        </p:nvGrpSpPr>
        <p:grpSpPr>
          <a:xfrm>
            <a:off x="4350279" y="2855377"/>
            <a:ext cx="443589" cy="105632"/>
            <a:chOff x="4137525" y="2915950"/>
            <a:chExt cx="869100" cy="207000"/>
          </a:xfrm>
        </p:grpSpPr>
        <p:sp>
          <p:nvSpPr>
            <p:cNvPr id="11" name="Google Shape;11;p61"/>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61"/>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61"/>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4;p61"/>
          <p:cNvSpPr txBox="1">
            <a:spLocks noGrp="1"/>
          </p:cNvSpPr>
          <p:nvPr>
            <p:ph type="ctrTitle"/>
          </p:nvPr>
        </p:nvSpPr>
        <p:spPr>
          <a:xfrm>
            <a:off x="671258" y="990800"/>
            <a:ext cx="7801500" cy="1730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5" name="Google Shape;15;p61"/>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6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
        <p:cNvGrpSpPr/>
        <p:nvPr/>
      </p:nvGrpSpPr>
      <p:grpSpPr>
        <a:xfrm>
          <a:off x="0" y="0"/>
          <a:ext cx="0" cy="0"/>
          <a:chOff x="0" y="0"/>
          <a:chExt cx="0" cy="0"/>
        </a:xfrm>
      </p:grpSpPr>
      <p:sp>
        <p:nvSpPr>
          <p:cNvPr id="57" name="Google Shape;57;p7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8" name="Google Shape;58;p7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9" name="Google Shape;59;p7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60"/>
        <p:cNvGrpSpPr/>
        <p:nvPr/>
      </p:nvGrpSpPr>
      <p:grpSpPr>
        <a:xfrm>
          <a:off x="0" y="0"/>
          <a:ext cx="0" cy="0"/>
          <a:chOff x="0" y="0"/>
          <a:chExt cx="0" cy="0"/>
        </a:xfrm>
      </p:grpSpPr>
      <p:sp>
        <p:nvSpPr>
          <p:cNvPr id="61" name="Google Shape;61;p71"/>
          <p:cNvSpPr txBox="1">
            <a:spLocks noGrp="1"/>
          </p:cNvSpPr>
          <p:nvPr>
            <p:ph type="title"/>
          </p:nvPr>
        </p:nvSpPr>
        <p:spPr>
          <a:xfrm>
            <a:off x="490250" y="5263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62" name="Google Shape;62;p7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sp>
        <p:nvSpPr>
          <p:cNvPr id="64" name="Google Shape;64;p72"/>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 name="Google Shape;65;p7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6" name="Google Shape;66;p72"/>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 name="Google Shape;67;p72"/>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68" name="Google Shape;68;p7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69" name="Google Shape;69;p7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7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72" name="Google Shape;72;p7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
        <p:cNvGrpSpPr/>
        <p:nvPr/>
      </p:nvGrpSpPr>
      <p:grpSpPr>
        <a:xfrm>
          <a:off x="0" y="0"/>
          <a:ext cx="0" cy="0"/>
          <a:chOff x="0" y="0"/>
          <a:chExt cx="0" cy="0"/>
        </a:xfrm>
      </p:grpSpPr>
      <p:sp>
        <p:nvSpPr>
          <p:cNvPr id="74" name="Google Shape;74;p74"/>
          <p:cNvSpPr txBox="1">
            <a:spLocks noGrp="1"/>
          </p:cNvSpPr>
          <p:nvPr>
            <p:ph type="title" hasCustomPrompt="1"/>
          </p:nvPr>
        </p:nvSpPr>
        <p:spPr>
          <a:xfrm>
            <a:off x="311700" y="1255275"/>
            <a:ext cx="8520600" cy="1890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5" name="Google Shape;75;p74"/>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6" name="Google Shape;76;p7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spcBef>
                <a:spcPts val="0"/>
              </a:spcBef>
              <a:spcAft>
                <a:spcPts val="0"/>
              </a:spcAft>
              <a:buClr>
                <a:schemeClr val="dk2"/>
              </a:buClr>
              <a:buSzPts val="2400"/>
              <a:buNone/>
              <a:defRPr sz="2400"/>
            </a:lvl2pPr>
            <a:lvl3pPr lvl="2" algn="l" rtl="0">
              <a:spcBef>
                <a:spcPts val="0"/>
              </a:spcBef>
              <a:spcAft>
                <a:spcPts val="0"/>
              </a:spcAft>
              <a:buClr>
                <a:schemeClr val="dk2"/>
              </a:buClr>
              <a:buSzPts val="2400"/>
              <a:buNone/>
              <a:defRPr sz="2400"/>
            </a:lvl3pPr>
            <a:lvl4pPr lvl="3" algn="l" rtl="0">
              <a:spcBef>
                <a:spcPts val="0"/>
              </a:spcBef>
              <a:spcAft>
                <a:spcPts val="0"/>
              </a:spcAft>
              <a:buClr>
                <a:schemeClr val="dk2"/>
              </a:buClr>
              <a:buSzPts val="2400"/>
              <a:buNone/>
              <a:defRPr sz="2400"/>
            </a:lvl4pPr>
            <a:lvl5pPr lvl="4" algn="l" rtl="0">
              <a:spcBef>
                <a:spcPts val="0"/>
              </a:spcBef>
              <a:spcAft>
                <a:spcPts val="0"/>
              </a:spcAft>
              <a:buClr>
                <a:schemeClr val="dk2"/>
              </a:buClr>
              <a:buSzPts val="2400"/>
              <a:buNone/>
              <a:defRPr sz="2400"/>
            </a:lvl5pPr>
            <a:lvl6pPr lvl="5" algn="l" rtl="0">
              <a:spcBef>
                <a:spcPts val="0"/>
              </a:spcBef>
              <a:spcAft>
                <a:spcPts val="0"/>
              </a:spcAft>
              <a:buClr>
                <a:schemeClr val="dk2"/>
              </a:buClr>
              <a:buSzPts val="2400"/>
              <a:buNone/>
              <a:defRPr sz="2400"/>
            </a:lvl6pPr>
            <a:lvl7pPr lvl="6" algn="l" rtl="0">
              <a:spcBef>
                <a:spcPts val="0"/>
              </a:spcBef>
              <a:spcAft>
                <a:spcPts val="0"/>
              </a:spcAft>
              <a:buClr>
                <a:schemeClr val="dk2"/>
              </a:buClr>
              <a:buSzPts val="2400"/>
              <a:buNone/>
              <a:defRPr sz="2400"/>
            </a:lvl7pPr>
            <a:lvl8pPr lvl="7" algn="l" rtl="0">
              <a:spcBef>
                <a:spcPts val="0"/>
              </a:spcBef>
              <a:spcAft>
                <a:spcPts val="0"/>
              </a:spcAft>
              <a:buClr>
                <a:schemeClr val="dk2"/>
              </a:buClr>
              <a:buSzPts val="2400"/>
              <a:buNone/>
              <a:defRPr sz="2400"/>
            </a:lvl8pPr>
            <a:lvl9pPr lvl="8" algn="l" rtl="0">
              <a:spcBef>
                <a:spcPts val="0"/>
              </a:spcBef>
              <a:spcAft>
                <a:spcPts val="0"/>
              </a:spcAft>
              <a:buClr>
                <a:schemeClr val="dk2"/>
              </a:buClr>
              <a:buSzPts val="2400"/>
              <a:buNone/>
              <a:defRPr sz="2400"/>
            </a:lvl9pPr>
          </a:lstStyle>
          <a:p>
            <a:endParaRPr/>
          </a:p>
        </p:txBody>
      </p:sp>
      <p:sp>
        <p:nvSpPr>
          <p:cNvPr id="71" name="Google Shape;71;p1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90000"/>
              </a:lnSpc>
              <a:spcBef>
                <a:spcPts val="0"/>
              </a:spcBef>
              <a:spcAft>
                <a:spcPts val="0"/>
              </a:spcAft>
              <a:buClr>
                <a:schemeClr val="dk1"/>
              </a:buClr>
              <a:buSzPts val="1200"/>
              <a:buChar char="●"/>
              <a:defRPr sz="1200"/>
            </a:lvl1pPr>
            <a:lvl2pPr marL="914400" lvl="1" indent="-304800" algn="l" rtl="0">
              <a:lnSpc>
                <a:spcPct val="90000"/>
              </a:lnSpc>
              <a:spcBef>
                <a:spcPts val="0"/>
              </a:spcBef>
              <a:spcAft>
                <a:spcPts val="0"/>
              </a:spcAft>
              <a:buClr>
                <a:schemeClr val="dk1"/>
              </a:buClr>
              <a:buSzPts val="1200"/>
              <a:buChar char="○"/>
              <a:defRPr sz="1200"/>
            </a:lvl2pPr>
            <a:lvl3pPr marL="1371600" lvl="2" indent="-304800" algn="l" rtl="0">
              <a:lnSpc>
                <a:spcPct val="90000"/>
              </a:lnSpc>
              <a:spcBef>
                <a:spcPts val="0"/>
              </a:spcBef>
              <a:spcAft>
                <a:spcPts val="0"/>
              </a:spcAft>
              <a:buClr>
                <a:schemeClr val="dk1"/>
              </a:buClr>
              <a:buSzPts val="1200"/>
              <a:buChar char="■"/>
              <a:defRPr sz="1200"/>
            </a:lvl3pPr>
            <a:lvl4pPr marL="1828800" lvl="3" indent="-304800" algn="l" rtl="0">
              <a:lnSpc>
                <a:spcPct val="90000"/>
              </a:lnSpc>
              <a:spcBef>
                <a:spcPts val="0"/>
              </a:spcBef>
              <a:spcAft>
                <a:spcPts val="0"/>
              </a:spcAft>
              <a:buClr>
                <a:schemeClr val="dk1"/>
              </a:buClr>
              <a:buSzPts val="1200"/>
              <a:buChar char="●"/>
              <a:defRPr sz="1200"/>
            </a:lvl4pPr>
            <a:lvl5pPr marL="2286000" lvl="4" indent="-304800" algn="l" rtl="0">
              <a:lnSpc>
                <a:spcPct val="90000"/>
              </a:lnSpc>
              <a:spcBef>
                <a:spcPts val="0"/>
              </a:spcBef>
              <a:spcAft>
                <a:spcPts val="0"/>
              </a:spcAft>
              <a:buClr>
                <a:schemeClr val="dk1"/>
              </a:buClr>
              <a:buSzPts val="1200"/>
              <a:buChar char="○"/>
              <a:defRPr sz="1200"/>
            </a:lvl5pPr>
            <a:lvl6pPr marL="2743200" lvl="5" indent="-304800" algn="l" rtl="0">
              <a:lnSpc>
                <a:spcPct val="90000"/>
              </a:lnSpc>
              <a:spcBef>
                <a:spcPts val="0"/>
              </a:spcBef>
              <a:spcAft>
                <a:spcPts val="0"/>
              </a:spcAft>
              <a:buClr>
                <a:schemeClr val="dk1"/>
              </a:buClr>
              <a:buSzPts val="1200"/>
              <a:buChar char="■"/>
              <a:defRPr sz="1200"/>
            </a:lvl6pPr>
            <a:lvl7pPr marL="3200400" lvl="6" indent="-304800" algn="l" rtl="0">
              <a:lnSpc>
                <a:spcPct val="90000"/>
              </a:lnSpc>
              <a:spcBef>
                <a:spcPts val="0"/>
              </a:spcBef>
              <a:spcAft>
                <a:spcPts val="0"/>
              </a:spcAft>
              <a:buClr>
                <a:schemeClr val="dk1"/>
              </a:buClr>
              <a:buSzPts val="1200"/>
              <a:buChar char="●"/>
              <a:defRPr sz="1200"/>
            </a:lvl7pPr>
            <a:lvl8pPr marL="3657600" lvl="7" indent="-304800" algn="l" rtl="0">
              <a:lnSpc>
                <a:spcPct val="90000"/>
              </a:lnSpc>
              <a:spcBef>
                <a:spcPts val="0"/>
              </a:spcBef>
              <a:spcAft>
                <a:spcPts val="0"/>
              </a:spcAft>
              <a:buClr>
                <a:schemeClr val="dk1"/>
              </a:buClr>
              <a:buSzPts val="1200"/>
              <a:buChar char="○"/>
              <a:defRPr sz="1200"/>
            </a:lvl8pPr>
            <a:lvl9pPr marL="4114800" lvl="8" indent="-304800" algn="l" rtl="0">
              <a:lnSpc>
                <a:spcPct val="90000"/>
              </a:lnSpc>
              <a:spcBef>
                <a:spcPts val="0"/>
              </a:spcBef>
              <a:spcAft>
                <a:spcPts val="0"/>
              </a:spcAft>
              <a:buClr>
                <a:schemeClr val="dk1"/>
              </a:buClr>
              <a:buSzPts val="1200"/>
              <a:buChar char="■"/>
              <a:defRPr sz="1200"/>
            </a:lvl9pPr>
          </a:lstStyle>
          <a:p>
            <a:endParaRPr/>
          </a:p>
        </p:txBody>
      </p:sp>
      <p:sp>
        <p:nvSpPr>
          <p:cNvPr id="72" name="Google Shape;7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57132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83"/>
        <p:cNvGrpSpPr/>
        <p:nvPr/>
      </p:nvGrpSpPr>
      <p:grpSpPr>
        <a:xfrm>
          <a:off x="0" y="0"/>
          <a:ext cx="0" cy="0"/>
          <a:chOff x="0" y="0"/>
          <a:chExt cx="0" cy="0"/>
        </a:xfrm>
      </p:grpSpPr>
      <p:sp>
        <p:nvSpPr>
          <p:cNvPr id="84" name="Google Shape;84;g19ceaafa48c_0_451"/>
          <p:cNvSpPr txBox="1">
            <a:spLocks noGrp="1"/>
          </p:cNvSpPr>
          <p:nvPr>
            <p:ph type="title"/>
          </p:nvPr>
        </p:nvSpPr>
        <p:spPr>
          <a:xfrm>
            <a:off x="347295" y="273844"/>
            <a:ext cx="8456700" cy="777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19ceaafa48c_0_451"/>
          <p:cNvSpPr txBox="1">
            <a:spLocks noGrp="1"/>
          </p:cNvSpPr>
          <p:nvPr>
            <p:ph type="body" idx="1"/>
          </p:nvPr>
        </p:nvSpPr>
        <p:spPr>
          <a:xfrm>
            <a:off x="347296" y="1522213"/>
            <a:ext cx="8456700" cy="292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350"/>
              <a:buFont typeface="Arial"/>
              <a:buNone/>
              <a:defRPr sz="1800"/>
            </a:lvl1pPr>
            <a:lvl2pPr marL="914400" lvl="1" indent="-314325" algn="l">
              <a:lnSpc>
                <a:spcPct val="90000"/>
              </a:lnSpc>
              <a:spcBef>
                <a:spcPts val="500"/>
              </a:spcBef>
              <a:spcAft>
                <a:spcPts val="0"/>
              </a:spcAft>
              <a:buClr>
                <a:schemeClr val="accent1"/>
              </a:buClr>
              <a:buSzPts val="1350"/>
              <a:buChar char="•"/>
              <a:defRPr sz="1800"/>
            </a:lvl2pPr>
            <a:lvl3pPr marL="1371600" lvl="2" indent="-314325" algn="l">
              <a:lnSpc>
                <a:spcPct val="90000"/>
              </a:lnSpc>
              <a:spcBef>
                <a:spcPts val="500"/>
              </a:spcBef>
              <a:spcAft>
                <a:spcPts val="0"/>
              </a:spcAft>
              <a:buClr>
                <a:schemeClr val="accent1"/>
              </a:buClr>
              <a:buSzPts val="1350"/>
              <a:buChar char="•"/>
              <a:defRPr sz="1800"/>
            </a:lvl3pPr>
            <a:lvl4pPr marL="1828800" lvl="3" indent="-314325" algn="l">
              <a:lnSpc>
                <a:spcPct val="90000"/>
              </a:lnSpc>
              <a:spcBef>
                <a:spcPts val="500"/>
              </a:spcBef>
              <a:spcAft>
                <a:spcPts val="0"/>
              </a:spcAft>
              <a:buClr>
                <a:schemeClr val="accent1"/>
              </a:buClr>
              <a:buSzPts val="1350"/>
              <a:buChar char="•"/>
              <a:defRPr sz="1800"/>
            </a:lvl4pPr>
            <a:lvl5pPr marL="2286000" lvl="4" indent="-314325" algn="l">
              <a:lnSpc>
                <a:spcPct val="90000"/>
              </a:lnSpc>
              <a:spcBef>
                <a:spcPts val="500"/>
              </a:spcBef>
              <a:spcAft>
                <a:spcPts val="0"/>
              </a:spcAft>
              <a:buClr>
                <a:schemeClr val="accent1"/>
              </a:buClr>
              <a:buSzPts val="135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g19ceaafa48c_0_451"/>
          <p:cNvSpPr txBox="1">
            <a:spLocks noGrp="1"/>
          </p:cNvSpPr>
          <p:nvPr>
            <p:ph type="body" idx="2"/>
          </p:nvPr>
        </p:nvSpPr>
        <p:spPr>
          <a:xfrm>
            <a:off x="347295" y="1111624"/>
            <a:ext cx="8456700" cy="2430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1800"/>
              <a:buNone/>
              <a:defRPr sz="2400" b="0"/>
            </a:lvl1pPr>
            <a:lvl2pPr marL="914400" lvl="1" indent="-228600" algn="l">
              <a:lnSpc>
                <a:spcPct val="90000"/>
              </a:lnSpc>
              <a:spcBef>
                <a:spcPts val="500"/>
              </a:spcBef>
              <a:spcAft>
                <a:spcPts val="0"/>
              </a:spcAft>
              <a:buSzPts val="1500"/>
              <a:buNone/>
              <a:defRPr sz="2000" b="1"/>
            </a:lvl2pPr>
            <a:lvl3pPr marL="1371600" lvl="2" indent="-228600" algn="l">
              <a:lnSpc>
                <a:spcPct val="90000"/>
              </a:lnSpc>
              <a:spcBef>
                <a:spcPts val="500"/>
              </a:spcBef>
              <a:spcAft>
                <a:spcPts val="0"/>
              </a:spcAft>
              <a:buSzPts val="1350"/>
              <a:buNone/>
              <a:defRPr sz="1800" b="1"/>
            </a:lvl3pPr>
            <a:lvl4pPr marL="1828800" lvl="3" indent="-228600" algn="l">
              <a:lnSpc>
                <a:spcPct val="90000"/>
              </a:lnSpc>
              <a:spcBef>
                <a:spcPts val="500"/>
              </a:spcBef>
              <a:spcAft>
                <a:spcPts val="0"/>
              </a:spcAft>
              <a:buSzPts val="1200"/>
              <a:buNone/>
              <a:defRPr sz="1600" b="1"/>
            </a:lvl4pPr>
            <a:lvl5pPr marL="2286000" lvl="4" indent="-228600" algn="l">
              <a:lnSpc>
                <a:spcPct val="9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7" name="Google Shape;87;g19ceaafa48c_0_451"/>
          <p:cNvSpPr txBox="1">
            <a:spLocks noGrp="1"/>
          </p:cNvSpPr>
          <p:nvPr>
            <p:ph type="sldNum" idx="12"/>
          </p:nvPr>
        </p:nvSpPr>
        <p:spPr>
          <a:xfrm>
            <a:off x="347295" y="4707452"/>
            <a:ext cx="5148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8" name="Google Shape;88;g19ceaafa48c_0_451"/>
          <p:cNvSpPr txBox="1">
            <a:spLocks noGrp="1"/>
          </p:cNvSpPr>
          <p:nvPr>
            <p:ph type="ftr" idx="11"/>
          </p:nvPr>
        </p:nvSpPr>
        <p:spPr>
          <a:xfrm>
            <a:off x="861645" y="4707452"/>
            <a:ext cx="25182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50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pic>
        <p:nvPicPr>
          <p:cNvPr id="90" name="Google Shape;90;g19ceaafa48c_0_444"/>
          <p:cNvPicPr preferRelativeResize="0"/>
          <p:nvPr/>
        </p:nvPicPr>
        <p:blipFill rotWithShape="1">
          <a:blip r:embed="rId2">
            <a:alphaModFix/>
          </a:blip>
          <a:srcRect/>
          <a:stretch/>
        </p:blipFill>
        <p:spPr>
          <a:xfrm>
            <a:off x="-66745" y="4161"/>
            <a:ext cx="6908062" cy="5143500"/>
          </a:xfrm>
          <a:prstGeom prst="rect">
            <a:avLst/>
          </a:prstGeom>
          <a:noFill/>
          <a:ln>
            <a:noFill/>
          </a:ln>
        </p:spPr>
      </p:pic>
      <p:sp>
        <p:nvSpPr>
          <p:cNvPr id="91" name="Google Shape;91;g19ceaafa48c_0_444"/>
          <p:cNvSpPr txBox="1">
            <a:spLocks noGrp="1"/>
          </p:cNvSpPr>
          <p:nvPr>
            <p:ph type="ctrTitle"/>
          </p:nvPr>
        </p:nvSpPr>
        <p:spPr>
          <a:xfrm>
            <a:off x="347295" y="560419"/>
            <a:ext cx="5004000" cy="1251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19ceaafa48c_0_444"/>
          <p:cNvSpPr txBox="1">
            <a:spLocks noGrp="1"/>
          </p:cNvSpPr>
          <p:nvPr>
            <p:ph type="subTitle" idx="1"/>
          </p:nvPr>
        </p:nvSpPr>
        <p:spPr>
          <a:xfrm>
            <a:off x="347295" y="1879357"/>
            <a:ext cx="5004000" cy="13191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1800"/>
              <a:buNone/>
              <a:defRPr sz="2400">
                <a:solidFill>
                  <a:schemeClr val="dk1"/>
                </a:solidFill>
              </a:defRPr>
            </a:lvl1pPr>
            <a:lvl2pPr lvl="1" algn="ctr">
              <a:lnSpc>
                <a:spcPct val="90000"/>
              </a:lnSpc>
              <a:spcBef>
                <a:spcPts val="500"/>
              </a:spcBef>
              <a:spcAft>
                <a:spcPts val="0"/>
              </a:spcAft>
              <a:buSzPts val="1500"/>
              <a:buNone/>
              <a:defRPr sz="2000"/>
            </a:lvl2pPr>
            <a:lvl3pPr lvl="2" algn="ctr">
              <a:lnSpc>
                <a:spcPct val="90000"/>
              </a:lnSpc>
              <a:spcBef>
                <a:spcPts val="500"/>
              </a:spcBef>
              <a:spcAft>
                <a:spcPts val="0"/>
              </a:spcAft>
              <a:buSzPts val="1350"/>
              <a:buNone/>
              <a:defRPr sz="1800"/>
            </a:lvl3pPr>
            <a:lvl4pPr lvl="3" algn="ctr">
              <a:lnSpc>
                <a:spcPct val="90000"/>
              </a:lnSpc>
              <a:spcBef>
                <a:spcPts val="500"/>
              </a:spcBef>
              <a:spcAft>
                <a:spcPts val="0"/>
              </a:spcAft>
              <a:buSzPts val="1200"/>
              <a:buNone/>
              <a:defRPr sz="1600"/>
            </a:lvl4pPr>
            <a:lvl5pPr lvl="4" algn="ctr">
              <a:lnSpc>
                <a:spcPct val="90000"/>
              </a:lnSpc>
              <a:spcBef>
                <a:spcPts val="500"/>
              </a:spcBef>
              <a:spcAft>
                <a:spcPts val="0"/>
              </a:spcAft>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g19ceaafa48c_0_444"/>
          <p:cNvSpPr txBox="1">
            <a:spLocks noGrp="1"/>
          </p:cNvSpPr>
          <p:nvPr>
            <p:ph type="sldNum" idx="12"/>
          </p:nvPr>
        </p:nvSpPr>
        <p:spPr>
          <a:xfrm>
            <a:off x="347295" y="4707452"/>
            <a:ext cx="5145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4" name="Google Shape;94;g19ceaafa48c_0_444"/>
          <p:cNvSpPr txBox="1"/>
          <p:nvPr/>
        </p:nvSpPr>
        <p:spPr>
          <a:xfrm>
            <a:off x="347295" y="267021"/>
            <a:ext cx="7315200" cy="293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en" sz="1200" b="0" i="0" u="none" strike="noStrike" cap="none">
                <a:solidFill>
                  <a:schemeClr val="dk1"/>
                </a:solidFill>
                <a:latin typeface="Calibri"/>
                <a:ea typeface="Calibri"/>
                <a:cs typeface="Calibri"/>
                <a:sym typeface="Calibri"/>
              </a:rPr>
              <a:t>Ministry of the Solicitor General</a:t>
            </a:r>
            <a:endParaRPr sz="1400" b="0" i="0" u="none" strike="noStrike" cap="none">
              <a:solidFill>
                <a:srgbClr val="000000"/>
              </a:solidFill>
              <a:latin typeface="Arial"/>
              <a:ea typeface="Arial"/>
              <a:cs typeface="Arial"/>
              <a:sym typeface="Arial"/>
            </a:endParaRPr>
          </a:p>
        </p:txBody>
      </p:sp>
      <p:sp>
        <p:nvSpPr>
          <p:cNvPr id="95" name="Google Shape;95;g19ceaafa48c_0_444"/>
          <p:cNvSpPr txBox="1">
            <a:spLocks noGrp="1"/>
          </p:cNvSpPr>
          <p:nvPr>
            <p:ph type="ftr" idx="11"/>
          </p:nvPr>
        </p:nvSpPr>
        <p:spPr>
          <a:xfrm>
            <a:off x="861645" y="4707452"/>
            <a:ext cx="25182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pic>
        <p:nvPicPr>
          <p:cNvPr id="97" name="Google Shape;97;g19ceaafa48c_0_457"/>
          <p:cNvPicPr preferRelativeResize="0"/>
          <p:nvPr/>
        </p:nvPicPr>
        <p:blipFill rotWithShape="1">
          <a:blip r:embed="rId2">
            <a:alphaModFix/>
          </a:blip>
          <a:srcRect/>
          <a:stretch/>
        </p:blipFill>
        <p:spPr>
          <a:xfrm>
            <a:off x="0" y="0"/>
            <a:ext cx="6916767" cy="5143501"/>
          </a:xfrm>
          <a:prstGeom prst="rect">
            <a:avLst/>
          </a:prstGeom>
          <a:noFill/>
          <a:ln>
            <a:noFill/>
          </a:ln>
        </p:spPr>
      </p:pic>
      <p:sp>
        <p:nvSpPr>
          <p:cNvPr id="98" name="Google Shape;98;g19ceaafa48c_0_457"/>
          <p:cNvSpPr txBox="1">
            <a:spLocks noGrp="1"/>
          </p:cNvSpPr>
          <p:nvPr>
            <p:ph type="title"/>
          </p:nvPr>
        </p:nvSpPr>
        <p:spPr>
          <a:xfrm>
            <a:off x="347295" y="317510"/>
            <a:ext cx="5004000" cy="1687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Calibri"/>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19ceaafa48c_0_457"/>
          <p:cNvSpPr txBox="1">
            <a:spLocks noGrp="1"/>
          </p:cNvSpPr>
          <p:nvPr>
            <p:ph type="body" idx="1"/>
          </p:nvPr>
        </p:nvSpPr>
        <p:spPr>
          <a:xfrm>
            <a:off x="347295" y="2086136"/>
            <a:ext cx="5004000" cy="153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2400">
                <a:solidFill>
                  <a:schemeClr val="dk1"/>
                </a:solidFill>
              </a:defRPr>
            </a:lvl1pPr>
            <a:lvl2pPr marL="914400" lvl="1" indent="-228600" algn="l">
              <a:lnSpc>
                <a:spcPct val="90000"/>
              </a:lnSpc>
              <a:spcBef>
                <a:spcPts val="500"/>
              </a:spcBef>
              <a:spcAft>
                <a:spcPts val="0"/>
              </a:spcAft>
              <a:buSzPts val="1500"/>
              <a:buNone/>
              <a:defRPr sz="2000">
                <a:solidFill>
                  <a:srgbClr val="888888"/>
                </a:solidFill>
              </a:defRPr>
            </a:lvl2pPr>
            <a:lvl3pPr marL="1371600" lvl="2" indent="-228600" algn="l">
              <a:lnSpc>
                <a:spcPct val="90000"/>
              </a:lnSpc>
              <a:spcBef>
                <a:spcPts val="500"/>
              </a:spcBef>
              <a:spcAft>
                <a:spcPts val="0"/>
              </a:spcAft>
              <a:buSzPts val="1350"/>
              <a:buNone/>
              <a:defRPr sz="1800">
                <a:solidFill>
                  <a:srgbClr val="888888"/>
                </a:solidFill>
              </a:defRPr>
            </a:lvl3pPr>
            <a:lvl4pPr marL="1828800" lvl="3" indent="-228600" algn="l">
              <a:lnSpc>
                <a:spcPct val="90000"/>
              </a:lnSpc>
              <a:spcBef>
                <a:spcPts val="500"/>
              </a:spcBef>
              <a:spcAft>
                <a:spcPts val="0"/>
              </a:spcAft>
              <a:buSzPts val="1200"/>
              <a:buNone/>
              <a:defRPr sz="1600">
                <a:solidFill>
                  <a:srgbClr val="888888"/>
                </a:solidFill>
              </a:defRPr>
            </a:lvl4pPr>
            <a:lvl5pPr marL="2286000" lvl="4" indent="-228600" algn="l">
              <a:lnSpc>
                <a:spcPct val="90000"/>
              </a:lnSpc>
              <a:spcBef>
                <a:spcPts val="500"/>
              </a:spcBef>
              <a:spcAft>
                <a:spcPts val="0"/>
              </a:spcAft>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9" name="Google Shape;19;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p6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00"/>
        <p:cNvGrpSpPr/>
        <p:nvPr/>
      </p:nvGrpSpPr>
      <p:grpSpPr>
        <a:xfrm>
          <a:off x="0" y="0"/>
          <a:ext cx="0" cy="0"/>
          <a:chOff x="0" y="0"/>
          <a:chExt cx="0" cy="0"/>
        </a:xfrm>
      </p:grpSpPr>
      <p:sp>
        <p:nvSpPr>
          <p:cNvPr id="101" name="Google Shape;101;g19ceaafa48c_0_461"/>
          <p:cNvSpPr txBox="1">
            <a:spLocks noGrp="1"/>
          </p:cNvSpPr>
          <p:nvPr>
            <p:ph type="title"/>
          </p:nvPr>
        </p:nvSpPr>
        <p:spPr>
          <a:xfrm>
            <a:off x="347295" y="273844"/>
            <a:ext cx="8456700" cy="994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19ceaafa48c_0_461"/>
          <p:cNvSpPr txBox="1">
            <a:spLocks noGrp="1"/>
          </p:cNvSpPr>
          <p:nvPr>
            <p:ph type="body" idx="1"/>
          </p:nvPr>
        </p:nvSpPr>
        <p:spPr>
          <a:xfrm>
            <a:off x="347296" y="1369219"/>
            <a:ext cx="8456700" cy="3263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350"/>
              <a:buNone/>
              <a:defRPr/>
            </a:lvl1pPr>
            <a:lvl2pPr marL="914400" lvl="1" indent="-314325" algn="l">
              <a:lnSpc>
                <a:spcPct val="90000"/>
              </a:lnSpc>
              <a:spcBef>
                <a:spcPts val="500"/>
              </a:spcBef>
              <a:spcAft>
                <a:spcPts val="0"/>
              </a:spcAft>
              <a:buSzPts val="1350"/>
              <a:buChar char="•"/>
              <a:defRPr/>
            </a:lvl2pPr>
            <a:lvl3pPr marL="1371600" lvl="2" indent="-314325" algn="l">
              <a:lnSpc>
                <a:spcPct val="90000"/>
              </a:lnSpc>
              <a:spcBef>
                <a:spcPts val="500"/>
              </a:spcBef>
              <a:spcAft>
                <a:spcPts val="0"/>
              </a:spcAft>
              <a:buSzPts val="1350"/>
              <a:buChar char="•"/>
              <a:defRPr/>
            </a:lvl3pPr>
            <a:lvl4pPr marL="1828800" lvl="3" indent="-314325" algn="l">
              <a:lnSpc>
                <a:spcPct val="90000"/>
              </a:lnSpc>
              <a:spcBef>
                <a:spcPts val="500"/>
              </a:spcBef>
              <a:spcAft>
                <a:spcPts val="0"/>
              </a:spcAft>
              <a:buSzPts val="1350"/>
              <a:buChar char="•"/>
              <a:defRPr/>
            </a:lvl4pPr>
            <a:lvl5pPr marL="2286000" lvl="4" indent="-314325" algn="l">
              <a:lnSpc>
                <a:spcPct val="9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19ceaafa48c_0_461"/>
          <p:cNvSpPr txBox="1">
            <a:spLocks noGrp="1"/>
          </p:cNvSpPr>
          <p:nvPr>
            <p:ph type="dt" idx="10"/>
          </p:nvPr>
        </p:nvSpPr>
        <p:spPr>
          <a:xfrm>
            <a:off x="0" y="0"/>
            <a:ext cx="3000000" cy="22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g19ceaafa48c_0_461"/>
          <p:cNvSpPr txBox="1">
            <a:spLocks noGrp="1"/>
          </p:cNvSpPr>
          <p:nvPr>
            <p:ph type="ftr" idx="11"/>
          </p:nvPr>
        </p:nvSpPr>
        <p:spPr>
          <a:xfrm>
            <a:off x="861645" y="4707452"/>
            <a:ext cx="25182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19ceaafa48c_0_461"/>
          <p:cNvSpPr txBox="1">
            <a:spLocks noGrp="1"/>
          </p:cNvSpPr>
          <p:nvPr>
            <p:ph type="sldNum" idx="12"/>
          </p:nvPr>
        </p:nvSpPr>
        <p:spPr>
          <a:xfrm>
            <a:off x="347295" y="4707452"/>
            <a:ext cx="5148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06"/>
        <p:cNvGrpSpPr/>
        <p:nvPr/>
      </p:nvGrpSpPr>
      <p:grpSpPr>
        <a:xfrm>
          <a:off x="0" y="0"/>
          <a:ext cx="0" cy="0"/>
          <a:chOff x="0" y="0"/>
          <a:chExt cx="0" cy="0"/>
        </a:xfrm>
      </p:grpSpPr>
      <p:sp>
        <p:nvSpPr>
          <p:cNvPr id="107" name="Google Shape;107;g19ceaafa48c_0_467"/>
          <p:cNvSpPr txBox="1">
            <a:spLocks noGrp="1"/>
          </p:cNvSpPr>
          <p:nvPr>
            <p:ph type="title"/>
          </p:nvPr>
        </p:nvSpPr>
        <p:spPr>
          <a:xfrm>
            <a:off x="347295" y="317510"/>
            <a:ext cx="3492000" cy="1695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Calibri"/>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19ceaafa48c_0_467"/>
          <p:cNvSpPr txBox="1">
            <a:spLocks noGrp="1"/>
          </p:cNvSpPr>
          <p:nvPr>
            <p:ph type="body" idx="1"/>
          </p:nvPr>
        </p:nvSpPr>
        <p:spPr>
          <a:xfrm>
            <a:off x="347295" y="2086136"/>
            <a:ext cx="3492000" cy="153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2400">
                <a:solidFill>
                  <a:schemeClr val="dk1"/>
                </a:solidFill>
              </a:defRPr>
            </a:lvl1pPr>
            <a:lvl2pPr marL="914400" lvl="1" indent="-228600" algn="l">
              <a:lnSpc>
                <a:spcPct val="90000"/>
              </a:lnSpc>
              <a:spcBef>
                <a:spcPts val="500"/>
              </a:spcBef>
              <a:spcAft>
                <a:spcPts val="0"/>
              </a:spcAft>
              <a:buSzPts val="1500"/>
              <a:buNone/>
              <a:defRPr sz="2000">
                <a:solidFill>
                  <a:srgbClr val="888888"/>
                </a:solidFill>
              </a:defRPr>
            </a:lvl2pPr>
            <a:lvl3pPr marL="1371600" lvl="2" indent="-228600" algn="l">
              <a:lnSpc>
                <a:spcPct val="90000"/>
              </a:lnSpc>
              <a:spcBef>
                <a:spcPts val="500"/>
              </a:spcBef>
              <a:spcAft>
                <a:spcPts val="0"/>
              </a:spcAft>
              <a:buSzPts val="1350"/>
              <a:buNone/>
              <a:defRPr sz="1800">
                <a:solidFill>
                  <a:srgbClr val="888888"/>
                </a:solidFill>
              </a:defRPr>
            </a:lvl3pPr>
            <a:lvl4pPr marL="1828800" lvl="3" indent="-228600" algn="l">
              <a:lnSpc>
                <a:spcPct val="90000"/>
              </a:lnSpc>
              <a:spcBef>
                <a:spcPts val="500"/>
              </a:spcBef>
              <a:spcAft>
                <a:spcPts val="0"/>
              </a:spcAft>
              <a:buSzPts val="1200"/>
              <a:buNone/>
              <a:defRPr sz="1600">
                <a:solidFill>
                  <a:srgbClr val="888888"/>
                </a:solidFill>
              </a:defRPr>
            </a:lvl4pPr>
            <a:lvl5pPr marL="2286000" lvl="4" indent="-228600" algn="l">
              <a:lnSpc>
                <a:spcPct val="90000"/>
              </a:lnSpc>
              <a:spcBef>
                <a:spcPts val="500"/>
              </a:spcBef>
              <a:spcAft>
                <a:spcPts val="0"/>
              </a:spcAft>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9"/>
        <p:cNvGrpSpPr/>
        <p:nvPr/>
      </p:nvGrpSpPr>
      <p:grpSpPr>
        <a:xfrm>
          <a:off x="0" y="0"/>
          <a:ext cx="0" cy="0"/>
          <a:chOff x="0" y="0"/>
          <a:chExt cx="0" cy="0"/>
        </a:xfrm>
      </p:grpSpPr>
      <p:sp>
        <p:nvSpPr>
          <p:cNvPr id="110" name="Google Shape;110;g19ceaafa48c_0_470"/>
          <p:cNvSpPr txBox="1">
            <a:spLocks noGrp="1"/>
          </p:cNvSpPr>
          <p:nvPr>
            <p:ph type="title"/>
          </p:nvPr>
        </p:nvSpPr>
        <p:spPr>
          <a:xfrm>
            <a:off x="347296" y="273845"/>
            <a:ext cx="8456700" cy="7401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19ceaafa48c_0_470"/>
          <p:cNvSpPr txBox="1">
            <a:spLocks noGrp="1"/>
          </p:cNvSpPr>
          <p:nvPr>
            <p:ph type="body" idx="1"/>
          </p:nvPr>
        </p:nvSpPr>
        <p:spPr>
          <a:xfrm>
            <a:off x="347297" y="1111624"/>
            <a:ext cx="3868200" cy="357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2400" b="0"/>
            </a:lvl1pPr>
            <a:lvl2pPr marL="914400" lvl="1" indent="-228600" algn="l">
              <a:lnSpc>
                <a:spcPct val="90000"/>
              </a:lnSpc>
              <a:spcBef>
                <a:spcPts val="500"/>
              </a:spcBef>
              <a:spcAft>
                <a:spcPts val="0"/>
              </a:spcAft>
              <a:buSzPts val="1500"/>
              <a:buNone/>
              <a:defRPr sz="2000" b="1"/>
            </a:lvl2pPr>
            <a:lvl3pPr marL="1371600" lvl="2" indent="-228600" algn="l">
              <a:lnSpc>
                <a:spcPct val="90000"/>
              </a:lnSpc>
              <a:spcBef>
                <a:spcPts val="500"/>
              </a:spcBef>
              <a:spcAft>
                <a:spcPts val="0"/>
              </a:spcAft>
              <a:buSzPts val="1350"/>
              <a:buNone/>
              <a:defRPr sz="1800" b="1"/>
            </a:lvl3pPr>
            <a:lvl4pPr marL="1828800" lvl="3" indent="-228600" algn="l">
              <a:lnSpc>
                <a:spcPct val="90000"/>
              </a:lnSpc>
              <a:spcBef>
                <a:spcPts val="500"/>
              </a:spcBef>
              <a:spcAft>
                <a:spcPts val="0"/>
              </a:spcAft>
              <a:buSzPts val="1200"/>
              <a:buNone/>
              <a:defRPr sz="1600" b="1"/>
            </a:lvl4pPr>
            <a:lvl5pPr marL="2286000" lvl="4" indent="-228600" algn="l">
              <a:lnSpc>
                <a:spcPct val="9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 name="Google Shape;112;g19ceaafa48c_0_470"/>
          <p:cNvSpPr txBox="1">
            <a:spLocks noGrp="1"/>
          </p:cNvSpPr>
          <p:nvPr>
            <p:ph type="body" idx="2"/>
          </p:nvPr>
        </p:nvSpPr>
        <p:spPr>
          <a:xfrm>
            <a:off x="347297" y="1528033"/>
            <a:ext cx="3868200" cy="3025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B0F0"/>
              </a:buClr>
              <a:buSzPts val="1350"/>
              <a:buNone/>
              <a:defRPr sz="1800"/>
            </a:lvl1pPr>
            <a:lvl2pPr marL="914400" lvl="1" indent="-314325" algn="l">
              <a:lnSpc>
                <a:spcPct val="90000"/>
              </a:lnSpc>
              <a:spcBef>
                <a:spcPts val="500"/>
              </a:spcBef>
              <a:spcAft>
                <a:spcPts val="0"/>
              </a:spcAft>
              <a:buClr>
                <a:schemeClr val="accent1"/>
              </a:buClr>
              <a:buSzPts val="1350"/>
              <a:buChar char="•"/>
              <a:defRPr sz="1800"/>
            </a:lvl2pPr>
            <a:lvl3pPr marL="1371600" lvl="2" indent="-314325" algn="l">
              <a:lnSpc>
                <a:spcPct val="90000"/>
              </a:lnSpc>
              <a:spcBef>
                <a:spcPts val="500"/>
              </a:spcBef>
              <a:spcAft>
                <a:spcPts val="0"/>
              </a:spcAft>
              <a:buClr>
                <a:schemeClr val="accent1"/>
              </a:buClr>
              <a:buSzPts val="1350"/>
              <a:buChar char="•"/>
              <a:defRPr sz="1800"/>
            </a:lvl3pPr>
            <a:lvl4pPr marL="1828800" lvl="3" indent="-314325" algn="l">
              <a:lnSpc>
                <a:spcPct val="90000"/>
              </a:lnSpc>
              <a:spcBef>
                <a:spcPts val="500"/>
              </a:spcBef>
              <a:spcAft>
                <a:spcPts val="0"/>
              </a:spcAft>
              <a:buClr>
                <a:schemeClr val="accent1"/>
              </a:buClr>
              <a:buSzPts val="1350"/>
              <a:buChar char="•"/>
              <a:defRPr sz="1800"/>
            </a:lvl4pPr>
            <a:lvl5pPr marL="2286000" lvl="4" indent="-314325" algn="l">
              <a:lnSpc>
                <a:spcPct val="90000"/>
              </a:lnSpc>
              <a:spcBef>
                <a:spcPts val="500"/>
              </a:spcBef>
              <a:spcAft>
                <a:spcPts val="0"/>
              </a:spcAft>
              <a:buClr>
                <a:schemeClr val="accent1"/>
              </a:buClr>
              <a:buSzPts val="135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g19ceaafa48c_0_470"/>
          <p:cNvSpPr txBox="1">
            <a:spLocks noGrp="1"/>
          </p:cNvSpPr>
          <p:nvPr>
            <p:ph type="body" idx="3"/>
          </p:nvPr>
        </p:nvSpPr>
        <p:spPr>
          <a:xfrm>
            <a:off x="4916639" y="1111624"/>
            <a:ext cx="3887400" cy="357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2400" b="0"/>
            </a:lvl1pPr>
            <a:lvl2pPr marL="914400" lvl="1" indent="-228600" algn="l">
              <a:lnSpc>
                <a:spcPct val="90000"/>
              </a:lnSpc>
              <a:spcBef>
                <a:spcPts val="500"/>
              </a:spcBef>
              <a:spcAft>
                <a:spcPts val="0"/>
              </a:spcAft>
              <a:buSzPts val="1500"/>
              <a:buNone/>
              <a:defRPr sz="2000" b="1"/>
            </a:lvl2pPr>
            <a:lvl3pPr marL="1371600" lvl="2" indent="-228600" algn="l">
              <a:lnSpc>
                <a:spcPct val="90000"/>
              </a:lnSpc>
              <a:spcBef>
                <a:spcPts val="500"/>
              </a:spcBef>
              <a:spcAft>
                <a:spcPts val="0"/>
              </a:spcAft>
              <a:buSzPts val="1350"/>
              <a:buNone/>
              <a:defRPr sz="1800" b="1"/>
            </a:lvl3pPr>
            <a:lvl4pPr marL="1828800" lvl="3" indent="-228600" algn="l">
              <a:lnSpc>
                <a:spcPct val="90000"/>
              </a:lnSpc>
              <a:spcBef>
                <a:spcPts val="500"/>
              </a:spcBef>
              <a:spcAft>
                <a:spcPts val="0"/>
              </a:spcAft>
              <a:buSzPts val="1200"/>
              <a:buNone/>
              <a:defRPr sz="1600" b="1"/>
            </a:lvl4pPr>
            <a:lvl5pPr marL="2286000" lvl="4" indent="-228600" algn="l">
              <a:lnSpc>
                <a:spcPct val="9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g19ceaafa48c_0_470"/>
          <p:cNvSpPr txBox="1">
            <a:spLocks noGrp="1"/>
          </p:cNvSpPr>
          <p:nvPr>
            <p:ph type="body" idx="4"/>
          </p:nvPr>
        </p:nvSpPr>
        <p:spPr>
          <a:xfrm>
            <a:off x="4916639" y="1528032"/>
            <a:ext cx="3887400" cy="3025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B0F0"/>
              </a:buClr>
              <a:buSzPts val="1350"/>
              <a:buNone/>
              <a:defRPr sz="1800"/>
            </a:lvl1pPr>
            <a:lvl2pPr marL="914400" lvl="1" indent="-314325" algn="l">
              <a:lnSpc>
                <a:spcPct val="90000"/>
              </a:lnSpc>
              <a:spcBef>
                <a:spcPts val="500"/>
              </a:spcBef>
              <a:spcAft>
                <a:spcPts val="0"/>
              </a:spcAft>
              <a:buClr>
                <a:schemeClr val="accent1"/>
              </a:buClr>
              <a:buSzPts val="1350"/>
              <a:buChar char="•"/>
              <a:defRPr sz="1800"/>
            </a:lvl2pPr>
            <a:lvl3pPr marL="1371600" lvl="2" indent="-314325" algn="l">
              <a:lnSpc>
                <a:spcPct val="90000"/>
              </a:lnSpc>
              <a:spcBef>
                <a:spcPts val="500"/>
              </a:spcBef>
              <a:spcAft>
                <a:spcPts val="0"/>
              </a:spcAft>
              <a:buClr>
                <a:schemeClr val="accent1"/>
              </a:buClr>
              <a:buSzPts val="1350"/>
              <a:buChar char="•"/>
              <a:defRPr sz="1800"/>
            </a:lvl3pPr>
            <a:lvl4pPr marL="1828800" lvl="3" indent="-314325" algn="l">
              <a:lnSpc>
                <a:spcPct val="90000"/>
              </a:lnSpc>
              <a:spcBef>
                <a:spcPts val="500"/>
              </a:spcBef>
              <a:spcAft>
                <a:spcPts val="0"/>
              </a:spcAft>
              <a:buClr>
                <a:schemeClr val="accent1"/>
              </a:buClr>
              <a:buSzPts val="1350"/>
              <a:buChar char="•"/>
              <a:defRPr sz="1800"/>
            </a:lvl4pPr>
            <a:lvl5pPr marL="2286000" lvl="4" indent="-314325" algn="l">
              <a:lnSpc>
                <a:spcPct val="90000"/>
              </a:lnSpc>
              <a:spcBef>
                <a:spcPts val="500"/>
              </a:spcBef>
              <a:spcAft>
                <a:spcPts val="0"/>
              </a:spcAft>
              <a:buClr>
                <a:schemeClr val="accent1"/>
              </a:buClr>
              <a:buSzPts val="135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g19ceaafa48c_0_470"/>
          <p:cNvSpPr txBox="1">
            <a:spLocks noGrp="1"/>
          </p:cNvSpPr>
          <p:nvPr>
            <p:ph type="sldNum" idx="12"/>
          </p:nvPr>
        </p:nvSpPr>
        <p:spPr>
          <a:xfrm>
            <a:off x="347295" y="4707452"/>
            <a:ext cx="5148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16" name="Google Shape;116;g19ceaafa48c_0_470"/>
          <p:cNvSpPr txBox="1">
            <a:spLocks noGrp="1"/>
          </p:cNvSpPr>
          <p:nvPr>
            <p:ph type="ftr" idx="11"/>
          </p:nvPr>
        </p:nvSpPr>
        <p:spPr>
          <a:xfrm>
            <a:off x="860400" y="4708800"/>
            <a:ext cx="2516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117"/>
        <p:cNvGrpSpPr/>
        <p:nvPr/>
      </p:nvGrpSpPr>
      <p:grpSpPr>
        <a:xfrm>
          <a:off x="0" y="0"/>
          <a:ext cx="0" cy="0"/>
          <a:chOff x="0" y="0"/>
          <a:chExt cx="0" cy="0"/>
        </a:xfrm>
      </p:grpSpPr>
      <p:sp>
        <p:nvSpPr>
          <p:cNvPr id="118" name="Google Shape;118;g19ceaafa48c_0_478"/>
          <p:cNvSpPr txBox="1">
            <a:spLocks noGrp="1"/>
          </p:cNvSpPr>
          <p:nvPr>
            <p:ph type="title"/>
          </p:nvPr>
        </p:nvSpPr>
        <p:spPr>
          <a:xfrm>
            <a:off x="347295" y="273844"/>
            <a:ext cx="8456700" cy="695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19ceaafa48c_0_478"/>
          <p:cNvSpPr txBox="1">
            <a:spLocks noGrp="1"/>
          </p:cNvSpPr>
          <p:nvPr>
            <p:ph type="ftr" idx="11"/>
          </p:nvPr>
        </p:nvSpPr>
        <p:spPr>
          <a:xfrm>
            <a:off x="860400" y="4707452"/>
            <a:ext cx="2516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g19ceaafa48c_0_478"/>
          <p:cNvSpPr txBox="1">
            <a:spLocks noGrp="1"/>
          </p:cNvSpPr>
          <p:nvPr>
            <p:ph type="sldNum" idx="12"/>
          </p:nvPr>
        </p:nvSpPr>
        <p:spPr>
          <a:xfrm>
            <a:off x="347295" y="4707452"/>
            <a:ext cx="5148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21" name="Google Shape;121;g19ceaafa48c_0_478"/>
          <p:cNvSpPr txBox="1">
            <a:spLocks noGrp="1"/>
          </p:cNvSpPr>
          <p:nvPr>
            <p:ph type="body" idx="1"/>
          </p:nvPr>
        </p:nvSpPr>
        <p:spPr>
          <a:xfrm>
            <a:off x="347295" y="1025128"/>
            <a:ext cx="6300000" cy="2430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2100"/>
              <a:buNone/>
              <a:defRPr sz="2800" b="0"/>
            </a:lvl1pPr>
            <a:lvl2pPr marL="914400" lvl="1" indent="-228600" algn="l">
              <a:lnSpc>
                <a:spcPct val="90000"/>
              </a:lnSpc>
              <a:spcBef>
                <a:spcPts val="500"/>
              </a:spcBef>
              <a:spcAft>
                <a:spcPts val="0"/>
              </a:spcAft>
              <a:buSzPts val="1500"/>
              <a:buNone/>
              <a:defRPr sz="2000" b="1"/>
            </a:lvl2pPr>
            <a:lvl3pPr marL="1371600" lvl="2" indent="-228600" algn="l">
              <a:lnSpc>
                <a:spcPct val="90000"/>
              </a:lnSpc>
              <a:spcBef>
                <a:spcPts val="500"/>
              </a:spcBef>
              <a:spcAft>
                <a:spcPts val="0"/>
              </a:spcAft>
              <a:buSzPts val="1350"/>
              <a:buNone/>
              <a:defRPr sz="1800" b="1"/>
            </a:lvl3pPr>
            <a:lvl4pPr marL="1828800" lvl="3" indent="-228600" algn="l">
              <a:lnSpc>
                <a:spcPct val="90000"/>
              </a:lnSpc>
              <a:spcBef>
                <a:spcPts val="500"/>
              </a:spcBef>
              <a:spcAft>
                <a:spcPts val="0"/>
              </a:spcAft>
              <a:buSzPts val="1200"/>
              <a:buNone/>
              <a:defRPr sz="1600" b="1"/>
            </a:lvl4pPr>
            <a:lvl5pPr marL="2286000" lvl="4" indent="-228600" algn="l">
              <a:lnSpc>
                <a:spcPct val="9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g19ceaafa48c_0_483"/>
          <p:cNvSpPr txBox="1">
            <a:spLocks noGrp="1"/>
          </p:cNvSpPr>
          <p:nvPr>
            <p:ph type="ftr" idx="11"/>
          </p:nvPr>
        </p:nvSpPr>
        <p:spPr>
          <a:xfrm>
            <a:off x="860400" y="4707452"/>
            <a:ext cx="2516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19ceaafa48c_0_483"/>
          <p:cNvSpPr txBox="1">
            <a:spLocks noGrp="1"/>
          </p:cNvSpPr>
          <p:nvPr>
            <p:ph type="sldNum" idx="12"/>
          </p:nvPr>
        </p:nvSpPr>
        <p:spPr>
          <a:xfrm>
            <a:off x="347295" y="4707452"/>
            <a:ext cx="5148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
        <p:cNvGrpSpPr/>
        <p:nvPr/>
      </p:nvGrpSpPr>
      <p:grpSpPr>
        <a:xfrm>
          <a:off x="0" y="0"/>
          <a:ext cx="0" cy="0"/>
          <a:chOff x="0" y="0"/>
          <a:chExt cx="0" cy="0"/>
        </a:xfrm>
      </p:grpSpPr>
      <p:sp>
        <p:nvSpPr>
          <p:cNvPr id="126" name="Google Shape;126;g19ceaafa48c_0_486"/>
          <p:cNvSpPr txBox="1">
            <a:spLocks noGrp="1"/>
          </p:cNvSpPr>
          <p:nvPr>
            <p:ph type="title"/>
          </p:nvPr>
        </p:nvSpPr>
        <p:spPr>
          <a:xfrm>
            <a:off x="347295" y="342900"/>
            <a:ext cx="2949300" cy="12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19ceaafa48c_0_486"/>
          <p:cNvSpPr txBox="1">
            <a:spLocks noGrp="1"/>
          </p:cNvSpPr>
          <p:nvPr>
            <p:ph type="body" idx="1"/>
          </p:nvPr>
        </p:nvSpPr>
        <p:spPr>
          <a:xfrm>
            <a:off x="3887391" y="740570"/>
            <a:ext cx="4629300" cy="3655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3200"/>
            </a:lvl1pPr>
            <a:lvl2pPr marL="914400" lvl="1" indent="-361950" algn="l">
              <a:lnSpc>
                <a:spcPct val="90000"/>
              </a:lnSpc>
              <a:spcBef>
                <a:spcPts val="500"/>
              </a:spcBef>
              <a:spcAft>
                <a:spcPts val="0"/>
              </a:spcAft>
              <a:buSzPts val="2100"/>
              <a:buChar char="•"/>
              <a:defRPr sz="2800"/>
            </a:lvl2pPr>
            <a:lvl3pPr marL="1371600" lvl="2" indent="-342900" algn="l">
              <a:lnSpc>
                <a:spcPct val="90000"/>
              </a:lnSpc>
              <a:spcBef>
                <a:spcPts val="500"/>
              </a:spcBef>
              <a:spcAft>
                <a:spcPts val="0"/>
              </a:spcAft>
              <a:buSzPts val="1800"/>
              <a:buChar char="•"/>
              <a:defRPr sz="2400"/>
            </a:lvl3pPr>
            <a:lvl4pPr marL="1828800" lvl="3" indent="-323850" algn="l">
              <a:lnSpc>
                <a:spcPct val="90000"/>
              </a:lnSpc>
              <a:spcBef>
                <a:spcPts val="500"/>
              </a:spcBef>
              <a:spcAft>
                <a:spcPts val="0"/>
              </a:spcAft>
              <a:buSzPts val="1500"/>
              <a:buChar char="•"/>
              <a:defRPr sz="2000"/>
            </a:lvl4pPr>
            <a:lvl5pPr marL="2286000" lvl="4" indent="-323850" algn="l">
              <a:lnSpc>
                <a:spcPct val="90000"/>
              </a:lnSpc>
              <a:spcBef>
                <a:spcPts val="500"/>
              </a:spcBef>
              <a:spcAft>
                <a:spcPts val="0"/>
              </a:spcAft>
              <a:buSzPts val="15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8" name="Google Shape;128;g19ceaafa48c_0_486"/>
          <p:cNvSpPr txBox="1">
            <a:spLocks noGrp="1"/>
          </p:cNvSpPr>
          <p:nvPr>
            <p:ph type="body" idx="2"/>
          </p:nvPr>
        </p:nvSpPr>
        <p:spPr>
          <a:xfrm>
            <a:off x="347295"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200"/>
              <a:buNone/>
              <a:defRPr sz="1600"/>
            </a:lvl1pPr>
            <a:lvl2pPr marL="914400" lvl="1" indent="-228600" algn="l">
              <a:lnSpc>
                <a:spcPct val="90000"/>
              </a:lnSpc>
              <a:spcBef>
                <a:spcPts val="500"/>
              </a:spcBef>
              <a:spcAft>
                <a:spcPts val="0"/>
              </a:spcAft>
              <a:buSzPts val="1050"/>
              <a:buNone/>
              <a:defRPr sz="1400"/>
            </a:lvl2pPr>
            <a:lvl3pPr marL="1371600" lvl="2" indent="-228600" algn="l">
              <a:lnSpc>
                <a:spcPct val="90000"/>
              </a:lnSpc>
              <a:spcBef>
                <a:spcPts val="500"/>
              </a:spcBef>
              <a:spcAft>
                <a:spcPts val="0"/>
              </a:spcAft>
              <a:buSzPts val="900"/>
              <a:buNone/>
              <a:defRPr sz="1200"/>
            </a:lvl3pPr>
            <a:lvl4pPr marL="1828800" lvl="3" indent="-228600" algn="l">
              <a:lnSpc>
                <a:spcPct val="90000"/>
              </a:lnSpc>
              <a:spcBef>
                <a:spcPts val="500"/>
              </a:spcBef>
              <a:spcAft>
                <a:spcPts val="0"/>
              </a:spcAft>
              <a:buSzPts val="750"/>
              <a:buNone/>
              <a:defRPr sz="1000"/>
            </a:lvl4pPr>
            <a:lvl5pPr marL="2286000" lvl="4" indent="-228600" algn="l">
              <a:lnSpc>
                <a:spcPct val="90000"/>
              </a:lnSpc>
              <a:spcBef>
                <a:spcPts val="5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 name="Google Shape;129;g19ceaafa48c_0_486"/>
          <p:cNvSpPr txBox="1">
            <a:spLocks noGrp="1"/>
          </p:cNvSpPr>
          <p:nvPr>
            <p:ph type="ftr" idx="11"/>
          </p:nvPr>
        </p:nvSpPr>
        <p:spPr>
          <a:xfrm>
            <a:off x="860400" y="4707452"/>
            <a:ext cx="2516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19ceaafa48c_0_486"/>
          <p:cNvSpPr txBox="1">
            <a:spLocks noGrp="1"/>
          </p:cNvSpPr>
          <p:nvPr>
            <p:ph type="sldNum" idx="12"/>
          </p:nvPr>
        </p:nvSpPr>
        <p:spPr>
          <a:xfrm>
            <a:off x="347295" y="4707452"/>
            <a:ext cx="5148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1"/>
        <p:cNvGrpSpPr/>
        <p:nvPr/>
      </p:nvGrpSpPr>
      <p:grpSpPr>
        <a:xfrm>
          <a:off x="0" y="0"/>
          <a:ext cx="0" cy="0"/>
          <a:chOff x="0" y="0"/>
          <a:chExt cx="0" cy="0"/>
        </a:xfrm>
      </p:grpSpPr>
      <p:sp>
        <p:nvSpPr>
          <p:cNvPr id="132" name="Google Shape;132;g19ceaafa48c_0_492"/>
          <p:cNvSpPr txBox="1">
            <a:spLocks noGrp="1"/>
          </p:cNvSpPr>
          <p:nvPr>
            <p:ph type="title"/>
          </p:nvPr>
        </p:nvSpPr>
        <p:spPr>
          <a:xfrm>
            <a:off x="347295" y="342900"/>
            <a:ext cx="2949300" cy="12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19ceaafa48c_0_492"/>
          <p:cNvSpPr>
            <a:spLocks noGrp="1"/>
          </p:cNvSpPr>
          <p:nvPr>
            <p:ph type="pic" idx="2"/>
          </p:nvPr>
        </p:nvSpPr>
        <p:spPr>
          <a:xfrm>
            <a:off x="3887391" y="740570"/>
            <a:ext cx="4629300" cy="3655200"/>
          </a:xfrm>
          <a:prstGeom prst="rect">
            <a:avLst/>
          </a:prstGeom>
          <a:noFill/>
          <a:ln>
            <a:noFill/>
          </a:ln>
        </p:spPr>
      </p:sp>
      <p:sp>
        <p:nvSpPr>
          <p:cNvPr id="134" name="Google Shape;134;g19ceaafa48c_0_492"/>
          <p:cNvSpPr txBox="1">
            <a:spLocks noGrp="1"/>
          </p:cNvSpPr>
          <p:nvPr>
            <p:ph type="body" idx="1"/>
          </p:nvPr>
        </p:nvSpPr>
        <p:spPr>
          <a:xfrm>
            <a:off x="347295"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200"/>
              <a:buNone/>
              <a:defRPr sz="1600"/>
            </a:lvl1pPr>
            <a:lvl2pPr marL="914400" lvl="1" indent="-228600" algn="l">
              <a:lnSpc>
                <a:spcPct val="90000"/>
              </a:lnSpc>
              <a:spcBef>
                <a:spcPts val="500"/>
              </a:spcBef>
              <a:spcAft>
                <a:spcPts val="0"/>
              </a:spcAft>
              <a:buSzPts val="1050"/>
              <a:buNone/>
              <a:defRPr sz="1400"/>
            </a:lvl2pPr>
            <a:lvl3pPr marL="1371600" lvl="2" indent="-228600" algn="l">
              <a:lnSpc>
                <a:spcPct val="90000"/>
              </a:lnSpc>
              <a:spcBef>
                <a:spcPts val="500"/>
              </a:spcBef>
              <a:spcAft>
                <a:spcPts val="0"/>
              </a:spcAft>
              <a:buSzPts val="900"/>
              <a:buNone/>
              <a:defRPr sz="1200"/>
            </a:lvl3pPr>
            <a:lvl4pPr marL="1828800" lvl="3" indent="-228600" algn="l">
              <a:lnSpc>
                <a:spcPct val="90000"/>
              </a:lnSpc>
              <a:spcBef>
                <a:spcPts val="500"/>
              </a:spcBef>
              <a:spcAft>
                <a:spcPts val="0"/>
              </a:spcAft>
              <a:buSzPts val="750"/>
              <a:buNone/>
              <a:defRPr sz="1000"/>
            </a:lvl4pPr>
            <a:lvl5pPr marL="2286000" lvl="4" indent="-228600" algn="l">
              <a:lnSpc>
                <a:spcPct val="90000"/>
              </a:lnSpc>
              <a:spcBef>
                <a:spcPts val="5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5" name="Google Shape;135;g19ceaafa48c_0_492"/>
          <p:cNvSpPr txBox="1">
            <a:spLocks noGrp="1"/>
          </p:cNvSpPr>
          <p:nvPr>
            <p:ph type="ftr" idx="11"/>
          </p:nvPr>
        </p:nvSpPr>
        <p:spPr>
          <a:xfrm>
            <a:off x="860400" y="4707452"/>
            <a:ext cx="2516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19ceaafa48c_0_492"/>
          <p:cNvSpPr txBox="1">
            <a:spLocks noGrp="1"/>
          </p:cNvSpPr>
          <p:nvPr>
            <p:ph type="sldNum" idx="12"/>
          </p:nvPr>
        </p:nvSpPr>
        <p:spPr>
          <a:xfrm>
            <a:off x="347295" y="4707452"/>
            <a:ext cx="5148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59573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6"/>
        <p:cNvGrpSpPr/>
        <p:nvPr/>
      </p:nvGrpSpPr>
      <p:grpSpPr>
        <a:xfrm>
          <a:off x="0" y="0"/>
          <a:ext cx="0" cy="0"/>
          <a:chOff x="0" y="0"/>
          <a:chExt cx="0" cy="0"/>
        </a:xfrm>
      </p:grpSpPr>
      <p:sp>
        <p:nvSpPr>
          <p:cNvPr id="57" name="Google Shape;57;p14"/>
          <p:cNvSpPr txBox="1">
            <a:spLocks noGrp="1"/>
          </p:cNvSpPr>
          <p:nvPr>
            <p:ph type="ftr" idx="11"/>
          </p:nvPr>
        </p:nvSpPr>
        <p:spPr>
          <a:xfrm>
            <a:off x="386953" y="4767263"/>
            <a:ext cx="72447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dk1"/>
              </a:buClr>
              <a:buSzPts val="1100"/>
              <a:buFont typeface="Twentieth Century"/>
              <a:buNone/>
              <a:defRPr/>
            </a:lvl1pPr>
            <a:lvl2pPr lvl="1" algn="l" rtl="0">
              <a:lnSpc>
                <a:spcPct val="100000"/>
              </a:lnSpc>
              <a:spcBef>
                <a:spcPts val="0"/>
              </a:spcBef>
              <a:spcAft>
                <a:spcPts val="0"/>
              </a:spcAft>
              <a:buClr>
                <a:schemeClr val="dk1"/>
              </a:buClr>
              <a:buSzPts val="1100"/>
              <a:buFont typeface="Twentieth Century"/>
              <a:buNone/>
              <a:defRPr/>
            </a:lvl2pPr>
            <a:lvl3pPr lvl="2" algn="l" rtl="0">
              <a:lnSpc>
                <a:spcPct val="100000"/>
              </a:lnSpc>
              <a:spcBef>
                <a:spcPts val="0"/>
              </a:spcBef>
              <a:spcAft>
                <a:spcPts val="0"/>
              </a:spcAft>
              <a:buClr>
                <a:schemeClr val="dk1"/>
              </a:buClr>
              <a:buSzPts val="1100"/>
              <a:buFont typeface="Twentieth Century"/>
              <a:buNone/>
              <a:defRPr/>
            </a:lvl3pPr>
            <a:lvl4pPr lvl="3" algn="l" rtl="0">
              <a:lnSpc>
                <a:spcPct val="100000"/>
              </a:lnSpc>
              <a:spcBef>
                <a:spcPts val="0"/>
              </a:spcBef>
              <a:spcAft>
                <a:spcPts val="0"/>
              </a:spcAft>
              <a:buClr>
                <a:schemeClr val="dk1"/>
              </a:buClr>
              <a:buSzPts val="1100"/>
              <a:buFont typeface="Twentieth Century"/>
              <a:buNone/>
              <a:defRPr/>
            </a:lvl4pPr>
            <a:lvl5pPr lvl="4" algn="l" rtl="0">
              <a:lnSpc>
                <a:spcPct val="100000"/>
              </a:lnSpc>
              <a:spcBef>
                <a:spcPts val="0"/>
              </a:spcBef>
              <a:spcAft>
                <a:spcPts val="0"/>
              </a:spcAft>
              <a:buClr>
                <a:schemeClr val="dk1"/>
              </a:buClr>
              <a:buSzPts val="1100"/>
              <a:buFont typeface="Twentieth Century"/>
              <a:buNone/>
              <a:defRPr/>
            </a:lvl5pPr>
            <a:lvl6pPr lvl="5" algn="l" rtl="0">
              <a:lnSpc>
                <a:spcPct val="100000"/>
              </a:lnSpc>
              <a:spcBef>
                <a:spcPts val="0"/>
              </a:spcBef>
              <a:spcAft>
                <a:spcPts val="0"/>
              </a:spcAft>
              <a:buClr>
                <a:schemeClr val="dk1"/>
              </a:buClr>
              <a:buSzPts val="1100"/>
              <a:buFont typeface="Twentieth Century"/>
              <a:buNone/>
              <a:defRPr/>
            </a:lvl6pPr>
            <a:lvl7pPr lvl="6" algn="l" rtl="0">
              <a:lnSpc>
                <a:spcPct val="100000"/>
              </a:lnSpc>
              <a:spcBef>
                <a:spcPts val="0"/>
              </a:spcBef>
              <a:spcAft>
                <a:spcPts val="0"/>
              </a:spcAft>
              <a:buClr>
                <a:schemeClr val="dk1"/>
              </a:buClr>
              <a:buSzPts val="1100"/>
              <a:buFont typeface="Twentieth Century"/>
              <a:buNone/>
              <a:defRPr/>
            </a:lvl7pPr>
            <a:lvl8pPr lvl="7" algn="l" rtl="0">
              <a:lnSpc>
                <a:spcPct val="100000"/>
              </a:lnSpc>
              <a:spcBef>
                <a:spcPts val="0"/>
              </a:spcBef>
              <a:spcAft>
                <a:spcPts val="0"/>
              </a:spcAft>
              <a:buClr>
                <a:schemeClr val="dk1"/>
              </a:buClr>
              <a:buSzPts val="1100"/>
              <a:buFont typeface="Twentieth Century"/>
              <a:buNone/>
              <a:defRPr/>
            </a:lvl8pPr>
            <a:lvl9pPr lvl="8" algn="l" rtl="0">
              <a:lnSpc>
                <a:spcPct val="100000"/>
              </a:lnSpc>
              <a:spcBef>
                <a:spcPts val="0"/>
              </a:spcBef>
              <a:spcAft>
                <a:spcPts val="0"/>
              </a:spcAft>
              <a:buClr>
                <a:schemeClr val="dk1"/>
              </a:buClr>
              <a:buSzPts val="1100"/>
              <a:buFont typeface="Twentieth Century"/>
              <a:buNone/>
              <a:defRPr/>
            </a:lvl9pPr>
          </a:lstStyle>
          <a:p>
            <a:endParaRPr/>
          </a:p>
        </p:txBody>
      </p:sp>
      <p:sp>
        <p:nvSpPr>
          <p:cNvPr id="58" name="Google Shape;58;p14"/>
          <p:cNvSpPr txBox="1">
            <a:spLocks noGrp="1"/>
          </p:cNvSpPr>
          <p:nvPr>
            <p:ph type="sldNum" idx="12"/>
          </p:nvPr>
        </p:nvSpPr>
        <p:spPr>
          <a:xfrm>
            <a:off x="7816361" y="4767263"/>
            <a:ext cx="4572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9143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1944694" y="468083"/>
            <a:ext cx="6684000" cy="9609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0"/>
              </a:spcBef>
              <a:spcAft>
                <a:spcPts val="0"/>
              </a:spcAft>
              <a:buClr>
                <a:srgbClr val="262626"/>
              </a:buClr>
              <a:buSzPts val="14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3" name="Google Shape;23;p62"/>
          <p:cNvSpPr txBox="1">
            <a:spLocks noGrp="1"/>
          </p:cNvSpPr>
          <p:nvPr>
            <p:ph type="body" idx="1"/>
          </p:nvPr>
        </p:nvSpPr>
        <p:spPr>
          <a:xfrm>
            <a:off x="1941909" y="1600200"/>
            <a:ext cx="6686700" cy="2833200"/>
          </a:xfrm>
          <a:prstGeom prst="rect">
            <a:avLst/>
          </a:prstGeom>
          <a:noFill/>
          <a:ln>
            <a:noFill/>
          </a:ln>
        </p:spPr>
        <p:txBody>
          <a:bodyPr spcFirstLastPara="1" wrap="square" lIns="68575" tIns="34275" rIns="68575" bIns="34275" anchor="t" anchorCtr="0">
            <a:normAutofit/>
          </a:bodyPr>
          <a:lstStyle>
            <a:lvl1pPr marL="457200" lvl="0" indent="-317500" algn="l">
              <a:lnSpc>
                <a:spcPct val="115000"/>
              </a:lnSpc>
              <a:spcBef>
                <a:spcPts val="800"/>
              </a:spcBef>
              <a:spcAft>
                <a:spcPts val="0"/>
              </a:spcAft>
              <a:buSzPts val="1400"/>
              <a:buChar char="●"/>
              <a:defRPr/>
            </a:lvl1pPr>
            <a:lvl2pPr marL="914400" lvl="1" indent="-317500" algn="l">
              <a:lnSpc>
                <a:spcPct val="115000"/>
              </a:lnSpc>
              <a:spcBef>
                <a:spcPts val="800"/>
              </a:spcBef>
              <a:spcAft>
                <a:spcPts val="0"/>
              </a:spcAft>
              <a:buSzPts val="1400"/>
              <a:buChar char="○"/>
              <a:defRPr/>
            </a:lvl2pPr>
            <a:lvl3pPr marL="1371600" lvl="2" indent="-317500" algn="l">
              <a:lnSpc>
                <a:spcPct val="115000"/>
              </a:lnSpc>
              <a:spcBef>
                <a:spcPts val="800"/>
              </a:spcBef>
              <a:spcAft>
                <a:spcPts val="0"/>
              </a:spcAft>
              <a:buSzPts val="1400"/>
              <a:buChar char="■"/>
              <a:defRPr/>
            </a:lvl3pPr>
            <a:lvl4pPr marL="1828800" lvl="3" indent="-317500" algn="l">
              <a:lnSpc>
                <a:spcPct val="115000"/>
              </a:lnSpc>
              <a:spcBef>
                <a:spcPts val="800"/>
              </a:spcBef>
              <a:spcAft>
                <a:spcPts val="0"/>
              </a:spcAft>
              <a:buSzPts val="1400"/>
              <a:buChar char="●"/>
              <a:defRPr/>
            </a:lvl4pPr>
            <a:lvl5pPr marL="2286000" lvl="4" indent="-317500" algn="l">
              <a:lnSpc>
                <a:spcPct val="115000"/>
              </a:lnSpc>
              <a:spcBef>
                <a:spcPts val="800"/>
              </a:spcBef>
              <a:spcAft>
                <a:spcPts val="0"/>
              </a:spcAft>
              <a:buSzPts val="1400"/>
              <a:buChar char="○"/>
              <a:defRPr/>
            </a:lvl5pPr>
            <a:lvl6pPr marL="2743200" lvl="5" indent="-317500" algn="l">
              <a:lnSpc>
                <a:spcPct val="115000"/>
              </a:lnSpc>
              <a:spcBef>
                <a:spcPts val="800"/>
              </a:spcBef>
              <a:spcAft>
                <a:spcPts val="0"/>
              </a:spcAft>
              <a:buSzPts val="1400"/>
              <a:buChar char="■"/>
              <a:defRPr/>
            </a:lvl6pPr>
            <a:lvl7pPr marL="3200400" lvl="6" indent="-317500" algn="l">
              <a:lnSpc>
                <a:spcPct val="115000"/>
              </a:lnSpc>
              <a:spcBef>
                <a:spcPts val="800"/>
              </a:spcBef>
              <a:spcAft>
                <a:spcPts val="0"/>
              </a:spcAft>
              <a:buSzPts val="1400"/>
              <a:buChar char="●"/>
              <a:defRPr/>
            </a:lvl7pPr>
            <a:lvl8pPr marL="3657600" lvl="7" indent="-317500" algn="l">
              <a:lnSpc>
                <a:spcPct val="115000"/>
              </a:lnSpc>
              <a:spcBef>
                <a:spcPts val="800"/>
              </a:spcBef>
              <a:spcAft>
                <a:spcPts val="0"/>
              </a:spcAft>
              <a:buSzPts val="1400"/>
              <a:buChar char="○"/>
              <a:defRPr/>
            </a:lvl8pPr>
            <a:lvl9pPr marL="4114800" lvl="8" indent="-317500" algn="l">
              <a:lnSpc>
                <a:spcPct val="115000"/>
              </a:lnSpc>
              <a:spcBef>
                <a:spcPts val="800"/>
              </a:spcBef>
              <a:spcAft>
                <a:spcPts val="0"/>
              </a:spcAft>
              <a:buSzPts val="1400"/>
              <a:buChar char="■"/>
              <a:defRPr/>
            </a:lvl9pPr>
          </a:lstStyle>
          <a:p>
            <a:endParaRPr/>
          </a:p>
        </p:txBody>
      </p:sp>
      <p:sp>
        <p:nvSpPr>
          <p:cNvPr id="24" name="Google Shape;24;p62"/>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62"/>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62"/>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62"/>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 name="Google Shape;30;p6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
        <p:cNvGrpSpPr/>
        <p:nvPr/>
      </p:nvGrpSpPr>
      <p:grpSpPr>
        <a:xfrm>
          <a:off x="0" y="0"/>
          <a:ext cx="0" cy="0"/>
          <a:chOff x="0" y="0"/>
          <a:chExt cx="0" cy="0"/>
        </a:xfrm>
      </p:grpSpPr>
      <p:pic>
        <p:nvPicPr>
          <p:cNvPr id="32" name="Google Shape;32;p65" descr="A picture containing background pattern&#10;&#10;Description automatically generated"/>
          <p:cNvPicPr preferRelativeResize="0"/>
          <p:nvPr/>
        </p:nvPicPr>
        <p:blipFill rotWithShape="1">
          <a:blip r:embed="rId2">
            <a:alphaModFix/>
          </a:blip>
          <a:srcRect t="39011" b="4736"/>
          <a:stretch/>
        </p:blipFill>
        <p:spPr>
          <a:xfrm>
            <a:off x="0" y="0"/>
            <a:ext cx="9144000" cy="5143500"/>
          </a:xfrm>
          <a:prstGeom prst="rect">
            <a:avLst/>
          </a:prstGeom>
          <a:noFill/>
          <a:ln>
            <a:noFill/>
          </a:ln>
        </p:spPr>
      </p:pic>
      <p:sp>
        <p:nvSpPr>
          <p:cNvPr id="33" name="Google Shape;33;p65"/>
          <p:cNvSpPr txBox="1">
            <a:spLocks noGrp="1"/>
          </p:cNvSpPr>
          <p:nvPr>
            <p:ph type="ftr" idx="11"/>
          </p:nvPr>
        </p:nvSpPr>
        <p:spPr>
          <a:xfrm>
            <a:off x="386953" y="4767263"/>
            <a:ext cx="72447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9pPr>
          </a:lstStyle>
          <a:p>
            <a:endParaRPr/>
          </a:p>
        </p:txBody>
      </p:sp>
      <p:sp>
        <p:nvSpPr>
          <p:cNvPr id="34" name="Google Shape;34;p65"/>
          <p:cNvSpPr txBox="1">
            <a:spLocks noGrp="1"/>
          </p:cNvSpPr>
          <p:nvPr>
            <p:ph type="sldNum" idx="12"/>
          </p:nvPr>
        </p:nvSpPr>
        <p:spPr>
          <a:xfrm>
            <a:off x="7816361" y="4767263"/>
            <a:ext cx="4572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6"/>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7" name="Google Shape;37;p6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0" name="Google Shape;40;p6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 name="Google Shape;41;p6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 name="Google Shape;42;p6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68"/>
          <p:cNvSpPr txBox="1">
            <a:spLocks noGrp="1"/>
          </p:cNvSpPr>
          <p:nvPr>
            <p:ph type="title"/>
          </p:nvPr>
        </p:nvSpPr>
        <p:spPr>
          <a:xfrm>
            <a:off x="386954" y="13691"/>
            <a:ext cx="7886700" cy="946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F15A23"/>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6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 name="Google Shape;46;p6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7" name="Google Shape;47;p68"/>
          <p:cNvSpPr txBox="1">
            <a:spLocks noGrp="1"/>
          </p:cNvSpPr>
          <p:nvPr>
            <p:ph type="ftr" idx="11"/>
          </p:nvPr>
        </p:nvSpPr>
        <p:spPr>
          <a:xfrm>
            <a:off x="386953" y="4767263"/>
            <a:ext cx="72447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9pPr>
          </a:lstStyle>
          <a:p>
            <a:endParaRPr/>
          </a:p>
        </p:txBody>
      </p:sp>
      <p:sp>
        <p:nvSpPr>
          <p:cNvPr id="48" name="Google Shape;48;p68"/>
          <p:cNvSpPr txBox="1">
            <a:spLocks noGrp="1"/>
          </p:cNvSpPr>
          <p:nvPr>
            <p:ph type="sldNum" idx="12"/>
          </p:nvPr>
        </p:nvSpPr>
        <p:spPr>
          <a:xfrm>
            <a:off x="7816361" y="4767263"/>
            <a:ext cx="4572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p:cSld name="1_Title and Content 2">
    <p:spTree>
      <p:nvGrpSpPr>
        <p:cNvPr id="1" name="Shape 49"/>
        <p:cNvGrpSpPr/>
        <p:nvPr/>
      </p:nvGrpSpPr>
      <p:grpSpPr>
        <a:xfrm>
          <a:off x="0" y="0"/>
          <a:ext cx="0" cy="0"/>
          <a:chOff x="0" y="0"/>
          <a:chExt cx="0" cy="0"/>
        </a:xfrm>
      </p:grpSpPr>
      <p:sp>
        <p:nvSpPr>
          <p:cNvPr id="50" name="Google Shape;50;p69"/>
          <p:cNvSpPr txBox="1">
            <a:spLocks noGrp="1"/>
          </p:cNvSpPr>
          <p:nvPr>
            <p:ph type="title"/>
          </p:nvPr>
        </p:nvSpPr>
        <p:spPr>
          <a:xfrm>
            <a:off x="386954" y="13691"/>
            <a:ext cx="7886700" cy="946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F15A23"/>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69"/>
          <p:cNvSpPr txBox="1">
            <a:spLocks noGrp="1"/>
          </p:cNvSpPr>
          <p:nvPr>
            <p:ph type="body" idx="1"/>
          </p:nvPr>
        </p:nvSpPr>
        <p:spPr>
          <a:xfrm>
            <a:off x="386954" y="1231940"/>
            <a:ext cx="83685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SzPts val="1800"/>
              <a:buChar char="•"/>
              <a:defRPr sz="1800" b="0" i="0">
                <a:latin typeface="Arial"/>
                <a:ea typeface="Arial"/>
                <a:cs typeface="Arial"/>
                <a:sym typeface="Arial"/>
              </a:defRPr>
            </a:lvl1pPr>
            <a:lvl2pPr marL="914400" lvl="1" indent="-323850" algn="l">
              <a:lnSpc>
                <a:spcPct val="90000"/>
              </a:lnSpc>
              <a:spcBef>
                <a:spcPts val="400"/>
              </a:spcBef>
              <a:spcAft>
                <a:spcPts val="0"/>
              </a:spcAft>
              <a:buSzPts val="1500"/>
              <a:buChar char="•"/>
              <a:defRPr sz="1500" b="0" i="0">
                <a:solidFill>
                  <a:schemeClr val="dk1"/>
                </a:solidFill>
                <a:latin typeface="Arial"/>
                <a:ea typeface="Arial"/>
                <a:cs typeface="Arial"/>
                <a:sym typeface="Arial"/>
              </a:defRPr>
            </a:lvl2pPr>
            <a:lvl3pPr marL="1371600" lvl="2" indent="-317500" algn="l">
              <a:lnSpc>
                <a:spcPct val="90000"/>
              </a:lnSpc>
              <a:spcBef>
                <a:spcPts val="400"/>
              </a:spcBef>
              <a:spcAft>
                <a:spcPts val="0"/>
              </a:spcAft>
              <a:buSzPts val="1400"/>
              <a:buChar char="•"/>
              <a:defRPr sz="1400" b="0" i="0">
                <a:solidFill>
                  <a:schemeClr val="dk1"/>
                </a:solidFill>
                <a:latin typeface="Arial"/>
                <a:ea typeface="Arial"/>
                <a:cs typeface="Arial"/>
                <a:sym typeface="Arial"/>
              </a:defRPr>
            </a:lvl3pPr>
            <a:lvl4pPr marL="1828800" lvl="3" indent="-317500" algn="l">
              <a:lnSpc>
                <a:spcPct val="90000"/>
              </a:lnSpc>
              <a:spcBef>
                <a:spcPts val="400"/>
              </a:spcBef>
              <a:spcAft>
                <a:spcPts val="0"/>
              </a:spcAft>
              <a:buSzPts val="1400"/>
              <a:buChar char="•"/>
              <a:defRPr sz="1400" b="0" i="0">
                <a:solidFill>
                  <a:schemeClr val="dk1"/>
                </a:solidFill>
                <a:latin typeface="Arial"/>
                <a:ea typeface="Arial"/>
                <a:cs typeface="Arial"/>
                <a:sym typeface="Arial"/>
              </a:defRPr>
            </a:lvl4pPr>
            <a:lvl5pPr marL="2286000" lvl="4" indent="-304800" algn="l">
              <a:lnSpc>
                <a:spcPct val="90000"/>
              </a:lnSpc>
              <a:spcBef>
                <a:spcPts val="400"/>
              </a:spcBef>
              <a:spcAft>
                <a:spcPts val="0"/>
              </a:spcAft>
              <a:buSzPts val="1200"/>
              <a:buChar char="•"/>
              <a:defRPr sz="1200" b="0" i="0">
                <a:solidFill>
                  <a:schemeClr val="dk1"/>
                </a:solidFill>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2" name="Google Shape;52;p69"/>
          <p:cNvSpPr txBox="1">
            <a:spLocks noGrp="1"/>
          </p:cNvSpPr>
          <p:nvPr>
            <p:ph type="ftr" idx="11"/>
          </p:nvPr>
        </p:nvSpPr>
        <p:spPr>
          <a:xfrm>
            <a:off x="386953" y="4767263"/>
            <a:ext cx="72447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100"/>
              <a:buFont typeface="Arial Narrow"/>
              <a:buNone/>
              <a:defRPr sz="1400" b="0" i="0" u="none" strike="noStrike" cap="none">
                <a:solidFill>
                  <a:srgbClr val="000000"/>
                </a:solidFill>
                <a:latin typeface="Arial Narrow"/>
                <a:ea typeface="Arial Narrow"/>
                <a:cs typeface="Arial Narrow"/>
                <a:sym typeface="Arial Narrow"/>
              </a:defRPr>
            </a:lvl1pPr>
            <a:lvl2pPr marR="0" lvl="1"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Twentieth Century"/>
              <a:buNone/>
              <a:defRPr sz="1400" b="0" i="0" u="none" strike="noStrike" cap="none">
                <a:solidFill>
                  <a:srgbClr val="000000"/>
                </a:solidFill>
                <a:latin typeface="Arial"/>
                <a:ea typeface="Arial"/>
                <a:cs typeface="Arial"/>
                <a:sym typeface="Arial"/>
              </a:defRPr>
            </a:lvl9pPr>
          </a:lstStyle>
          <a:p>
            <a:endParaRPr/>
          </a:p>
        </p:txBody>
      </p:sp>
      <p:sp>
        <p:nvSpPr>
          <p:cNvPr id="53" name="Google Shape;53;p69"/>
          <p:cNvSpPr txBox="1">
            <a:spLocks noGrp="1"/>
          </p:cNvSpPr>
          <p:nvPr>
            <p:ph type="sldNum" idx="12"/>
          </p:nvPr>
        </p:nvSpPr>
        <p:spPr>
          <a:xfrm>
            <a:off x="7816361" y="4767263"/>
            <a:ext cx="4572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chemeClr val="dk1"/>
              </a:buClr>
              <a:buSzPts val="800"/>
              <a:buFont typeface="Twentieth Century"/>
              <a:buNone/>
              <a:defRPr sz="8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7" name="Google Shape;7;p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8" name="Google Shape;8;p6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77" r:id="rId16"/>
    <p:sldLayoutId id="214748367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pic>
        <p:nvPicPr>
          <p:cNvPr id="78" name="Google Shape;78;g19ceaafa48c_0_438"/>
          <p:cNvPicPr preferRelativeResize="0"/>
          <p:nvPr/>
        </p:nvPicPr>
        <p:blipFill rotWithShape="1">
          <a:blip r:embed="rId13">
            <a:alphaModFix/>
          </a:blip>
          <a:srcRect/>
          <a:stretch/>
        </p:blipFill>
        <p:spPr>
          <a:xfrm>
            <a:off x="7381077" y="4600115"/>
            <a:ext cx="1161355" cy="464543"/>
          </a:xfrm>
          <a:prstGeom prst="rect">
            <a:avLst/>
          </a:prstGeom>
          <a:noFill/>
          <a:ln>
            <a:noFill/>
          </a:ln>
        </p:spPr>
      </p:pic>
      <p:sp>
        <p:nvSpPr>
          <p:cNvPr id="79" name="Google Shape;79;g19ceaafa48c_0_438"/>
          <p:cNvSpPr txBox="1">
            <a:spLocks noGrp="1"/>
          </p:cNvSpPr>
          <p:nvPr>
            <p:ph type="title"/>
          </p:nvPr>
        </p:nvSpPr>
        <p:spPr>
          <a:xfrm>
            <a:off x="347295" y="273844"/>
            <a:ext cx="8456700" cy="9942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g19ceaafa48c_0_438"/>
          <p:cNvSpPr txBox="1">
            <a:spLocks noGrp="1"/>
          </p:cNvSpPr>
          <p:nvPr>
            <p:ph type="body" idx="1"/>
          </p:nvPr>
        </p:nvSpPr>
        <p:spPr>
          <a:xfrm>
            <a:off x="347296" y="1369219"/>
            <a:ext cx="8456700" cy="32634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2"/>
              </a:buClr>
              <a:buSzPts val="1200"/>
              <a:buFont typeface="Arial"/>
              <a:buNone/>
              <a:defRPr sz="1600" b="0" i="0" u="none" strike="noStrike" cap="none">
                <a:solidFill>
                  <a:schemeClr val="dk1"/>
                </a:solidFill>
                <a:latin typeface="Calibri"/>
                <a:ea typeface="Calibri"/>
                <a:cs typeface="Calibri"/>
                <a:sym typeface="Calibri"/>
              </a:defRPr>
            </a:lvl1pPr>
            <a:lvl2pPr marL="914400" marR="0" lvl="1" indent="-304800" algn="l" rtl="0">
              <a:lnSpc>
                <a:spcPct val="90000"/>
              </a:lnSpc>
              <a:spcBef>
                <a:spcPts val="500"/>
              </a:spcBef>
              <a:spcAft>
                <a:spcPts val="0"/>
              </a:spcAft>
              <a:buClr>
                <a:schemeClr val="accent1"/>
              </a:buClr>
              <a:buSzPts val="1200"/>
              <a:buFont typeface="Arial"/>
              <a:buChar char="•"/>
              <a:defRPr sz="16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500"/>
              </a:spcBef>
              <a:spcAft>
                <a:spcPts val="0"/>
              </a:spcAft>
              <a:buClr>
                <a:schemeClr val="accent1"/>
              </a:buClr>
              <a:buSzPts val="1200"/>
              <a:buFont typeface="Arial"/>
              <a:buChar char="•"/>
              <a:defRPr sz="16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500"/>
              </a:spcBef>
              <a:spcAft>
                <a:spcPts val="0"/>
              </a:spcAft>
              <a:buClr>
                <a:schemeClr val="accent1"/>
              </a:buClr>
              <a:buSzPts val="1200"/>
              <a:buFont typeface="Arial"/>
              <a:buChar char="•"/>
              <a:defRPr sz="16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500"/>
              </a:spcBef>
              <a:spcAft>
                <a:spcPts val="0"/>
              </a:spcAft>
              <a:buClr>
                <a:schemeClr val="accent1"/>
              </a:buClr>
              <a:buSzPts val="12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g19ceaafa48c_0_438"/>
          <p:cNvSpPr txBox="1">
            <a:spLocks noGrp="1"/>
          </p:cNvSpPr>
          <p:nvPr>
            <p:ph type="sldNum" idx="12"/>
          </p:nvPr>
        </p:nvSpPr>
        <p:spPr>
          <a:xfrm>
            <a:off x="347295" y="4707452"/>
            <a:ext cx="5148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2" name="Google Shape;82;g19ceaafa48c_0_438"/>
          <p:cNvSpPr txBox="1">
            <a:spLocks noGrp="1"/>
          </p:cNvSpPr>
          <p:nvPr>
            <p:ph type="ftr" idx="11"/>
          </p:nvPr>
        </p:nvSpPr>
        <p:spPr>
          <a:xfrm>
            <a:off x="861645" y="4707452"/>
            <a:ext cx="25182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2.gov.bc.ca/assets/gov/birth-adoption-death-marriage-and-divorce/deaths/coroners-service/statistical/illicit-drug.pdf" TargetMode="External"/><Relationship Id="rId4" Type="http://schemas.openxmlformats.org/officeDocument/2006/relationships/hyperlink" Target="https://www.publichealthontario.ca/en/data-and-analysis/substance-use/interactive-opioid-too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odprn.ca/wp-content/uploads/2021/11/First-Nations-Opioid-Use-Harms-and-Treatment-Report.pdf"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video" Target="https://player.vimeo.com/video/766609785?h=978d159a50&amp;app_id=122963" TargetMode="External"/><Relationship Id="rId5" Type="http://schemas.openxmlformats.org/officeDocument/2006/relationships/image" Target="../media/image7.jpe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cabridge.ca/"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cabridge.ca/"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8.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85.jpg"/></Relationships>
</file>

<file path=ppt/slides/_rels/slide7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9.xml"/><Relationship Id="rId5" Type="http://schemas.openxmlformats.org/officeDocument/2006/relationships/image" Target="../media/image93.png"/><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671258" y="683172"/>
            <a:ext cx="7801500" cy="2037728"/>
          </a:xfrm>
          <a:prstGeom prst="rect">
            <a:avLst/>
          </a:prstGeom>
          <a:noFill/>
          <a:ln>
            <a:noFill/>
          </a:ln>
        </p:spPr>
        <p:txBody>
          <a:bodyPr spcFirstLastPara="1" wrap="square" lIns="91425" tIns="91425" rIns="91425" bIns="91425" anchor="b" anchorCtr="0">
            <a:normAutofit fontScale="90000"/>
          </a:bodyPr>
          <a:lstStyle/>
          <a:p>
            <a:pPr lvl="0"/>
            <a:r>
              <a:rPr lang="en-US" sz="1100" dirty="0"/>
              <a:t/>
            </a:r>
            <a:br>
              <a:rPr lang="en-US" sz="1100" dirty="0"/>
            </a:br>
            <a:r>
              <a:rPr lang="en-US" dirty="0"/>
              <a:t>Crisis and Time For Change: Shifting Our Thoughts Around Substance Use Disorder</a:t>
            </a:r>
            <a:endParaRPr sz="1100" dirty="0">
              <a:solidFill>
                <a:schemeClr val="tx1"/>
              </a:solidFill>
              <a:highlight>
                <a:srgbClr val="FFFFFF"/>
              </a:highlight>
              <a:latin typeface="Arial"/>
              <a:ea typeface="Arial"/>
              <a:cs typeface="Arial"/>
              <a:sym typeface="Arial"/>
            </a:endParaRPr>
          </a:p>
        </p:txBody>
      </p:sp>
      <p:sp>
        <p:nvSpPr>
          <p:cNvPr id="142" name="Google Shape;142;p1"/>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normAutofit fontScale="77500" lnSpcReduction="20000"/>
          </a:bodyPr>
          <a:lstStyle/>
          <a:p>
            <a:pPr marL="0" lvl="0" indent="0" algn="ctr" rtl="0">
              <a:lnSpc>
                <a:spcPct val="100000"/>
              </a:lnSpc>
              <a:spcBef>
                <a:spcPts val="0"/>
              </a:spcBef>
              <a:spcAft>
                <a:spcPts val="0"/>
              </a:spcAft>
              <a:buSzPct val="129032"/>
              <a:buNone/>
            </a:pPr>
            <a:r>
              <a:rPr lang="en" dirty="0"/>
              <a:t>Dr. Louisa </a:t>
            </a:r>
            <a:r>
              <a:rPr lang="en" dirty="0" smtClean="0"/>
              <a:t>Marion-Bellemare</a:t>
            </a:r>
          </a:p>
          <a:p>
            <a:pPr marL="0" lvl="0" indent="0" algn="ctr" rtl="0">
              <a:lnSpc>
                <a:spcPct val="100000"/>
              </a:lnSpc>
              <a:spcBef>
                <a:spcPts val="0"/>
              </a:spcBef>
              <a:spcAft>
                <a:spcPts val="0"/>
              </a:spcAft>
              <a:buSzPct val="129032"/>
              <a:buNone/>
            </a:pPr>
            <a:r>
              <a:rPr lang="en" dirty="0" smtClean="0"/>
              <a:t>Oshki-Nochmoowin Conference</a:t>
            </a:r>
          </a:p>
          <a:p>
            <a:pPr marL="0" lvl="0" indent="0" algn="ctr" rtl="0">
              <a:lnSpc>
                <a:spcPct val="100000"/>
              </a:lnSpc>
              <a:spcBef>
                <a:spcPts val="0"/>
              </a:spcBef>
              <a:spcAft>
                <a:spcPts val="0"/>
              </a:spcAft>
              <a:buSzPct val="129032"/>
              <a:buNone/>
            </a:pPr>
            <a:r>
              <a:rPr lang="en" dirty="0" smtClean="0"/>
              <a:t>February 6</a:t>
            </a:r>
            <a:r>
              <a:rPr lang="en-CA" dirty="0" smtClean="0"/>
              <a:t>, </a:t>
            </a:r>
            <a:r>
              <a:rPr lang="en-CA" dirty="0"/>
              <a:t>2024</a:t>
            </a:r>
            <a:endParaRPr dirty="0"/>
          </a:p>
          <a:p>
            <a:pPr marL="0" lvl="0" indent="0" algn="ctr" rtl="0">
              <a:lnSpc>
                <a:spcPct val="100000"/>
              </a:lnSpc>
              <a:spcBef>
                <a:spcPts val="0"/>
              </a:spcBef>
              <a:spcAft>
                <a:spcPts val="0"/>
              </a:spcAft>
              <a:buSzPct val="129032"/>
              <a:buNone/>
            </a:pP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9"/>
        <p:cNvGrpSpPr/>
        <p:nvPr/>
      </p:nvGrpSpPr>
      <p:grpSpPr>
        <a:xfrm>
          <a:off x="0" y="0"/>
          <a:ext cx="0" cy="0"/>
          <a:chOff x="0" y="0"/>
          <a:chExt cx="0" cy="0"/>
        </a:xfrm>
      </p:grpSpPr>
      <p:sp>
        <p:nvSpPr>
          <p:cNvPr id="300" name="Google Shape;300;p47"/>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126274"/>
              <a:buFont typeface="Calibri"/>
              <a:buNone/>
            </a:pPr>
            <a:r>
              <a:rPr lang="en"/>
              <a:t>LOCAL CRISIS</a:t>
            </a:r>
            <a:endParaRPr/>
          </a:p>
        </p:txBody>
      </p:sp>
      <p:pic>
        <p:nvPicPr>
          <p:cNvPr id="301" name="Google Shape;301;p47"/>
          <p:cNvPicPr preferRelativeResize="0"/>
          <p:nvPr/>
        </p:nvPicPr>
        <p:blipFill rotWithShape="1">
          <a:blip r:embed="rId3">
            <a:alphaModFix/>
          </a:blip>
          <a:srcRect/>
          <a:stretch/>
        </p:blipFill>
        <p:spPr>
          <a:xfrm>
            <a:off x="2105248" y="1125438"/>
            <a:ext cx="4266000" cy="3417000"/>
          </a:xfrm>
          <a:prstGeom prst="rect">
            <a:avLst/>
          </a:prstGeom>
          <a:noFill/>
          <a:ln>
            <a:noFill/>
          </a:ln>
        </p:spPr>
      </p:pic>
      <p:sp>
        <p:nvSpPr>
          <p:cNvPr id="302" name="Google Shape;302;p47"/>
          <p:cNvSpPr txBox="1"/>
          <p:nvPr/>
        </p:nvSpPr>
        <p:spPr>
          <a:xfrm>
            <a:off x="311700" y="4542503"/>
            <a:ext cx="76524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en Sans Light"/>
                <a:ea typeface="Open Sans Light"/>
                <a:cs typeface="Open Sans Light"/>
                <a:sym typeface="Open Sans Light"/>
              </a:rPr>
              <a:t>Data Source: </a:t>
            </a:r>
            <a:r>
              <a:rPr lang="en" sz="1000" b="0" i="0" u="sng" strike="noStrike" cap="none">
                <a:solidFill>
                  <a:schemeClr val="dk1"/>
                </a:solidFill>
                <a:latin typeface="Open Sans Light"/>
                <a:ea typeface="Open Sans Light"/>
                <a:cs typeface="Open Sans Light"/>
                <a:sym typeface="Open Sans Light"/>
                <a:hlinkClick r:id="rId4">
                  <a:extLst>
                    <a:ext uri="{A12FA001-AC4F-418D-AE19-62706E023703}">
                      <ahyp:hlinkClr xmlns="" xmlns:ahyp="http://schemas.microsoft.com/office/drawing/2018/hyperlinkcolor" val="tx"/>
                    </a:ext>
                  </a:extLst>
                </a:hlinkClick>
              </a:rPr>
              <a:t>https://www.publichealthontario.ca/en/data-and-analysis/substance-use/interactive-opioid-tool</a:t>
            </a:r>
            <a:r>
              <a:rPr lang="en" sz="1000" b="0" i="0" u="none" strike="noStrike" cap="none">
                <a:solidFill>
                  <a:schemeClr val="dk1"/>
                </a:solidFill>
                <a:latin typeface="Open Sans Light"/>
                <a:ea typeface="Open Sans Light"/>
                <a:cs typeface="Open Sans Light"/>
                <a:sym typeface="Open Sans Light"/>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en Sans Light"/>
                <a:ea typeface="Open Sans Light"/>
                <a:cs typeface="Open Sans Light"/>
                <a:sym typeface="Open Sans Light"/>
              </a:rPr>
              <a:t> </a:t>
            </a:r>
            <a:r>
              <a:rPr lang="en" sz="1000" b="0" i="0" u="sng" strike="noStrike" cap="none">
                <a:solidFill>
                  <a:srgbClr val="98A3E2"/>
                </a:solidFill>
                <a:latin typeface="Arial"/>
                <a:ea typeface="Arial"/>
                <a:cs typeface="Arial"/>
                <a:sym typeface="Arial"/>
                <a:hlinkClick r:id="rId5">
                  <a:extLst>
                    <a:ext uri="{A12FA001-AC4F-418D-AE19-62706E023703}">
                      <ahyp:hlinkClr xmlns="" xmlns:ahyp="http://schemas.microsoft.com/office/drawing/2018/hyperlinkcolor" val="tx"/>
                    </a:ext>
                  </a:extLst>
                </a:hlinkClick>
              </a:rPr>
              <a:t>https://www2.gov.bc.ca/assets/gov/birth-adoption-death-marriage-and-divorce/deaths/coroners-service/statistical/illicit-drug.pd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en Sans Light"/>
                <a:ea typeface="Open Sans Light"/>
                <a:cs typeface="Open Sans Light"/>
                <a:sym typeface="Open Sans Light"/>
              </a:rPr>
              <a:t>*2021rates </a:t>
            </a:r>
            <a:r>
              <a:rPr lang="en" sz="1000" b="0" i="0" u="none" strike="noStrike" cap="none">
                <a:solidFill>
                  <a:schemeClr val="dk1"/>
                </a:solidFill>
                <a:latin typeface="Calibri"/>
                <a:ea typeface="Calibri"/>
                <a:cs typeface="Calibri"/>
                <a:sym typeface="Calibri"/>
              </a:rPr>
              <a:t>are preliminary and subject to change</a:t>
            </a:r>
            <a:r>
              <a:rPr lang="en" sz="1000" b="0" i="0" u="none" strike="noStrike" cap="none" baseline="30000">
                <a:solidFill>
                  <a:schemeClr val="dk1"/>
                </a:solidFill>
                <a:latin typeface="Calibri"/>
                <a:ea typeface="Calibri"/>
                <a:cs typeface="Calibri"/>
                <a:sym typeface="Calibri"/>
              </a:rPr>
              <a:t>2</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sng" strike="noStrike" cap="none">
                <a:solidFill>
                  <a:srgbClr val="98A3E2"/>
                </a:solidFill>
                <a:latin typeface="Arial"/>
                <a:ea typeface="Arial"/>
                <a:cs typeface="Arial"/>
                <a:sym typeface="Arial"/>
                <a:hlinkClick r:id="rId5">
                  <a:extLst>
                    <a:ext uri="{A12FA001-AC4F-418D-AE19-62706E023703}">
                      <ahyp:hlinkClr xmlns="" xmlns:ahyp="http://schemas.microsoft.com/office/drawing/2018/hyperlinkcolor" val="tx"/>
                    </a:ext>
                  </a:extLst>
                </a:hlinkClick>
              </a:rPr>
              <a:t>f</a:t>
            </a:r>
            <a:endParaRPr sz="1000" b="0" i="0" u="none" strike="noStrike" cap="none">
              <a:solidFill>
                <a:srgbClr val="98A3E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15785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2023" name="Google Shape;2023;p271"/>
          <p:cNvPicPr preferRelativeResize="0"/>
          <p:nvPr/>
        </p:nvPicPr>
        <p:blipFill rotWithShape="1">
          <a:blip r:embed="rId3">
            <a:alphaModFix/>
          </a:blip>
          <a:srcRect/>
          <a:stretch/>
        </p:blipFill>
        <p:spPr>
          <a:xfrm>
            <a:off x="1903808" y="438653"/>
            <a:ext cx="5336383" cy="4387789"/>
          </a:xfrm>
          <a:prstGeom prst="rect">
            <a:avLst/>
          </a:prstGeom>
          <a:noFill/>
          <a:ln>
            <a:noFill/>
          </a:ln>
        </p:spPr>
      </p:pic>
    </p:spTree>
    <p:extLst>
      <p:ext uri="{BB962C8B-B14F-4D97-AF65-F5344CB8AC3E}">
        <p14:creationId xmlns:p14="http://schemas.microsoft.com/office/powerpoint/2010/main" val="941750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9ceaafa48c_0_278"/>
          <p:cNvSpPr txBox="1">
            <a:spLocks noGrp="1"/>
          </p:cNvSpPr>
          <p:nvPr>
            <p:ph type="title"/>
          </p:nvPr>
        </p:nvSpPr>
        <p:spPr>
          <a:xfrm>
            <a:off x="345600" y="345600"/>
            <a:ext cx="8456700" cy="4344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 sz="2800"/>
              <a:t>Race &amp; Indigenous identity</a:t>
            </a:r>
            <a:endParaRPr sz="2800"/>
          </a:p>
        </p:txBody>
      </p:sp>
      <p:sp>
        <p:nvSpPr>
          <p:cNvPr id="287" name="Google Shape;287;g19ceaafa48c_0_278"/>
          <p:cNvSpPr txBox="1">
            <a:spLocks noGrp="1"/>
          </p:cNvSpPr>
          <p:nvPr>
            <p:ph type="body" idx="1"/>
          </p:nvPr>
        </p:nvSpPr>
        <p:spPr>
          <a:xfrm>
            <a:off x="347296" y="810000"/>
            <a:ext cx="8456700" cy="1866300"/>
          </a:xfrm>
          <a:prstGeom prst="rect">
            <a:avLst/>
          </a:prstGeom>
          <a:noFill/>
          <a:ln>
            <a:noFill/>
          </a:ln>
        </p:spPr>
        <p:txBody>
          <a:bodyPr spcFirstLastPara="1" wrap="square" lIns="91425" tIns="45700" rIns="91425" bIns="45700" anchor="t" anchorCtr="0">
            <a:normAutofit fontScale="85000" lnSpcReduction="20000"/>
          </a:bodyPr>
          <a:lstStyle/>
          <a:p>
            <a:pPr marL="285750" lvl="0" indent="-279320" algn="l" rtl="0">
              <a:lnSpc>
                <a:spcPct val="90000"/>
              </a:lnSpc>
              <a:spcBef>
                <a:spcPts val="0"/>
              </a:spcBef>
              <a:spcAft>
                <a:spcPts val="0"/>
              </a:spcAft>
              <a:buClr>
                <a:schemeClr val="accent1"/>
              </a:buClr>
              <a:buSzPct val="75000"/>
              <a:buFont typeface="Arial"/>
              <a:buChar char="•"/>
            </a:pPr>
            <a:r>
              <a:rPr lang="en" sz="1800"/>
              <a:t>The OCC has implemented a process to make the collection of race and Indigenous identity a mandatory requirement as part of death investigations. The data collected will align with the Anti-Racism Directorate data standards and will include First Nations, Métis, and Inuit categories for all death investigations.</a:t>
            </a:r>
            <a:endParaRPr/>
          </a:p>
          <a:p>
            <a:pPr marL="285750" lvl="0" indent="-279320" algn="l" rtl="0">
              <a:lnSpc>
                <a:spcPct val="90000"/>
              </a:lnSpc>
              <a:spcBef>
                <a:spcPts val="1000"/>
              </a:spcBef>
              <a:spcAft>
                <a:spcPts val="0"/>
              </a:spcAft>
              <a:buClr>
                <a:schemeClr val="accent1"/>
              </a:buClr>
              <a:buSzPct val="75000"/>
              <a:buFont typeface="Arial"/>
              <a:buChar char="•"/>
            </a:pPr>
            <a:r>
              <a:rPr lang="en" sz="1800"/>
              <a:t>The OCC is seeking engagement to co-develop an approach to release race-based data. Future work is planned to study the impacts of the ongoing overdose crisis among Black, Indigenous and People of Colour in Ontario, in a collaborative effort with community organizations.</a:t>
            </a:r>
            <a:endParaRPr/>
          </a:p>
          <a:p>
            <a:pPr marL="0" lvl="0" indent="0" algn="ctr" rtl="0">
              <a:lnSpc>
                <a:spcPct val="90000"/>
              </a:lnSpc>
              <a:spcBef>
                <a:spcPts val="1000"/>
              </a:spcBef>
              <a:spcAft>
                <a:spcPts val="0"/>
              </a:spcAft>
              <a:buClr>
                <a:schemeClr val="accent1"/>
              </a:buClr>
              <a:buSzPct val="75000"/>
              <a:buNone/>
            </a:pPr>
            <a:r>
              <a:rPr lang="en" i="1">
                <a:solidFill>
                  <a:srgbClr val="7030A0"/>
                </a:solidFill>
              </a:rPr>
              <a:t>The following results by Indigenous identity are from a report released by the Chiefs of Ontario in collaboration with the Ontario Drug Policy Research Network* </a:t>
            </a:r>
            <a:endParaRPr/>
          </a:p>
        </p:txBody>
      </p:sp>
      <p:sp>
        <p:nvSpPr>
          <p:cNvPr id="288" name="Google Shape;288;g19ceaafa48c_0_278"/>
          <p:cNvSpPr txBox="1">
            <a:spLocks noGrp="1"/>
          </p:cNvSpPr>
          <p:nvPr>
            <p:ph type="sldNum" idx="12"/>
          </p:nvPr>
        </p:nvSpPr>
        <p:spPr>
          <a:xfrm>
            <a:off x="347295" y="3530589"/>
            <a:ext cx="514800" cy="205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12</a:t>
            </a:fld>
            <a:endParaRPr/>
          </a:p>
        </p:txBody>
      </p:sp>
      <p:sp>
        <p:nvSpPr>
          <p:cNvPr id="289" name="Google Shape;289;g19ceaafa48c_0_278"/>
          <p:cNvSpPr txBox="1"/>
          <p:nvPr/>
        </p:nvSpPr>
        <p:spPr>
          <a:xfrm>
            <a:off x="0" y="4894103"/>
            <a:ext cx="8244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Calibri"/>
                <a:ea typeface="Calibri"/>
                <a:cs typeface="Calibri"/>
                <a:sym typeface="Calibri"/>
              </a:rPr>
              <a:t>*Opioid Use, Related Harms, and Access to Treatment among First Nations in Ontario, 2013 – 2019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https://odprn.ca/wp-content/uploads/2021/11/First-Nations-Opioid-Use-Harms-and-Treatment-Report.pdf</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290" name="Google Shape;290;g19ceaafa48c_0_278"/>
          <p:cNvPicPr preferRelativeResize="0"/>
          <p:nvPr/>
        </p:nvPicPr>
        <p:blipFill rotWithShape="1">
          <a:blip r:embed="rId4">
            <a:alphaModFix/>
          </a:blip>
          <a:srcRect/>
          <a:stretch/>
        </p:blipFill>
        <p:spPr>
          <a:xfrm>
            <a:off x="2301073" y="2921754"/>
            <a:ext cx="4511710" cy="2024627"/>
          </a:xfrm>
          <a:prstGeom prst="rect">
            <a:avLst/>
          </a:prstGeom>
          <a:noFill/>
          <a:ln>
            <a:noFill/>
          </a:ln>
        </p:spPr>
      </p:pic>
      <p:sp>
        <p:nvSpPr>
          <p:cNvPr id="291" name="Google Shape;291;g19ceaafa48c_0_278"/>
          <p:cNvSpPr txBox="1"/>
          <p:nvPr/>
        </p:nvSpPr>
        <p:spPr>
          <a:xfrm>
            <a:off x="2140085" y="2690921"/>
            <a:ext cx="547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Calibri"/>
                <a:ea typeface="Calibri"/>
                <a:cs typeface="Calibri"/>
                <a:sym typeface="Calibri"/>
              </a:rPr>
              <a:t>Rate of opioid poisoning-related deaths in Ontario, from 2000 to 2019</a:t>
            </a:r>
            <a:endParaRPr sz="1400" b="1" i="0" u="none" strike="noStrike" cap="none">
              <a:solidFill>
                <a:schemeClr val="dk1"/>
              </a:solidFill>
              <a:latin typeface="Calibri"/>
              <a:ea typeface="Calibri"/>
              <a:cs typeface="Calibri"/>
              <a:sym typeface="Calibri"/>
            </a:endParaRPr>
          </a:p>
        </p:txBody>
      </p:sp>
      <p:sp>
        <p:nvSpPr>
          <p:cNvPr id="292" name="Google Shape;292;g19ceaafa48c_0_278"/>
          <p:cNvSpPr txBox="1">
            <a:spLocks noGrp="1"/>
          </p:cNvSpPr>
          <p:nvPr>
            <p:ph type="body" idx="2"/>
          </p:nvPr>
        </p:nvSpPr>
        <p:spPr>
          <a:xfrm>
            <a:off x="7172955" y="2934453"/>
            <a:ext cx="1863300" cy="1528200"/>
          </a:xfrm>
          <a:prstGeom prst="rect">
            <a:avLst/>
          </a:prstGeom>
          <a:solidFill>
            <a:srgbClr val="6D1D6B"/>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00"/>
              <a:buNone/>
            </a:pPr>
            <a:r>
              <a:rPr lang="en" sz="1200" b="1">
                <a:solidFill>
                  <a:schemeClr val="lt1"/>
                </a:solidFill>
              </a:rPr>
              <a:t>Beginning in 2017 opioid mortality rates increased disproportionately among First Nations people, particularly among First Nations people living outside of First Nations communities. </a:t>
            </a:r>
            <a:endParaRPr sz="1600" b="1">
              <a:solidFill>
                <a:schemeClr val="lt1"/>
              </a:solidFill>
            </a:endParaRPr>
          </a:p>
        </p:txBody>
      </p:sp>
      <p:sp>
        <p:nvSpPr>
          <p:cNvPr id="293" name="Google Shape;293;g19ceaafa48c_0_278"/>
          <p:cNvSpPr txBox="1"/>
          <p:nvPr/>
        </p:nvSpPr>
        <p:spPr>
          <a:xfrm>
            <a:off x="0" y="1045"/>
            <a:ext cx="9144000" cy="369300"/>
          </a:xfrm>
          <a:prstGeom prst="rect">
            <a:avLst/>
          </a:prstGeom>
          <a:solidFill>
            <a:srgbClr val="6D1D6B"/>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Who is dying from opioid toxicity?</a:t>
            </a:r>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5793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9ceaafa48c_0_15"/>
          <p:cNvSpPr txBox="1">
            <a:spLocks noGrp="1"/>
          </p:cNvSpPr>
          <p:nvPr>
            <p:ph type="title"/>
          </p:nvPr>
        </p:nvSpPr>
        <p:spPr>
          <a:xfrm>
            <a:off x="1944694" y="468083"/>
            <a:ext cx="6684000" cy="96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300"/>
              <a:buFont typeface="Calibri"/>
              <a:buNone/>
            </a:pPr>
            <a:endParaRPr/>
          </a:p>
        </p:txBody>
      </p:sp>
      <p:sp>
        <p:nvSpPr>
          <p:cNvPr id="253" name="Google Shape;253;g19ceaafa48c_0_15"/>
          <p:cNvSpPr txBox="1">
            <a:spLocks noGrp="1"/>
          </p:cNvSpPr>
          <p:nvPr>
            <p:ph type="body" idx="1"/>
          </p:nvPr>
        </p:nvSpPr>
        <p:spPr>
          <a:xfrm>
            <a:off x="1941909" y="1600200"/>
            <a:ext cx="6686700" cy="2833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Clr>
                <a:schemeClr val="dk1"/>
              </a:buClr>
              <a:buSzPts val="2100"/>
              <a:buNone/>
            </a:pPr>
            <a:endParaRPr/>
          </a:p>
        </p:txBody>
      </p:sp>
      <p:pic>
        <p:nvPicPr>
          <p:cNvPr id="254" name="Google Shape;254;g19ceaafa48c_0_15"/>
          <p:cNvPicPr preferRelativeResize="0"/>
          <p:nvPr/>
        </p:nvPicPr>
        <p:blipFill rotWithShape="1">
          <a:blip r:embed="rId3">
            <a:alphaModFix/>
          </a:blip>
          <a:srcRect/>
          <a:stretch/>
        </p:blipFill>
        <p:spPr>
          <a:xfrm>
            <a:off x="1668802" y="191318"/>
            <a:ext cx="6592426" cy="4542607"/>
          </a:xfrm>
          <a:prstGeom prst="rect">
            <a:avLst/>
          </a:prstGeom>
          <a:noFill/>
          <a:ln>
            <a:noFill/>
          </a:ln>
        </p:spPr>
      </p:pic>
      <p:sp>
        <p:nvSpPr>
          <p:cNvPr id="255" name="Google Shape;255;g19ceaafa48c_0_15"/>
          <p:cNvSpPr txBox="1"/>
          <p:nvPr/>
        </p:nvSpPr>
        <p:spPr>
          <a:xfrm>
            <a:off x="1180215" y="4733925"/>
            <a:ext cx="75696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chemeClr val="tx1"/>
                </a:solidFill>
                <a:latin typeface="Arial"/>
                <a:ea typeface="Arial"/>
                <a:cs typeface="Arial"/>
                <a:sym typeface="Arial"/>
              </a:rPr>
              <a:t>https://</a:t>
            </a:r>
            <a:r>
              <a:rPr lang="en" sz="1200" b="0" i="0" u="none" strike="noStrike" cap="none" dirty="0" err="1">
                <a:solidFill>
                  <a:schemeClr val="tx1"/>
                </a:solidFill>
                <a:latin typeface="Arial"/>
                <a:ea typeface="Arial"/>
                <a:cs typeface="Arial"/>
                <a:sym typeface="Arial"/>
              </a:rPr>
              <a:t>odprn.ca</a:t>
            </a:r>
            <a:r>
              <a:rPr lang="en" sz="1200" b="0" i="0" u="none" strike="noStrike" cap="none" dirty="0">
                <a:solidFill>
                  <a:schemeClr val="tx1"/>
                </a:solidFill>
                <a:latin typeface="Arial"/>
                <a:ea typeface="Arial"/>
                <a:cs typeface="Arial"/>
                <a:sym typeface="Arial"/>
              </a:rPr>
              <a:t>/wp-content/uploads/2022/01/Opioid-Related-Toxicity-Deaths-and-Healthcare-Use-</a:t>
            </a:r>
            <a:r>
              <a:rPr lang="en" sz="1200" b="0" i="0" u="none" strike="noStrike" cap="none" dirty="0" err="1">
                <a:solidFill>
                  <a:schemeClr val="tx1"/>
                </a:solidFill>
                <a:latin typeface="Arial"/>
                <a:ea typeface="Arial"/>
                <a:cs typeface="Arial"/>
                <a:sym typeface="Arial"/>
              </a:rPr>
              <a:t>Report.pdf</a:t>
            </a:r>
            <a:endParaRPr sz="12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24e055f7f2d_0_198"/>
          <p:cNvPicPr preferRelativeResize="0"/>
          <p:nvPr/>
        </p:nvPicPr>
        <p:blipFill rotWithShape="1">
          <a:blip r:embed="rId3">
            <a:alphaModFix/>
          </a:blip>
          <a:srcRect/>
          <a:stretch/>
        </p:blipFill>
        <p:spPr>
          <a:xfrm>
            <a:off x="1070125" y="1"/>
            <a:ext cx="6558902" cy="4577373"/>
          </a:xfrm>
          <a:prstGeom prst="rect">
            <a:avLst/>
          </a:prstGeom>
          <a:noFill/>
          <a:ln>
            <a:noFill/>
          </a:ln>
        </p:spPr>
      </p:pic>
      <p:pic>
        <p:nvPicPr>
          <p:cNvPr id="261" name="Google Shape;261;g24e055f7f2d_0_198"/>
          <p:cNvPicPr preferRelativeResize="0"/>
          <p:nvPr/>
        </p:nvPicPr>
        <p:blipFill rotWithShape="1">
          <a:blip r:embed="rId4">
            <a:alphaModFix/>
          </a:blip>
          <a:srcRect/>
          <a:stretch/>
        </p:blipFill>
        <p:spPr>
          <a:xfrm>
            <a:off x="1169276" y="4635181"/>
            <a:ext cx="4535567" cy="261327"/>
          </a:xfrm>
          <a:prstGeom prst="rect">
            <a:avLst/>
          </a:prstGeom>
          <a:noFill/>
          <a:ln>
            <a:noFill/>
          </a:ln>
        </p:spPr>
      </p:pic>
      <p:sp>
        <p:nvSpPr>
          <p:cNvPr id="262" name="Google Shape;262;g24e055f7f2d_0_198"/>
          <p:cNvSpPr/>
          <p:nvPr/>
        </p:nvSpPr>
        <p:spPr>
          <a:xfrm>
            <a:off x="6292525" y="1098175"/>
            <a:ext cx="630900" cy="348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highlight>
                <a:schemeClr val="dk1"/>
              </a:highlight>
              <a:latin typeface="Calibri"/>
              <a:ea typeface="Calibri"/>
              <a:cs typeface="Calibri"/>
              <a:sym typeface="Calibri"/>
            </a:endParaRPr>
          </a:p>
        </p:txBody>
      </p:sp>
      <p:sp>
        <p:nvSpPr>
          <p:cNvPr id="263" name="Google Shape;263;g24e055f7f2d_0_198"/>
          <p:cNvSpPr/>
          <p:nvPr/>
        </p:nvSpPr>
        <p:spPr>
          <a:xfrm>
            <a:off x="6292525" y="2629950"/>
            <a:ext cx="630900" cy="261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g24e055f7f2d_0_198"/>
          <p:cNvSpPr/>
          <p:nvPr/>
        </p:nvSpPr>
        <p:spPr>
          <a:xfrm>
            <a:off x="6923426" y="2743199"/>
            <a:ext cx="549000" cy="1482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5" name="Google Shape;265;g24e055f7f2d_0_198"/>
          <p:cNvSpPr txBox="1"/>
          <p:nvPr/>
        </p:nvSpPr>
        <p:spPr>
          <a:xfrm>
            <a:off x="7629027" y="2596097"/>
            <a:ext cx="10188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dirty="0">
                <a:solidFill>
                  <a:schemeClr val="dk1"/>
                </a:solidFill>
                <a:latin typeface="Calibri"/>
                <a:ea typeface="Calibri"/>
                <a:cs typeface="Calibri"/>
                <a:sym typeface="Calibri"/>
              </a:rPr>
              <a:t>BUP/NAL is very safe</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64"/>
                                        </p:tgtEl>
                                        <p:attrNameLst>
                                          <p:attrName>style.visibility</p:attrName>
                                        </p:attrNameLst>
                                      </p:cBhvr>
                                      <p:to>
                                        <p:strVal val="visible"/>
                                      </p:to>
                                    </p:set>
                                    <p:anim calcmode="lin" valueType="num">
                                      <p:cBhvr additive="base">
                                        <p:cTn id="15" dur="500"/>
                                        <p:tgtEl>
                                          <p:spTgt spid="264"/>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5">
                                            <p:txEl>
                                              <p:pRg st="0" end="0"/>
                                            </p:txEl>
                                          </p:spTgt>
                                        </p:tgtEl>
                                        <p:attrNameLst>
                                          <p:attrName>style.visibility</p:attrName>
                                        </p:attrNameLst>
                                      </p:cBhvr>
                                      <p:to>
                                        <p:strVal val="visible"/>
                                      </p:to>
                                    </p:set>
                                    <p:animEffect transition="in" filter="fade">
                                      <p:cBhvr>
                                        <p:cTn id="20" dur="500"/>
                                        <p:tgtEl>
                                          <p:spTgt spid="2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4e055f7f2d_0_302"/>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ckwell"/>
              <a:ea typeface="Rockwell"/>
              <a:cs typeface="Rockwell"/>
              <a:sym typeface="Rockwell"/>
            </a:endParaRPr>
          </a:p>
        </p:txBody>
      </p:sp>
      <p:pic>
        <p:nvPicPr>
          <p:cNvPr id="272" name="Google Shape;272;g24e055f7f2d_0_302" descr="A screenshot of a computer&#10;&#10;Description automatically generated with low confidence"/>
          <p:cNvPicPr preferRelativeResize="0"/>
          <p:nvPr/>
        </p:nvPicPr>
        <p:blipFill rotWithShape="1">
          <a:blip r:embed="rId3">
            <a:alphaModFix/>
          </a:blip>
          <a:srcRect/>
          <a:stretch/>
        </p:blipFill>
        <p:spPr>
          <a:xfrm>
            <a:off x="271758" y="457951"/>
            <a:ext cx="4712596" cy="4227597"/>
          </a:xfrm>
          <a:prstGeom prst="rect">
            <a:avLst/>
          </a:prstGeom>
          <a:noFill/>
          <a:ln>
            <a:noFill/>
          </a:ln>
        </p:spPr>
      </p:pic>
      <p:pic>
        <p:nvPicPr>
          <p:cNvPr id="273" name="Google Shape;273;g24e055f7f2d_0_302" descr="Text&#10;&#10;Description automatically generated"/>
          <p:cNvPicPr preferRelativeResize="0"/>
          <p:nvPr/>
        </p:nvPicPr>
        <p:blipFill rotWithShape="1">
          <a:blip r:embed="rId4">
            <a:alphaModFix/>
          </a:blip>
          <a:srcRect/>
          <a:stretch/>
        </p:blipFill>
        <p:spPr>
          <a:xfrm>
            <a:off x="5084196" y="2092944"/>
            <a:ext cx="3848101" cy="836960"/>
          </a:xfrm>
          <a:prstGeom prst="rect">
            <a:avLst/>
          </a:prstGeom>
          <a:noFill/>
          <a:ln>
            <a:noFill/>
          </a:ln>
        </p:spPr>
      </p:pic>
      <p:grpSp>
        <p:nvGrpSpPr>
          <p:cNvPr id="274" name="Google Shape;274;g24e055f7f2d_0_302"/>
          <p:cNvGrpSpPr/>
          <p:nvPr/>
        </p:nvGrpSpPr>
        <p:grpSpPr>
          <a:xfrm>
            <a:off x="8551268" y="4672246"/>
            <a:ext cx="342938" cy="342938"/>
            <a:chOff x="11361456" y="6195813"/>
            <a:chExt cx="548700" cy="548700"/>
          </a:xfrm>
        </p:grpSpPr>
        <p:sp>
          <p:nvSpPr>
            <p:cNvPr id="275" name="Google Shape;275;g24e055f7f2d_0_302"/>
            <p:cNvSpPr/>
            <p:nvPr/>
          </p:nvSpPr>
          <p:spPr>
            <a:xfrm>
              <a:off x="11361456" y="6195813"/>
              <a:ext cx="548700" cy="548700"/>
            </a:xfrm>
            <a:prstGeom prst="ellipse">
              <a:avLst/>
            </a:prstGeom>
            <a:blipFill rotWithShape="1">
              <a:blip r:embed="rId5">
                <a:alphaModFix/>
              </a:blip>
              <a:tile tx="50800" ty="0" sx="84997" sy="84997" flip="none" algn="tl"/>
            </a:blipFill>
            <a:ln>
              <a:noFill/>
            </a:ln>
          </p:spPr>
          <p:txBody>
            <a:bodyPr spcFirstLastPara="1" wrap="square" lIns="68575" tIns="68575" rIns="68575" bIns="6857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6" name="Google Shape;276;g24e055f7f2d_0_302"/>
            <p:cNvSpPr/>
            <p:nvPr/>
          </p:nvSpPr>
          <p:spPr>
            <a:xfrm>
              <a:off x="11396488" y="6230844"/>
              <a:ext cx="478500" cy="478500"/>
            </a:xfrm>
            <a:prstGeom prst="ellipse">
              <a:avLst/>
            </a:prstGeom>
            <a:noFill/>
            <a:ln w="127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grpSp>
      <p:sp>
        <p:nvSpPr>
          <p:cNvPr id="277" name="Google Shape;277;g24e055f7f2d_0_302"/>
          <p:cNvSpPr/>
          <p:nvPr/>
        </p:nvSpPr>
        <p:spPr>
          <a:xfrm>
            <a:off x="116736" y="1052389"/>
            <a:ext cx="1298100" cy="477600"/>
          </a:xfrm>
          <a:prstGeom prst="ellipse">
            <a:avLst/>
          </a:prstGeom>
          <a:noFill/>
          <a:ln w="66675" cap="flat" cmpd="sng">
            <a:solidFill>
              <a:srgbClr val="993410">
                <a:alpha val="9608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ckwell"/>
              <a:ea typeface="Rockwell"/>
              <a:cs typeface="Rockwell"/>
              <a:sym typeface="Rockwell"/>
            </a:endParaRPr>
          </a:p>
        </p:txBody>
      </p:sp>
      <p:sp>
        <p:nvSpPr>
          <p:cNvPr id="278" name="Google Shape;278;g24e055f7f2d_0_302"/>
          <p:cNvSpPr/>
          <p:nvPr/>
        </p:nvSpPr>
        <p:spPr>
          <a:xfrm>
            <a:off x="171916" y="1510340"/>
            <a:ext cx="1298100" cy="477600"/>
          </a:xfrm>
          <a:prstGeom prst="ellipse">
            <a:avLst/>
          </a:prstGeom>
          <a:noFill/>
          <a:ln w="66675" cap="flat" cmpd="sng">
            <a:solidFill>
              <a:srgbClr val="993410">
                <a:alpha val="9608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ckwell"/>
              <a:ea typeface="Rockwell"/>
              <a:cs typeface="Rockwell"/>
              <a:sym typeface="Rockwell"/>
            </a:endParaRPr>
          </a:p>
        </p:txBody>
      </p:sp>
      <p:sp>
        <p:nvSpPr>
          <p:cNvPr id="279" name="Google Shape;279;g24e055f7f2d_0_302"/>
          <p:cNvSpPr/>
          <p:nvPr/>
        </p:nvSpPr>
        <p:spPr>
          <a:xfrm>
            <a:off x="1564554" y="2033824"/>
            <a:ext cx="1298100" cy="477600"/>
          </a:xfrm>
          <a:prstGeom prst="ellipse">
            <a:avLst/>
          </a:prstGeom>
          <a:noFill/>
          <a:ln w="66675" cap="flat" cmpd="sng">
            <a:solidFill>
              <a:srgbClr val="993410">
                <a:alpha val="96080"/>
              </a:srgb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ckwell"/>
              <a:ea typeface="Rockwell"/>
              <a:cs typeface="Rockwell"/>
              <a:sym typeface="Rockwell"/>
            </a:endParaRPr>
          </a:p>
        </p:txBody>
      </p:sp>
      <p:sp>
        <p:nvSpPr>
          <p:cNvPr id="280" name="Google Shape;280;g24e055f7f2d_0_302"/>
          <p:cNvSpPr txBox="1"/>
          <p:nvPr/>
        </p:nvSpPr>
        <p:spPr>
          <a:xfrm>
            <a:off x="6354187" y="3524084"/>
            <a:ext cx="1552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Rockwell"/>
                <a:ea typeface="Rockwell"/>
                <a:cs typeface="Rockwell"/>
                <a:sym typeface="Rockwell"/>
              </a:rPr>
              <a:t>November 2022</a:t>
            </a:r>
            <a:endParaRPr sz="11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8"/>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endParaRPr/>
          </a:p>
        </p:txBody>
      </p:sp>
      <p:sp>
        <p:nvSpPr>
          <p:cNvPr id="402" name="Google Shape;402;p58"/>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p>
            <a:pPr marL="457200" lvl="0" indent="-228600" algn="l" rtl="0">
              <a:lnSpc>
                <a:spcPct val="90000"/>
              </a:lnSpc>
              <a:spcBef>
                <a:spcPts val="800"/>
              </a:spcBef>
              <a:spcAft>
                <a:spcPts val="0"/>
              </a:spcAft>
              <a:buClr>
                <a:schemeClr val="dk1"/>
              </a:buClr>
              <a:buSzPts val="2100"/>
              <a:buNone/>
            </a:pPr>
            <a:endParaRPr/>
          </a:p>
        </p:txBody>
      </p:sp>
      <p:pic>
        <p:nvPicPr>
          <p:cNvPr id="403" name="Google Shape;403;p58"/>
          <p:cNvPicPr preferRelativeResize="0"/>
          <p:nvPr/>
        </p:nvPicPr>
        <p:blipFill rotWithShape="1">
          <a:blip r:embed="rId3">
            <a:alphaModFix/>
          </a:blip>
          <a:srcRect/>
          <a:stretch/>
        </p:blipFill>
        <p:spPr>
          <a:xfrm>
            <a:off x="1377786" y="1293542"/>
            <a:ext cx="6388427" cy="3530781"/>
          </a:xfrm>
          <a:prstGeom prst="rect">
            <a:avLst/>
          </a:prstGeom>
          <a:noFill/>
          <a:ln>
            <a:noFill/>
          </a:ln>
        </p:spPr>
      </p:pic>
      <p:pic>
        <p:nvPicPr>
          <p:cNvPr id="404" name="Google Shape;404;p58"/>
          <p:cNvPicPr preferRelativeResize="0"/>
          <p:nvPr/>
        </p:nvPicPr>
        <p:blipFill rotWithShape="1">
          <a:blip r:embed="rId4">
            <a:alphaModFix/>
          </a:blip>
          <a:srcRect/>
          <a:stretch/>
        </p:blipFill>
        <p:spPr>
          <a:xfrm>
            <a:off x="311701" y="265509"/>
            <a:ext cx="8133176" cy="4559752"/>
          </a:xfrm>
          <a:prstGeom prst="rect">
            <a:avLst/>
          </a:prstGeom>
          <a:noFill/>
          <a:ln>
            <a:noFill/>
          </a:ln>
        </p:spPr>
      </p:pic>
    </p:spTree>
    <p:extLst>
      <p:ext uri="{BB962C8B-B14F-4D97-AF65-F5344CB8AC3E}">
        <p14:creationId xmlns:p14="http://schemas.microsoft.com/office/powerpoint/2010/main" val="1279559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300"/>
              <a:buFont typeface="Calibri"/>
              <a:buNone/>
            </a:pPr>
            <a:endParaRPr/>
          </a:p>
        </p:txBody>
      </p:sp>
      <p:sp>
        <p:nvSpPr>
          <p:cNvPr id="394" name="Google Shape;394;p5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Clr>
                <a:schemeClr val="dk1"/>
              </a:buClr>
              <a:buSzPts val="2100"/>
              <a:buNone/>
            </a:pPr>
            <a:endParaRPr/>
          </a:p>
        </p:txBody>
      </p:sp>
      <p:pic>
        <p:nvPicPr>
          <p:cNvPr id="395" name="Google Shape;395;p57"/>
          <p:cNvPicPr preferRelativeResize="0"/>
          <p:nvPr/>
        </p:nvPicPr>
        <p:blipFill rotWithShape="1">
          <a:blip r:embed="rId3">
            <a:alphaModFix/>
          </a:blip>
          <a:srcRect/>
          <a:stretch/>
        </p:blipFill>
        <p:spPr>
          <a:xfrm>
            <a:off x="1471375" y="133950"/>
            <a:ext cx="6531174" cy="4164474"/>
          </a:xfrm>
          <a:prstGeom prst="rect">
            <a:avLst/>
          </a:prstGeom>
          <a:noFill/>
          <a:ln>
            <a:noFill/>
          </a:ln>
        </p:spPr>
      </p:pic>
      <p:sp>
        <p:nvSpPr>
          <p:cNvPr id="396" name="Google Shape;396;p57"/>
          <p:cNvSpPr txBox="1"/>
          <p:nvPr/>
        </p:nvSpPr>
        <p:spPr>
          <a:xfrm>
            <a:off x="802799" y="4679612"/>
            <a:ext cx="7538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https://odprn.ca/wp-content/uploads/2022/01/Opioid-Related-Toxicity-Deaths-and-Healthcare-Use-Report.pdf</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83552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9"/>
          <p:cNvSpPr/>
          <p:nvPr/>
        </p:nvSpPr>
        <p:spPr>
          <a:xfrm>
            <a:off x="420217" y="4624220"/>
            <a:ext cx="7244700" cy="471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Twentieth Century"/>
              <a:buNone/>
            </a:pPr>
            <a:endParaRPr sz="1400" b="0" i="0" u="none" strike="noStrike" cap="none">
              <a:solidFill>
                <a:schemeClr val="lt1"/>
              </a:solidFill>
              <a:latin typeface="Calibri"/>
              <a:ea typeface="Calibri"/>
              <a:cs typeface="Calibri"/>
              <a:sym typeface="Calibri"/>
            </a:endParaRPr>
          </a:p>
        </p:txBody>
      </p:sp>
      <p:sp>
        <p:nvSpPr>
          <p:cNvPr id="411" name="Google Shape;411;p59"/>
          <p:cNvSpPr/>
          <p:nvPr/>
        </p:nvSpPr>
        <p:spPr>
          <a:xfrm>
            <a:off x="304941" y="1110358"/>
            <a:ext cx="8771700" cy="2175300"/>
          </a:xfrm>
          <a:prstGeom prst="rightArrow">
            <a:avLst>
              <a:gd name="adj1" fmla="val 50000"/>
              <a:gd name="adj2" fmla="val 50000"/>
            </a:avLst>
          </a:prstGeom>
          <a:gradFill>
            <a:gsLst>
              <a:gs pos="0">
                <a:schemeClr val="accent4"/>
              </a:gs>
              <a:gs pos="100000">
                <a:srgbClr val="FFFFFF"/>
              </a:gs>
            </a:gsLst>
            <a:lin ang="10800025" scaled="0"/>
          </a:gra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Twentieth Century"/>
              <a:buNone/>
            </a:pPr>
            <a:endParaRPr sz="1400" b="0" i="0" u="none" strike="noStrike" cap="none">
              <a:solidFill>
                <a:schemeClr val="lt1"/>
              </a:solidFill>
              <a:latin typeface="Arial"/>
              <a:ea typeface="Arial"/>
              <a:cs typeface="Arial"/>
              <a:sym typeface="Arial"/>
            </a:endParaRPr>
          </a:p>
        </p:txBody>
      </p:sp>
      <p:sp>
        <p:nvSpPr>
          <p:cNvPr id="412" name="Google Shape;412;p59"/>
          <p:cNvSpPr txBox="1"/>
          <p:nvPr/>
        </p:nvSpPr>
        <p:spPr>
          <a:xfrm>
            <a:off x="420217" y="1876199"/>
            <a:ext cx="22860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Methadone</a:t>
            </a:r>
            <a:endParaRPr sz="1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(full agonist)</a:t>
            </a:r>
            <a:endParaRPr sz="1400" b="0" i="0" u="none" strike="noStrike" cap="none">
              <a:solidFill>
                <a:schemeClr val="dk1"/>
              </a:solidFill>
              <a:latin typeface="Twentieth Century"/>
              <a:ea typeface="Twentieth Century"/>
              <a:cs typeface="Twentieth Century"/>
              <a:sym typeface="Twentieth Century"/>
            </a:endParaRPr>
          </a:p>
        </p:txBody>
      </p:sp>
      <p:sp>
        <p:nvSpPr>
          <p:cNvPr id="413" name="Google Shape;413;p59"/>
          <p:cNvSpPr txBox="1"/>
          <p:nvPr/>
        </p:nvSpPr>
        <p:spPr>
          <a:xfrm>
            <a:off x="1764400" y="1876199"/>
            <a:ext cx="21147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Buprenorphine</a:t>
            </a:r>
            <a:endParaRPr sz="1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(partial agonist)</a:t>
            </a:r>
            <a:endParaRPr sz="1400" b="0" i="0" u="none" strike="noStrike" cap="none">
              <a:solidFill>
                <a:schemeClr val="dk1"/>
              </a:solidFill>
              <a:latin typeface="Twentieth Century"/>
              <a:ea typeface="Twentieth Century"/>
              <a:cs typeface="Twentieth Century"/>
              <a:sym typeface="Twentieth Century"/>
            </a:endParaRPr>
          </a:p>
        </p:txBody>
      </p:sp>
      <p:sp>
        <p:nvSpPr>
          <p:cNvPr id="414" name="Google Shape;414;p59"/>
          <p:cNvSpPr txBox="1"/>
          <p:nvPr/>
        </p:nvSpPr>
        <p:spPr>
          <a:xfrm>
            <a:off x="3494847" y="1799993"/>
            <a:ext cx="1650600" cy="900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Sublingual buprenorphine-naloxone </a:t>
            </a:r>
            <a:endParaRPr sz="1400" b="0" i="0" u="none" strike="noStrike" cap="none">
              <a:solidFill>
                <a:schemeClr val="dk1"/>
              </a:solidFill>
              <a:latin typeface="Twentieth Century"/>
              <a:ea typeface="Twentieth Century"/>
              <a:cs typeface="Twentieth Century"/>
              <a:sym typeface="Twentieth Century"/>
            </a:endParaRPr>
          </a:p>
        </p:txBody>
      </p:sp>
      <p:sp>
        <p:nvSpPr>
          <p:cNvPr id="415" name="Google Shape;415;p59"/>
          <p:cNvSpPr txBox="1"/>
          <p:nvPr/>
        </p:nvSpPr>
        <p:spPr>
          <a:xfrm>
            <a:off x="5262246" y="1603365"/>
            <a:ext cx="3227400" cy="145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Long-acting </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Depo </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treatment </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available</a:t>
            </a:r>
            <a:endParaRPr sz="1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Arial"/>
              <a:ea typeface="Arial"/>
              <a:cs typeface="Arial"/>
              <a:sym typeface="Arial"/>
            </a:endParaRPr>
          </a:p>
        </p:txBody>
      </p:sp>
      <p:sp>
        <p:nvSpPr>
          <p:cNvPr id="416" name="Google Shape;416;p59"/>
          <p:cNvSpPr txBox="1"/>
          <p:nvPr/>
        </p:nvSpPr>
        <p:spPr>
          <a:xfrm>
            <a:off x="304950" y="1320665"/>
            <a:ext cx="1036500" cy="330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700"/>
              <a:buFont typeface="Arial"/>
              <a:buNone/>
            </a:pPr>
            <a:r>
              <a:rPr lang="en" sz="1700" b="1" i="0" u="none" strike="noStrike" cap="none">
                <a:solidFill>
                  <a:schemeClr val="dk1"/>
                </a:solidFill>
                <a:latin typeface="Arial"/>
                <a:ea typeface="Arial"/>
                <a:cs typeface="Arial"/>
                <a:sym typeface="Arial"/>
              </a:rPr>
              <a:t>1990</a:t>
            </a:r>
            <a:endParaRPr sz="1400" b="0" i="0" u="none" strike="noStrike" cap="none">
              <a:solidFill>
                <a:schemeClr val="dk1"/>
              </a:solidFill>
              <a:latin typeface="Twentieth Century"/>
              <a:ea typeface="Twentieth Century"/>
              <a:cs typeface="Twentieth Century"/>
              <a:sym typeface="Twentieth Century"/>
            </a:endParaRPr>
          </a:p>
        </p:txBody>
      </p:sp>
      <p:sp>
        <p:nvSpPr>
          <p:cNvPr id="417" name="Google Shape;417;p59"/>
          <p:cNvSpPr txBox="1"/>
          <p:nvPr/>
        </p:nvSpPr>
        <p:spPr>
          <a:xfrm>
            <a:off x="1962584" y="1320665"/>
            <a:ext cx="1036500" cy="330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700"/>
              <a:buFont typeface="Arial"/>
              <a:buNone/>
            </a:pPr>
            <a:r>
              <a:rPr lang="en" sz="1700" b="1" i="0" u="none" strike="noStrike" cap="none">
                <a:solidFill>
                  <a:schemeClr val="dk1"/>
                </a:solidFill>
                <a:latin typeface="Arial"/>
                <a:ea typeface="Arial"/>
                <a:cs typeface="Arial"/>
                <a:sym typeface="Arial"/>
              </a:rPr>
              <a:t>2000</a:t>
            </a:r>
            <a:endParaRPr sz="1400" b="0" i="0" u="none" strike="noStrike" cap="none">
              <a:solidFill>
                <a:schemeClr val="dk1"/>
              </a:solidFill>
              <a:latin typeface="Twentieth Century"/>
              <a:ea typeface="Twentieth Century"/>
              <a:cs typeface="Twentieth Century"/>
              <a:sym typeface="Twentieth Century"/>
            </a:endParaRPr>
          </a:p>
        </p:txBody>
      </p:sp>
      <p:sp>
        <p:nvSpPr>
          <p:cNvPr id="418" name="Google Shape;418;p59"/>
          <p:cNvSpPr txBox="1"/>
          <p:nvPr/>
        </p:nvSpPr>
        <p:spPr>
          <a:xfrm>
            <a:off x="3767833" y="1304990"/>
            <a:ext cx="1036500" cy="330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700"/>
              <a:buFont typeface="Arial"/>
              <a:buNone/>
            </a:pPr>
            <a:r>
              <a:rPr lang="en" sz="1700" b="1" i="0" u="none" strike="noStrike" cap="none">
                <a:solidFill>
                  <a:schemeClr val="dk1"/>
                </a:solidFill>
                <a:latin typeface="Arial"/>
                <a:ea typeface="Arial"/>
                <a:cs typeface="Arial"/>
                <a:sym typeface="Arial"/>
              </a:rPr>
              <a:t>2010</a:t>
            </a:r>
            <a:endParaRPr sz="1400" b="0" i="0" u="none" strike="noStrike" cap="none">
              <a:solidFill>
                <a:schemeClr val="dk1"/>
              </a:solidFill>
              <a:latin typeface="Twentieth Century"/>
              <a:ea typeface="Twentieth Century"/>
              <a:cs typeface="Twentieth Century"/>
              <a:sym typeface="Twentieth Century"/>
            </a:endParaRPr>
          </a:p>
        </p:txBody>
      </p:sp>
      <p:sp>
        <p:nvSpPr>
          <p:cNvPr id="419" name="Google Shape;419;p59"/>
          <p:cNvSpPr txBox="1"/>
          <p:nvPr/>
        </p:nvSpPr>
        <p:spPr>
          <a:xfrm>
            <a:off x="5761355" y="1329379"/>
            <a:ext cx="1036500" cy="330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700"/>
              <a:buFont typeface="Arial"/>
              <a:buNone/>
            </a:pPr>
            <a:r>
              <a:rPr lang="en" sz="1700" b="1" i="0" u="none" strike="noStrike" cap="none">
                <a:solidFill>
                  <a:schemeClr val="dk1"/>
                </a:solidFill>
                <a:latin typeface="Arial"/>
                <a:ea typeface="Arial"/>
                <a:cs typeface="Arial"/>
                <a:sym typeface="Arial"/>
              </a:rPr>
              <a:t>2020</a:t>
            </a:r>
            <a:endParaRPr sz="1400" b="0" i="0" u="none" strike="noStrike" cap="none">
              <a:solidFill>
                <a:schemeClr val="dk1"/>
              </a:solidFill>
              <a:latin typeface="Twentieth Century"/>
              <a:ea typeface="Twentieth Century"/>
              <a:cs typeface="Twentieth Century"/>
              <a:sym typeface="Twentieth Century"/>
            </a:endParaRPr>
          </a:p>
        </p:txBody>
      </p:sp>
      <p:sp>
        <p:nvSpPr>
          <p:cNvPr id="420" name="Google Shape;420;p59"/>
          <p:cNvSpPr txBox="1"/>
          <p:nvPr/>
        </p:nvSpPr>
        <p:spPr>
          <a:xfrm>
            <a:off x="6851007" y="1860441"/>
            <a:ext cx="2114700" cy="900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New induction strategies</a:t>
            </a:r>
            <a:endParaRPr sz="1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Arial"/>
              <a:ea typeface="Arial"/>
              <a:cs typeface="Arial"/>
              <a:sym typeface="Arial"/>
            </a:endParaRPr>
          </a:p>
        </p:txBody>
      </p:sp>
      <p:cxnSp>
        <p:nvCxnSpPr>
          <p:cNvPr id="421" name="Google Shape;421;p59"/>
          <p:cNvCxnSpPr/>
          <p:nvPr/>
        </p:nvCxnSpPr>
        <p:spPr>
          <a:xfrm rot="10800000">
            <a:off x="5145477" y="2727563"/>
            <a:ext cx="0" cy="146400"/>
          </a:xfrm>
          <a:prstGeom prst="straightConnector1">
            <a:avLst/>
          </a:prstGeom>
          <a:noFill/>
          <a:ln w="38100" cap="flat" cmpd="sng">
            <a:solidFill>
              <a:schemeClr val="dk1"/>
            </a:solidFill>
            <a:prstDash val="solid"/>
            <a:miter lim="800000"/>
            <a:headEnd type="none" w="sm" len="sm"/>
            <a:tailEnd type="none" w="sm" len="sm"/>
          </a:ln>
        </p:spPr>
      </p:cxnSp>
      <p:cxnSp>
        <p:nvCxnSpPr>
          <p:cNvPr id="422" name="Google Shape;422;p59"/>
          <p:cNvCxnSpPr/>
          <p:nvPr/>
        </p:nvCxnSpPr>
        <p:spPr>
          <a:xfrm rot="10800000">
            <a:off x="7634995" y="2727562"/>
            <a:ext cx="0" cy="146400"/>
          </a:xfrm>
          <a:prstGeom prst="straightConnector1">
            <a:avLst/>
          </a:prstGeom>
          <a:noFill/>
          <a:ln w="38100" cap="flat" cmpd="sng">
            <a:solidFill>
              <a:schemeClr val="dk1"/>
            </a:solidFill>
            <a:prstDash val="solid"/>
            <a:miter lim="800000"/>
            <a:headEnd type="none" w="sm" len="sm"/>
            <a:tailEnd type="none" w="sm" len="sm"/>
          </a:ln>
        </p:spPr>
      </p:cxnSp>
      <p:cxnSp>
        <p:nvCxnSpPr>
          <p:cNvPr id="423" name="Google Shape;423;p59"/>
          <p:cNvCxnSpPr/>
          <p:nvPr/>
        </p:nvCxnSpPr>
        <p:spPr>
          <a:xfrm>
            <a:off x="5145477" y="2873962"/>
            <a:ext cx="2486100" cy="0"/>
          </a:xfrm>
          <a:prstGeom prst="straightConnector1">
            <a:avLst/>
          </a:prstGeom>
          <a:noFill/>
          <a:ln w="38100" cap="flat" cmpd="sng">
            <a:solidFill>
              <a:schemeClr val="dk1"/>
            </a:solidFill>
            <a:prstDash val="solid"/>
            <a:miter lim="800000"/>
            <a:headEnd type="none" w="sm" len="sm"/>
            <a:tailEnd type="none" w="sm" len="sm"/>
          </a:ln>
        </p:spPr>
      </p:cxnSp>
      <p:cxnSp>
        <p:nvCxnSpPr>
          <p:cNvPr id="424" name="Google Shape;424;p59"/>
          <p:cNvCxnSpPr/>
          <p:nvPr/>
        </p:nvCxnSpPr>
        <p:spPr>
          <a:xfrm rot="10800000">
            <a:off x="6646866" y="2873797"/>
            <a:ext cx="784200" cy="515400"/>
          </a:xfrm>
          <a:prstGeom prst="straightConnector1">
            <a:avLst/>
          </a:prstGeom>
          <a:noFill/>
          <a:ln w="38100" cap="flat" cmpd="sng">
            <a:solidFill>
              <a:schemeClr val="dk1"/>
            </a:solidFill>
            <a:prstDash val="solid"/>
            <a:miter lim="800000"/>
            <a:headEnd type="none" w="sm" len="sm"/>
            <a:tailEnd type="none" w="sm" len="sm"/>
          </a:ln>
        </p:spPr>
      </p:cxnSp>
      <p:sp>
        <p:nvSpPr>
          <p:cNvPr id="425" name="Google Shape;425;p59"/>
          <p:cNvSpPr/>
          <p:nvPr/>
        </p:nvSpPr>
        <p:spPr>
          <a:xfrm>
            <a:off x="6954552" y="3343627"/>
            <a:ext cx="1832700" cy="1645800"/>
          </a:xfrm>
          <a:prstGeom prst="roundRect">
            <a:avLst>
              <a:gd name="adj" fmla="val 16667"/>
            </a:avLst>
          </a:pr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Twentieth Century"/>
              <a:buNone/>
            </a:pPr>
            <a:endParaRPr sz="1400" b="0" i="0" u="none" strike="noStrike" cap="none">
              <a:solidFill>
                <a:schemeClr val="lt1"/>
              </a:solidFill>
              <a:latin typeface="Arial"/>
              <a:ea typeface="Arial"/>
              <a:cs typeface="Arial"/>
              <a:sym typeface="Arial"/>
            </a:endParaRPr>
          </a:p>
        </p:txBody>
      </p:sp>
      <p:sp>
        <p:nvSpPr>
          <p:cNvPr id="426" name="Google Shape;426;p59"/>
          <p:cNvSpPr txBox="1"/>
          <p:nvPr/>
        </p:nvSpPr>
        <p:spPr>
          <a:xfrm>
            <a:off x="7126900" y="3502250"/>
            <a:ext cx="1488000" cy="1423800"/>
          </a:xfrm>
          <a:prstGeom prst="rect">
            <a:avLst/>
          </a:prstGeom>
          <a:noFill/>
          <a:ln w="9525" cap="flat" cmpd="sng">
            <a:solidFill>
              <a:schemeClr val="lt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 sz="1400" b="0" i="0" u="none" strike="noStrike" cap="none">
                <a:solidFill>
                  <a:schemeClr val="dk1"/>
                </a:solidFill>
                <a:latin typeface="Arial"/>
                <a:ea typeface="Arial"/>
                <a:cs typeface="Arial"/>
                <a:sym typeface="Arial"/>
              </a:rPr>
              <a:t>Emergence of fentanyl and analogues</a:t>
            </a:r>
            <a:r>
              <a:rPr lang="en" sz="1800">
                <a:solidFill>
                  <a:schemeClr val="dk1"/>
                </a:solidFill>
                <a:latin typeface="Calibri"/>
                <a:ea typeface="Calibri"/>
                <a:cs typeface="Calibri"/>
                <a:sym typeface="Calibri"/>
              </a:rPr>
              <a:t>, </a:t>
            </a:r>
            <a:r>
              <a:rPr lang="en" sz="1400" b="0" i="0" u="none" strike="noStrike" cap="none">
                <a:solidFill>
                  <a:schemeClr val="dk1"/>
                </a:solidFill>
                <a:latin typeface="Arial"/>
                <a:ea typeface="Arial"/>
                <a:cs typeface="Arial"/>
                <a:sym typeface="Arial"/>
              </a:rPr>
              <a:t> novel opiates &amp; contaminated drug supply</a:t>
            </a:r>
            <a:endParaRPr sz="1400" b="0" i="0" u="none" strike="noStrike" cap="none">
              <a:solidFill>
                <a:schemeClr val="dk1"/>
              </a:solidFill>
              <a:latin typeface="Twentieth Century"/>
              <a:ea typeface="Twentieth Century"/>
              <a:cs typeface="Twentieth Century"/>
              <a:sym typeface="Twentieth Century"/>
            </a:endParaRPr>
          </a:p>
        </p:txBody>
      </p:sp>
      <p:sp>
        <p:nvSpPr>
          <p:cNvPr id="427" name="Google Shape;427;p59"/>
          <p:cNvSpPr txBox="1"/>
          <p:nvPr/>
        </p:nvSpPr>
        <p:spPr>
          <a:xfrm>
            <a:off x="614001" y="89211"/>
            <a:ext cx="7755000" cy="923100"/>
          </a:xfrm>
          <a:prstGeom prst="rect">
            <a:avLst/>
          </a:prstGeom>
          <a:noFill/>
          <a:ln>
            <a:noFill/>
          </a:ln>
        </p:spPr>
        <p:txBody>
          <a:bodyPr spcFirstLastPara="1" wrap="square" lIns="68575" tIns="34275" rIns="68575" bIns="34275" anchor="ctr" anchorCtr="0">
            <a:normAutofit/>
          </a:bodyPr>
          <a:lstStyle/>
          <a:p>
            <a:pPr marL="0" marR="0" lvl="0" indent="0" algn="r" rtl="0">
              <a:lnSpc>
                <a:spcPct val="90000"/>
              </a:lnSpc>
              <a:spcBef>
                <a:spcPts val="0"/>
              </a:spcBef>
              <a:spcAft>
                <a:spcPts val="0"/>
              </a:spcAft>
              <a:buClr>
                <a:srgbClr val="F15A23"/>
              </a:buClr>
              <a:buSzPts val="2400"/>
              <a:buFont typeface="Arial"/>
              <a:buNone/>
            </a:pPr>
            <a:r>
              <a:rPr lang="en" sz="3500" b="0" i="0" u="none" strike="noStrike" cap="none">
                <a:solidFill>
                  <a:schemeClr val="dk1"/>
                </a:solidFill>
                <a:latin typeface="Twentieth Century"/>
                <a:ea typeface="Twentieth Century"/>
                <a:cs typeface="Twentieth Century"/>
                <a:sym typeface="Twentieth Century"/>
              </a:rPr>
              <a:t>Progress In OUD Treatment Options </a:t>
            </a:r>
            <a:endParaRPr sz="3800" b="0" i="0" u="none" strike="noStrike" cap="none">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73522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60"/>
          <p:cNvPicPr preferRelativeResize="0"/>
          <p:nvPr/>
        </p:nvPicPr>
        <p:blipFill rotWithShape="1">
          <a:blip r:embed="rId3">
            <a:alphaModFix/>
          </a:blip>
          <a:srcRect/>
          <a:stretch/>
        </p:blipFill>
        <p:spPr>
          <a:xfrm>
            <a:off x="1224394" y="114300"/>
            <a:ext cx="6919450" cy="4914900"/>
          </a:xfrm>
          <a:prstGeom prst="rect">
            <a:avLst/>
          </a:prstGeom>
          <a:noFill/>
          <a:ln>
            <a:noFill/>
          </a:ln>
        </p:spPr>
      </p:pic>
      <p:sp>
        <p:nvSpPr>
          <p:cNvPr id="434" name="Google Shape;434;p60"/>
          <p:cNvSpPr txBox="1"/>
          <p:nvPr/>
        </p:nvSpPr>
        <p:spPr>
          <a:xfrm>
            <a:off x="548640" y="868680"/>
            <a:ext cx="251400" cy="3624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Arial"/>
                <a:ea typeface="Arial"/>
                <a:cs typeface="Arial"/>
                <a:sym typeface="Arial"/>
              </a:rPr>
              <a:t>TOXIC</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Arial"/>
                <a:ea typeface="Arial"/>
                <a:cs typeface="Arial"/>
                <a:sym typeface="Arial"/>
              </a:rPr>
              <a:t> TWINS</a:t>
            </a:r>
            <a:endParaRPr sz="21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76096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4db11c23fa_0_5"/>
          <p:cNvSpPr txBox="1">
            <a:spLocks noGrp="1"/>
          </p:cNvSpPr>
          <p:nvPr>
            <p:ph type="title"/>
          </p:nvPr>
        </p:nvSpPr>
        <p:spPr>
          <a:xfrm>
            <a:off x="1944694" y="468083"/>
            <a:ext cx="6684000" cy="9609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a:t>WHAT ARE OUR BIASES? </a:t>
            </a:r>
            <a:endParaRPr/>
          </a:p>
        </p:txBody>
      </p:sp>
      <p:sp>
        <p:nvSpPr>
          <p:cNvPr id="148" name="Google Shape;148;g24db11c23fa_0_5"/>
          <p:cNvSpPr txBox="1">
            <a:spLocks noGrp="1"/>
          </p:cNvSpPr>
          <p:nvPr>
            <p:ph type="body" idx="1"/>
          </p:nvPr>
        </p:nvSpPr>
        <p:spPr>
          <a:xfrm>
            <a:off x="1941909" y="1600200"/>
            <a:ext cx="6686700" cy="28332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61"/>
          <p:cNvPicPr preferRelativeResize="0"/>
          <p:nvPr/>
        </p:nvPicPr>
        <p:blipFill rotWithShape="1">
          <a:blip r:embed="rId3">
            <a:alphaModFix/>
          </a:blip>
          <a:srcRect/>
          <a:stretch/>
        </p:blipFill>
        <p:spPr>
          <a:xfrm>
            <a:off x="1900106" y="826403"/>
            <a:ext cx="5199001" cy="3977887"/>
          </a:xfrm>
          <a:prstGeom prst="rect">
            <a:avLst/>
          </a:prstGeom>
          <a:noFill/>
          <a:ln>
            <a:noFill/>
          </a:ln>
        </p:spPr>
      </p:pic>
      <p:sp>
        <p:nvSpPr>
          <p:cNvPr id="441" name="Google Shape;441;p61"/>
          <p:cNvSpPr/>
          <p:nvPr/>
        </p:nvSpPr>
        <p:spPr>
          <a:xfrm>
            <a:off x="4596056" y="102870"/>
            <a:ext cx="1543200" cy="916500"/>
          </a:xfrm>
          <a:prstGeom prst="wedgeEllipseCallout">
            <a:avLst>
              <a:gd name="adj1" fmla="val -20833"/>
              <a:gd name="adj2" fmla="val 62500"/>
            </a:avLst>
          </a:prstGeom>
          <a:solidFill>
            <a:schemeClr val="accent1"/>
          </a:solidFill>
          <a:ln w="25400" cap="flat" cmpd="sng">
            <a:solidFill>
              <a:srgbClr val="2276AD"/>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Gone are the days of Tweeter and the Monkey Man</a:t>
            </a:r>
            <a:endParaRPr sz="11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49172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5"/>
          <p:cNvSpPr txBox="1">
            <a:spLocks noGrp="1"/>
          </p:cNvSpPr>
          <p:nvPr>
            <p:ph type="title"/>
          </p:nvPr>
        </p:nvSpPr>
        <p:spPr>
          <a:xfrm>
            <a:off x="1958694" y="412032"/>
            <a:ext cx="6683700" cy="960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1400"/>
              <a:buFont typeface="Calibri"/>
              <a:buNone/>
            </a:pPr>
            <a:r>
              <a:rPr lang="en"/>
              <a:t>ADDICTION IS AN EMERGENCY</a:t>
            </a:r>
            <a:endParaRPr/>
          </a:p>
        </p:txBody>
      </p:sp>
      <p:grpSp>
        <p:nvGrpSpPr>
          <p:cNvPr id="472" name="Google Shape;472;p65"/>
          <p:cNvGrpSpPr/>
          <p:nvPr/>
        </p:nvGrpSpPr>
        <p:grpSpPr>
          <a:xfrm>
            <a:off x="2034068" y="1775319"/>
            <a:ext cx="5075325" cy="2568150"/>
            <a:chOff x="1798316" y="0"/>
            <a:chExt cx="6767100" cy="3424200"/>
          </a:xfrm>
        </p:grpSpPr>
        <p:sp>
          <p:nvSpPr>
            <p:cNvPr id="473" name="Google Shape;473;p65"/>
            <p:cNvSpPr/>
            <p:nvPr/>
          </p:nvSpPr>
          <p:spPr>
            <a:xfrm>
              <a:off x="2357024" y="0"/>
              <a:ext cx="3424200" cy="3424200"/>
            </a:xfrm>
            <a:prstGeom prst="triangle">
              <a:avLst>
                <a:gd name="adj" fmla="val 50000"/>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4" name="Google Shape;474;p65"/>
            <p:cNvSpPr/>
            <p:nvPr/>
          </p:nvSpPr>
          <p:spPr>
            <a:xfrm>
              <a:off x="1846624" y="344249"/>
              <a:ext cx="6670500" cy="810600"/>
            </a:xfrm>
            <a:prstGeom prst="roundRect">
              <a:avLst>
                <a:gd name="adj" fmla="val 16667"/>
              </a:avLst>
            </a:prstGeom>
            <a:solidFill>
              <a:schemeClr val="lt1">
                <a:alpha val="86670"/>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5" name="Google Shape;475;p65"/>
            <p:cNvSpPr txBox="1"/>
            <p:nvPr/>
          </p:nvSpPr>
          <p:spPr>
            <a:xfrm>
              <a:off x="1886192" y="383817"/>
              <a:ext cx="6591300" cy="731400"/>
            </a:xfrm>
            <a:prstGeom prst="rect">
              <a:avLst/>
            </a:prstGeom>
            <a:noFill/>
            <a:ln>
              <a:noFill/>
            </a:ln>
          </p:spPr>
          <p:txBody>
            <a:bodyPr spcFirstLastPara="1" wrap="square" lIns="54275" tIns="54275" rIns="54275" bIns="542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Untreated Addiction is Life Threatening </a:t>
              </a:r>
              <a:endParaRPr sz="1400" b="0" i="0" u="none" strike="noStrike" cap="none">
                <a:solidFill>
                  <a:srgbClr val="000000"/>
                </a:solidFill>
                <a:latin typeface="Arial"/>
                <a:ea typeface="Arial"/>
                <a:cs typeface="Arial"/>
                <a:sym typeface="Arial"/>
              </a:endParaRPr>
            </a:p>
          </p:txBody>
        </p:sp>
        <p:sp>
          <p:nvSpPr>
            <p:cNvPr id="476" name="Google Shape;476;p65"/>
            <p:cNvSpPr/>
            <p:nvPr/>
          </p:nvSpPr>
          <p:spPr>
            <a:xfrm>
              <a:off x="1798316" y="1256118"/>
              <a:ext cx="6767100" cy="810600"/>
            </a:xfrm>
            <a:prstGeom prst="roundRect">
              <a:avLst>
                <a:gd name="adj" fmla="val 16667"/>
              </a:avLst>
            </a:prstGeom>
            <a:solidFill>
              <a:schemeClr val="lt1">
                <a:alpha val="86670"/>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7" name="Google Shape;477;p65"/>
            <p:cNvSpPr txBox="1"/>
            <p:nvPr/>
          </p:nvSpPr>
          <p:spPr>
            <a:xfrm>
              <a:off x="1837884" y="1295686"/>
              <a:ext cx="6688200" cy="731400"/>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Risk of Death Increases in the days, months and years following Non Fatal OD </a:t>
              </a:r>
              <a:endParaRPr sz="1400" b="0" i="0" u="none" strike="noStrike" cap="none">
                <a:solidFill>
                  <a:srgbClr val="000000"/>
                </a:solidFill>
                <a:latin typeface="Arial"/>
                <a:ea typeface="Arial"/>
                <a:cs typeface="Arial"/>
                <a:sym typeface="Arial"/>
              </a:endParaRPr>
            </a:p>
          </p:txBody>
        </p:sp>
        <p:sp>
          <p:nvSpPr>
            <p:cNvPr id="478" name="Google Shape;478;p65"/>
            <p:cNvSpPr/>
            <p:nvPr/>
          </p:nvSpPr>
          <p:spPr>
            <a:xfrm>
              <a:off x="1813562" y="2167988"/>
              <a:ext cx="6736800" cy="810600"/>
            </a:xfrm>
            <a:prstGeom prst="roundRect">
              <a:avLst>
                <a:gd name="adj" fmla="val 16667"/>
              </a:avLst>
            </a:prstGeom>
            <a:solidFill>
              <a:schemeClr val="lt1">
                <a:alpha val="86670"/>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9" name="Google Shape;479;p65"/>
            <p:cNvSpPr txBox="1"/>
            <p:nvPr/>
          </p:nvSpPr>
          <p:spPr>
            <a:xfrm>
              <a:off x="1853130" y="2207556"/>
              <a:ext cx="6657600" cy="731400"/>
            </a:xfrm>
            <a:prstGeom prst="rect">
              <a:avLst/>
            </a:prstGeom>
            <a:noFill/>
            <a:ln>
              <a:noFill/>
            </a:ln>
          </p:spPr>
          <p:txBody>
            <a:bodyPr spcFirstLastPara="1" wrap="square" lIns="48575" tIns="48575" rIns="48575" bIns="4857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Seeking help is a fleeting moment with a magnitude of an emergency</a:t>
              </a:r>
              <a:endParaRPr sz="13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03783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
              <a:t>OVERDOSE &amp; SHORT TERM MORTALITY</a:t>
            </a:r>
            <a:endParaRPr/>
          </a:p>
        </p:txBody>
      </p:sp>
      <p:sp>
        <p:nvSpPr>
          <p:cNvPr id="485" name="Google Shape;485;p66"/>
          <p:cNvSpPr txBox="1">
            <a:spLocks noGrp="1"/>
          </p:cNvSpPr>
          <p:nvPr>
            <p:ph type="body" idx="1"/>
          </p:nvPr>
        </p:nvSpPr>
        <p:spPr>
          <a:xfrm>
            <a:off x="276381" y="1786594"/>
            <a:ext cx="7773000" cy="2568300"/>
          </a:xfrm>
          <a:prstGeom prst="rect">
            <a:avLst/>
          </a:prstGeom>
          <a:noFill/>
          <a:ln>
            <a:noFill/>
          </a:ln>
        </p:spPr>
        <p:txBody>
          <a:bodyPr spcFirstLastPara="1" wrap="square" lIns="68575" tIns="34275" rIns="68575" bIns="34275" anchor="t" anchorCtr="0">
            <a:normAutofit/>
          </a:bodyPr>
          <a:lstStyle/>
          <a:p>
            <a:pPr marL="0" lvl="0" indent="0" algn="l" rtl="0">
              <a:lnSpc>
                <a:spcPct val="120000"/>
              </a:lnSpc>
              <a:spcBef>
                <a:spcPts val="800"/>
              </a:spcBef>
              <a:spcAft>
                <a:spcPts val="0"/>
              </a:spcAft>
              <a:buClr>
                <a:schemeClr val="dk1"/>
              </a:buClr>
              <a:buSzPts val="1400"/>
              <a:buNone/>
            </a:pPr>
            <a:r>
              <a:rPr lang="en" i="1" u="sng"/>
              <a:t>ED PATIENTS WITH NON FATAL OPIOID OVERDOSE: </a:t>
            </a:r>
            <a:endParaRPr i="1" u="sng"/>
          </a:p>
          <a:p>
            <a:pPr marL="0" lvl="0" indent="0" algn="l" rtl="0">
              <a:lnSpc>
                <a:spcPct val="120000"/>
              </a:lnSpc>
              <a:spcBef>
                <a:spcPts val="800"/>
              </a:spcBef>
              <a:spcAft>
                <a:spcPts val="0"/>
              </a:spcAft>
              <a:buClr>
                <a:schemeClr val="dk1"/>
              </a:buClr>
              <a:buSzPts val="1400"/>
              <a:buNone/>
            </a:pPr>
            <a:endParaRPr/>
          </a:p>
          <a:p>
            <a:pPr marL="0" lvl="0" indent="0" algn="l" rtl="0">
              <a:lnSpc>
                <a:spcPct val="120000"/>
              </a:lnSpc>
              <a:spcBef>
                <a:spcPts val="800"/>
              </a:spcBef>
              <a:spcAft>
                <a:spcPts val="0"/>
              </a:spcAft>
              <a:buClr>
                <a:schemeClr val="dk1"/>
              </a:buClr>
              <a:buSzPts val="1400"/>
              <a:buNone/>
            </a:pPr>
            <a:endParaRPr/>
          </a:p>
        </p:txBody>
      </p:sp>
      <p:sp>
        <p:nvSpPr>
          <p:cNvPr id="486" name="Google Shape;486;p66"/>
          <p:cNvSpPr txBox="1"/>
          <p:nvPr/>
        </p:nvSpPr>
        <p:spPr>
          <a:xfrm>
            <a:off x="583450" y="2404425"/>
            <a:ext cx="2256900" cy="969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457200" marR="0" lvl="0" indent="0" algn="l" rtl="0">
              <a:lnSpc>
                <a:spcPct val="120000"/>
              </a:lnSpc>
              <a:spcBef>
                <a:spcPts val="800"/>
              </a:spcBef>
              <a:spcAft>
                <a:spcPts val="0"/>
              </a:spcAft>
              <a:buClr>
                <a:srgbClr val="000000"/>
              </a:buClr>
              <a:buSzPts val="1500"/>
              <a:buFont typeface="Arial"/>
              <a:buNone/>
            </a:pPr>
            <a:r>
              <a:rPr lang="en" sz="1500" b="0" i="0" u="none" strike="noStrike" cap="none">
                <a:solidFill>
                  <a:schemeClr val="dk1"/>
                </a:solidFill>
                <a:latin typeface="Twentieth Century"/>
                <a:ea typeface="Twentieth Century"/>
                <a:cs typeface="Twentieth Century"/>
                <a:sym typeface="Twentieth Century"/>
              </a:rPr>
              <a:t>5% one year mortality post ED discharge</a:t>
            </a:r>
            <a:endParaRPr sz="1400" b="0" i="0" u="none" strike="noStrike" cap="none">
              <a:solidFill>
                <a:srgbClr val="000000"/>
              </a:solidFill>
              <a:latin typeface="Twentieth Century"/>
              <a:ea typeface="Twentieth Century"/>
              <a:cs typeface="Twentieth Century"/>
              <a:sym typeface="Twentieth Century"/>
            </a:endParaRPr>
          </a:p>
        </p:txBody>
      </p:sp>
      <p:sp>
        <p:nvSpPr>
          <p:cNvPr id="487" name="Google Shape;487;p66"/>
          <p:cNvSpPr txBox="1"/>
          <p:nvPr/>
        </p:nvSpPr>
        <p:spPr>
          <a:xfrm>
            <a:off x="3668425" y="2404425"/>
            <a:ext cx="2256900" cy="969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457200" marR="0" lvl="0" indent="0" algn="l" rtl="0">
              <a:lnSpc>
                <a:spcPct val="120000"/>
              </a:lnSpc>
              <a:spcBef>
                <a:spcPts val="800"/>
              </a:spcBef>
              <a:spcAft>
                <a:spcPts val="0"/>
              </a:spcAft>
              <a:buClr>
                <a:srgbClr val="000000"/>
              </a:buClr>
              <a:buSzPts val="1500"/>
              <a:buFont typeface="Arial"/>
              <a:buNone/>
            </a:pPr>
            <a:r>
              <a:rPr lang="en" sz="1500" b="0" i="0" u="none" strike="noStrike" cap="none">
                <a:solidFill>
                  <a:schemeClr val="dk1"/>
                </a:solidFill>
                <a:latin typeface="Twentieth Century"/>
                <a:ea typeface="Twentieth Century"/>
                <a:cs typeface="Twentieth Century"/>
                <a:sym typeface="Twentieth Century"/>
              </a:rPr>
              <a:t>Of patients that died, 20% died in the first month</a:t>
            </a:r>
            <a:endParaRPr sz="1400" b="0" i="0" u="none" strike="noStrike" cap="none">
              <a:solidFill>
                <a:srgbClr val="000000"/>
              </a:solidFill>
              <a:latin typeface="Twentieth Century"/>
              <a:ea typeface="Twentieth Century"/>
              <a:cs typeface="Twentieth Century"/>
              <a:sym typeface="Twentieth Century"/>
            </a:endParaRPr>
          </a:p>
        </p:txBody>
      </p:sp>
      <p:sp>
        <p:nvSpPr>
          <p:cNvPr id="488" name="Google Shape;488;p66"/>
          <p:cNvSpPr txBox="1"/>
          <p:nvPr/>
        </p:nvSpPr>
        <p:spPr>
          <a:xfrm>
            <a:off x="6676575" y="2404425"/>
            <a:ext cx="2256900" cy="969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20000"/>
              </a:lnSpc>
              <a:spcBef>
                <a:spcPts val="800"/>
              </a:spcBef>
              <a:spcAft>
                <a:spcPts val="0"/>
              </a:spcAft>
              <a:buClr>
                <a:srgbClr val="000000"/>
              </a:buClr>
              <a:buSzPts val="1500"/>
              <a:buFont typeface="Arial"/>
              <a:buNone/>
            </a:pPr>
            <a:r>
              <a:rPr lang="en" sz="1500" b="0" i="0" u="none" strike="noStrike" cap="none">
                <a:solidFill>
                  <a:schemeClr val="dk1"/>
                </a:solidFill>
                <a:latin typeface="Twentieth Century"/>
                <a:ea typeface="Twentieth Century"/>
                <a:cs typeface="Twentieth Century"/>
                <a:sym typeface="Twentieth Century"/>
              </a:rPr>
              <a:t>Of those that died in the first month, 22% died within the first 2 days</a:t>
            </a:r>
            <a:endParaRPr sz="1400" b="0" i="0" u="none" strike="noStrike" cap="none">
              <a:solidFill>
                <a:srgbClr val="000000"/>
              </a:solidFill>
              <a:latin typeface="Twentieth Century"/>
              <a:ea typeface="Twentieth Century"/>
              <a:cs typeface="Twentieth Century"/>
              <a:sym typeface="Twentieth Century"/>
            </a:endParaRPr>
          </a:p>
        </p:txBody>
      </p:sp>
      <p:sp>
        <p:nvSpPr>
          <p:cNvPr id="489" name="Google Shape;489;p66"/>
          <p:cNvSpPr/>
          <p:nvPr/>
        </p:nvSpPr>
        <p:spPr>
          <a:xfrm>
            <a:off x="2840350" y="2674275"/>
            <a:ext cx="675600" cy="4299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66"/>
          <p:cNvSpPr/>
          <p:nvPr/>
        </p:nvSpPr>
        <p:spPr>
          <a:xfrm>
            <a:off x="5963150" y="2674275"/>
            <a:ext cx="675600" cy="4299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66"/>
          <p:cNvSpPr txBox="1"/>
          <p:nvPr/>
        </p:nvSpPr>
        <p:spPr>
          <a:xfrm>
            <a:off x="479700" y="3917575"/>
            <a:ext cx="7488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Twentieth Century"/>
                <a:ea typeface="Twentieth Century"/>
                <a:cs typeface="Twentieth Century"/>
                <a:sym typeface="Twentieth Century"/>
              </a:rPr>
              <a:t>Source: Weiner,Scott et al..One-Year Mortality of Patients After Emergency Department Treatment for Nonfatal Opioid Overdose. Annal of Emergency Medicine. April 2, 2019</a:t>
            </a:r>
            <a:endParaRPr sz="1400" b="0" i="0" u="none" strike="noStrike" cap="none">
              <a:solidFill>
                <a:srgbClr val="000000"/>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338054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67" descr="Icon&#10;&#10;Description automatically generated"/>
          <p:cNvPicPr preferRelativeResize="0"/>
          <p:nvPr/>
        </p:nvPicPr>
        <p:blipFill rotWithShape="1">
          <a:blip r:embed="rId3">
            <a:alphaModFix/>
          </a:blip>
          <a:srcRect/>
          <a:stretch/>
        </p:blipFill>
        <p:spPr>
          <a:xfrm>
            <a:off x="2700724" y="152399"/>
            <a:ext cx="1871274" cy="1871274"/>
          </a:xfrm>
          <a:prstGeom prst="rect">
            <a:avLst/>
          </a:prstGeom>
          <a:noFill/>
          <a:ln>
            <a:noFill/>
          </a:ln>
        </p:spPr>
      </p:pic>
      <p:sp>
        <p:nvSpPr>
          <p:cNvPr id="497" name="Google Shape;497;p67"/>
          <p:cNvSpPr/>
          <p:nvPr/>
        </p:nvSpPr>
        <p:spPr>
          <a:xfrm>
            <a:off x="609600" y="2834581"/>
            <a:ext cx="4572000" cy="1385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1" u="none" strike="noStrike" cap="none" dirty="0">
                <a:solidFill>
                  <a:srgbClr val="F5F3E8"/>
                </a:solidFill>
                <a:latin typeface="Arial"/>
                <a:ea typeface="Arial"/>
                <a:cs typeface="Arial"/>
                <a:sym typeface="Arial"/>
              </a:rPr>
              <a:t>Of patients who died,</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000"/>
              <a:buFont typeface="Arial"/>
              <a:buNone/>
            </a:pPr>
            <a:r>
              <a:rPr lang="en" sz="5000" b="0" i="1" u="none" strike="noStrike" cap="none" dirty="0">
                <a:solidFill>
                  <a:srgbClr val="F5F3E8"/>
                </a:solidFill>
                <a:latin typeface="Arial"/>
                <a:ea typeface="Arial"/>
                <a:cs typeface="Arial"/>
                <a:sym typeface="Arial"/>
              </a:rPr>
              <a:t>0.12% died</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1" u="none" strike="noStrike" cap="none" dirty="0">
                <a:solidFill>
                  <a:srgbClr val="F5F3E8"/>
                </a:solidFill>
                <a:latin typeface="Arial"/>
                <a:ea typeface="Arial"/>
                <a:cs typeface="Arial"/>
                <a:sym typeface="Arial"/>
              </a:rPr>
              <a:t>7 days after their visit to the ER</a:t>
            </a:r>
            <a:endParaRPr sz="1800" b="0" i="0" u="none" strike="noStrike" cap="none" dirty="0">
              <a:solidFill>
                <a:srgbClr val="F5F3E8"/>
              </a:solidFill>
              <a:latin typeface="Arial"/>
              <a:ea typeface="Arial"/>
              <a:cs typeface="Arial"/>
              <a:sym typeface="Arial"/>
            </a:endParaRPr>
          </a:p>
        </p:txBody>
      </p:sp>
      <p:pic>
        <p:nvPicPr>
          <p:cNvPr id="498" name="Google Shape;498;p67"/>
          <p:cNvPicPr preferRelativeResize="0"/>
          <p:nvPr/>
        </p:nvPicPr>
        <p:blipFill rotWithShape="1">
          <a:blip r:embed="rId4">
            <a:alphaModFix/>
          </a:blip>
          <a:srcRect b="50000"/>
          <a:stretch/>
        </p:blipFill>
        <p:spPr>
          <a:xfrm>
            <a:off x="4572000" y="152399"/>
            <a:ext cx="1871274" cy="935637"/>
          </a:xfrm>
          <a:prstGeom prst="rect">
            <a:avLst/>
          </a:prstGeom>
          <a:noFill/>
          <a:ln>
            <a:noFill/>
          </a:ln>
        </p:spPr>
      </p:pic>
      <p:pic>
        <p:nvPicPr>
          <p:cNvPr id="499" name="Google Shape;499;p67"/>
          <p:cNvPicPr preferRelativeResize="0"/>
          <p:nvPr/>
        </p:nvPicPr>
        <p:blipFill rotWithShape="1">
          <a:blip r:embed="rId5">
            <a:alphaModFix/>
          </a:blip>
          <a:srcRect l="32578" t="62264" b="25186"/>
          <a:stretch/>
        </p:blipFill>
        <p:spPr>
          <a:xfrm>
            <a:off x="5181600" y="1088036"/>
            <a:ext cx="1261675" cy="234804"/>
          </a:xfrm>
          <a:prstGeom prst="rect">
            <a:avLst/>
          </a:prstGeom>
          <a:noFill/>
          <a:ln>
            <a:noFill/>
          </a:ln>
        </p:spPr>
      </p:pic>
      <p:pic>
        <p:nvPicPr>
          <p:cNvPr id="500" name="Google Shape;500;p67"/>
          <p:cNvPicPr preferRelativeResize="0"/>
          <p:nvPr/>
        </p:nvPicPr>
        <p:blipFill rotWithShape="1">
          <a:blip r:embed="rId6">
            <a:alphaModFix/>
          </a:blip>
          <a:srcRect t="62548"/>
          <a:stretch/>
        </p:blipFill>
        <p:spPr>
          <a:xfrm>
            <a:off x="4572000" y="1322840"/>
            <a:ext cx="1871274" cy="700834"/>
          </a:xfrm>
          <a:prstGeom prst="rect">
            <a:avLst/>
          </a:prstGeom>
          <a:noFill/>
          <a:ln>
            <a:noFill/>
          </a:ln>
        </p:spPr>
      </p:pic>
      <p:pic>
        <p:nvPicPr>
          <p:cNvPr id="501" name="Google Shape;501;p67"/>
          <p:cNvPicPr preferRelativeResize="0"/>
          <p:nvPr/>
        </p:nvPicPr>
        <p:blipFill rotWithShape="1">
          <a:blip r:embed="rId4">
            <a:alphaModFix/>
          </a:blip>
          <a:srcRect r="67423"/>
          <a:stretch/>
        </p:blipFill>
        <p:spPr>
          <a:xfrm>
            <a:off x="4572000" y="152399"/>
            <a:ext cx="609600" cy="1871274"/>
          </a:xfrm>
          <a:prstGeom prst="rect">
            <a:avLst/>
          </a:prstGeom>
          <a:noFill/>
          <a:ln>
            <a:noFill/>
          </a:ln>
        </p:spPr>
      </p:pic>
      <p:sp>
        <p:nvSpPr>
          <p:cNvPr id="502" name="Google Shape;502;p67"/>
          <p:cNvSpPr/>
          <p:nvPr/>
        </p:nvSpPr>
        <p:spPr>
          <a:xfrm>
            <a:off x="3962400" y="2834580"/>
            <a:ext cx="4572000" cy="13851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800" b="0" i="1" u="none" strike="noStrike" cap="none">
                <a:solidFill>
                  <a:srgbClr val="F2C0B6"/>
                </a:solidFill>
                <a:latin typeface="Arial"/>
                <a:ea typeface="Arial"/>
                <a:cs typeface="Arial"/>
                <a:sym typeface="Arial"/>
              </a:rPr>
              <a:t>Of patients who died,</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5000"/>
              <a:buFont typeface="Arial"/>
              <a:buNone/>
            </a:pPr>
            <a:r>
              <a:rPr lang="en" sz="5000" b="0" i="1" u="none" strike="noStrike" cap="none">
                <a:solidFill>
                  <a:srgbClr val="F2C0B6"/>
                </a:solidFill>
                <a:latin typeface="Arial"/>
                <a:ea typeface="Arial"/>
                <a:cs typeface="Arial"/>
                <a:sym typeface="Arial"/>
              </a:rPr>
              <a:t>4.4% died</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r>
              <a:rPr lang="en" sz="1800" b="0" i="1" u="none" strike="noStrike" cap="none">
                <a:solidFill>
                  <a:srgbClr val="F2C0B6"/>
                </a:solidFill>
                <a:latin typeface="Arial"/>
                <a:ea typeface="Arial"/>
                <a:cs typeface="Arial"/>
                <a:sym typeface="Arial"/>
              </a:rPr>
              <a:t>2 days after their visit to the ER</a:t>
            </a:r>
            <a:endParaRPr sz="1800" b="0" i="0" u="none" strike="noStrike" cap="none">
              <a:solidFill>
                <a:srgbClr val="F2C0B6"/>
              </a:solidFill>
              <a:latin typeface="Arial"/>
              <a:ea typeface="Arial"/>
              <a:cs typeface="Arial"/>
              <a:sym typeface="Arial"/>
            </a:endParaRPr>
          </a:p>
        </p:txBody>
      </p:sp>
      <p:pic>
        <p:nvPicPr>
          <p:cNvPr id="503" name="Google Shape;503;p67"/>
          <p:cNvPicPr preferRelativeResize="0"/>
          <p:nvPr/>
        </p:nvPicPr>
        <p:blipFill rotWithShape="1">
          <a:blip r:embed="rId7">
            <a:alphaModFix/>
          </a:blip>
          <a:srcRect/>
          <a:stretch/>
        </p:blipFill>
        <p:spPr>
          <a:xfrm>
            <a:off x="6603372" y="823413"/>
            <a:ext cx="2328853" cy="1552575"/>
          </a:xfrm>
          <a:prstGeom prst="rect">
            <a:avLst/>
          </a:prstGeom>
          <a:noFill/>
          <a:ln>
            <a:noFill/>
          </a:ln>
        </p:spPr>
      </p:pic>
      <p:pic>
        <p:nvPicPr>
          <p:cNvPr id="504" name="Google Shape;504;p67"/>
          <p:cNvPicPr preferRelativeResize="0"/>
          <p:nvPr/>
        </p:nvPicPr>
        <p:blipFill rotWithShape="1">
          <a:blip r:embed="rId8">
            <a:alphaModFix/>
          </a:blip>
          <a:srcRect/>
          <a:stretch/>
        </p:blipFill>
        <p:spPr>
          <a:xfrm>
            <a:off x="246375" y="823900"/>
            <a:ext cx="2328850" cy="1551600"/>
          </a:xfrm>
          <a:prstGeom prst="rect">
            <a:avLst/>
          </a:prstGeom>
          <a:noFill/>
          <a:ln>
            <a:noFill/>
          </a:ln>
        </p:spPr>
      </p:pic>
      <p:sp>
        <p:nvSpPr>
          <p:cNvPr id="505" name="Google Shape;505;p67"/>
          <p:cNvSpPr txBox="1"/>
          <p:nvPr/>
        </p:nvSpPr>
        <p:spPr>
          <a:xfrm>
            <a:off x="7273775" y="1541650"/>
            <a:ext cx="189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25441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E6E4C3"/>
            </a:gs>
          </a:gsLst>
          <a:path path="circle">
            <a:fillToRect r="100000" b="100000"/>
          </a:path>
          <a:tileRect l="-100000" t="-100000"/>
        </a:gradFill>
        <a:effectLst/>
      </p:bgPr>
    </p:bg>
    <p:spTree>
      <p:nvGrpSpPr>
        <p:cNvPr id="1" name="Shape 297"/>
        <p:cNvGrpSpPr/>
        <p:nvPr/>
      </p:nvGrpSpPr>
      <p:grpSpPr>
        <a:xfrm>
          <a:off x="0" y="0"/>
          <a:ext cx="0" cy="0"/>
          <a:chOff x="0" y="0"/>
          <a:chExt cx="0" cy="0"/>
        </a:xfrm>
      </p:grpSpPr>
      <p:grpSp>
        <p:nvGrpSpPr>
          <p:cNvPr id="298" name="Google Shape;298;p9"/>
          <p:cNvGrpSpPr/>
          <p:nvPr/>
        </p:nvGrpSpPr>
        <p:grpSpPr>
          <a:xfrm>
            <a:off x="-11" y="171449"/>
            <a:ext cx="2138625" cy="4978942"/>
            <a:chOff x="2487613" y="285750"/>
            <a:chExt cx="2428875" cy="5654676"/>
          </a:xfrm>
        </p:grpSpPr>
        <p:sp>
          <p:nvSpPr>
            <p:cNvPr id="299" name="Google Shape;299;p9"/>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0" name="Google Shape;300;p9"/>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1" name="Google Shape;301;p9"/>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 name="Google Shape;302;p9"/>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 name="Google Shape;303;p9"/>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 name="Google Shape;304;p9"/>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 name="Google Shape;305;p9"/>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6" name="Google Shape;306;p9"/>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7" name="Google Shape;307;p9"/>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8" name="Google Shape;308;p9"/>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 name="Google Shape;309;p9"/>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 name="Google Shape;310;p9"/>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11" name="Google Shape;311;p9"/>
          <p:cNvGrpSpPr/>
          <p:nvPr/>
        </p:nvGrpSpPr>
        <p:grpSpPr>
          <a:xfrm>
            <a:off x="20452" y="-23"/>
            <a:ext cx="1767516" cy="5139994"/>
            <a:chOff x="6627813" y="195454"/>
            <a:chExt cx="1952625" cy="5678297"/>
          </a:xfrm>
        </p:grpSpPr>
        <p:sp>
          <p:nvSpPr>
            <p:cNvPr id="312" name="Google Shape;312;p9"/>
            <p:cNvSpPr/>
            <p:nvPr/>
          </p:nvSpPr>
          <p:spPr>
            <a:xfrm>
              <a:off x="6627813" y="195454"/>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3" name="Google Shape;313;p9"/>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4" name="Google Shape;314;p9"/>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5" name="Google Shape;315;p9"/>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6" name="Google Shape;316;p9"/>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7" name="Google Shape;317;p9"/>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8" name="Google Shape;318;p9"/>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9" name="Google Shape;319;p9"/>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 name="Google Shape;320;p9"/>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 name="Google Shape;321;p9"/>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 name="Google Shape;322;p9"/>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 name="Google Shape;323;p9"/>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24" name="Google Shape;324;p9"/>
          <p:cNvSpPr/>
          <p:nvPr/>
        </p:nvSpPr>
        <p:spPr>
          <a:xfrm>
            <a:off x="0" y="0"/>
            <a:ext cx="137400" cy="5143500"/>
          </a:xfrm>
          <a:prstGeom prst="rect">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5" name="Google Shape;325;p9"/>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6" name="Google Shape;326;p9"/>
          <p:cNvSpPr/>
          <p:nvPr/>
        </p:nvSpPr>
        <p:spPr>
          <a:xfrm>
            <a:off x="1" y="0"/>
            <a:ext cx="30444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327" name="Google Shape;327;p9"/>
          <p:cNvSpPr txBox="1">
            <a:spLocks noGrp="1"/>
          </p:cNvSpPr>
          <p:nvPr>
            <p:ph type="title"/>
          </p:nvPr>
        </p:nvSpPr>
        <p:spPr>
          <a:xfrm>
            <a:off x="944920" y="2325820"/>
            <a:ext cx="1840500" cy="22722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lt1"/>
              </a:buClr>
              <a:buSzPts val="2100"/>
              <a:buFont typeface="Century Gothic"/>
              <a:buNone/>
            </a:pPr>
            <a:r>
              <a:rPr lang="en" sz="2400"/>
              <a:t>What is in Drugs Today?</a:t>
            </a:r>
            <a:r>
              <a:rPr lang="en" sz="2400">
                <a:solidFill>
                  <a:schemeClr val="lt1"/>
                </a:solidFill>
              </a:rPr>
              <a:t>	</a:t>
            </a:r>
            <a:endParaRPr/>
          </a:p>
        </p:txBody>
      </p:sp>
      <p:sp>
        <p:nvSpPr>
          <p:cNvPr id="328" name="Google Shape;328;p9"/>
          <p:cNvSpPr/>
          <p:nvPr/>
        </p:nvSpPr>
        <p:spPr>
          <a:xfrm rot="10800000" flipH="1">
            <a:off x="-119" y="2384930"/>
            <a:ext cx="823654" cy="385545"/>
          </a:xfrm>
          <a:custGeom>
            <a:avLst/>
            <a:gdLst/>
            <a:ahLst/>
            <a:cxnLst/>
            <a:rect l="l" t="t" r="r" b="b"/>
            <a:pathLst>
              <a:path w="6883" h="10168" extrusionOk="0">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9" name="Google Shape;329;p9"/>
          <p:cNvSpPr/>
          <p:nvPr/>
        </p:nvSpPr>
        <p:spPr>
          <a:xfrm>
            <a:off x="3596802" y="0"/>
            <a:ext cx="5547300" cy="5143500"/>
          </a:xfrm>
          <a:prstGeom prst="rect">
            <a:avLst/>
          </a:prstGeom>
          <a:gradFill>
            <a:gsLst>
              <a:gs pos="0">
                <a:srgbClr val="FFFFFF"/>
              </a:gs>
              <a:gs pos="100000">
                <a:srgbClr val="E6E4C3"/>
              </a:gs>
            </a:gsLst>
            <a:path path="circle">
              <a:fillToRect r="100000" b="100000"/>
            </a:path>
            <a:tileRect l="-100000" t="-10000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grpSp>
        <p:nvGrpSpPr>
          <p:cNvPr id="330" name="Google Shape;330;p9"/>
          <p:cNvGrpSpPr/>
          <p:nvPr/>
        </p:nvGrpSpPr>
        <p:grpSpPr>
          <a:xfrm>
            <a:off x="3534858" y="1085543"/>
            <a:ext cx="5124150" cy="3290593"/>
            <a:chOff x="0" y="805840"/>
            <a:chExt cx="6832200" cy="4387457"/>
          </a:xfrm>
        </p:grpSpPr>
        <p:sp>
          <p:nvSpPr>
            <p:cNvPr id="331" name="Google Shape;331;p9"/>
            <p:cNvSpPr/>
            <p:nvPr/>
          </p:nvSpPr>
          <p:spPr>
            <a:xfrm>
              <a:off x="341610" y="2827186"/>
              <a:ext cx="2733000" cy="5949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2" name="Google Shape;332;p9"/>
            <p:cNvSpPr txBox="1"/>
            <p:nvPr/>
          </p:nvSpPr>
          <p:spPr>
            <a:xfrm>
              <a:off x="341610" y="2827186"/>
              <a:ext cx="2733000" cy="594900"/>
            </a:xfrm>
            <a:prstGeom prst="rect">
              <a:avLst/>
            </a:prstGeom>
            <a:noFill/>
            <a:ln>
              <a:noFill/>
            </a:ln>
          </p:spPr>
          <p:txBody>
            <a:bodyPr spcFirstLastPara="1" wrap="square" lIns="0" tIns="0" rIns="0" bIns="0" anchor="t" anchorCtr="1">
              <a:noAutofit/>
            </a:bodyPr>
            <a:lstStyle/>
            <a:p>
              <a:pPr marL="0" marR="0" lvl="0" indent="0" algn="ctr" rtl="0">
                <a:lnSpc>
                  <a:spcPct val="90000"/>
                </a:lnSpc>
                <a:spcBef>
                  <a:spcPts val="0"/>
                </a:spcBef>
                <a:spcAft>
                  <a:spcPts val="0"/>
                </a:spcAft>
                <a:buClr>
                  <a:schemeClr val="dk1"/>
                </a:buClr>
                <a:buSzPts val="1300"/>
                <a:buFont typeface="Century Gothic"/>
                <a:buNone/>
              </a:pPr>
              <a:r>
                <a:rPr lang="en" sz="1300" b="1" i="0" u="none" strike="noStrike" cap="none">
                  <a:solidFill>
                    <a:schemeClr val="lt1"/>
                  </a:solidFill>
                  <a:latin typeface="Century Gothic"/>
                  <a:ea typeface="Century Gothic"/>
                  <a:cs typeface="Century Gothic"/>
                  <a:sym typeface="Century Gothic"/>
                </a:rPr>
                <a:t>2010</a:t>
              </a:r>
              <a:endParaRPr sz="1100" b="0" i="0" u="none" strike="noStrike" cap="none">
                <a:solidFill>
                  <a:schemeClr val="lt1"/>
                </a:solidFill>
                <a:latin typeface="Arial"/>
                <a:ea typeface="Arial"/>
                <a:cs typeface="Arial"/>
                <a:sym typeface="Arial"/>
              </a:endParaRPr>
            </a:p>
          </p:txBody>
        </p:sp>
        <p:sp>
          <p:nvSpPr>
            <p:cNvPr id="333" name="Google Shape;333;p9"/>
            <p:cNvSpPr/>
            <p:nvPr/>
          </p:nvSpPr>
          <p:spPr>
            <a:xfrm>
              <a:off x="0" y="2527093"/>
              <a:ext cx="6832200" cy="210600"/>
            </a:xfrm>
            <a:prstGeom prst="rect">
              <a:avLst/>
            </a:prstGeom>
            <a:gradFill>
              <a:gsLst>
                <a:gs pos="0">
                  <a:srgbClr val="C2BC84"/>
                </a:gs>
                <a:gs pos="100000">
                  <a:srgbClr val="B3AB65"/>
                </a:gs>
              </a:gsLst>
              <a:lin ang="5400012" scaled="0"/>
            </a:gradFill>
            <a:ln>
              <a:noFill/>
            </a:ln>
            <a:effectLst>
              <a:outerShdw blurRad="38100" dist="25400" dir="5400000" rotWithShape="0">
                <a:srgbClr val="000000">
                  <a:alpha val="23137"/>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 name="Google Shape;334;p9"/>
            <p:cNvSpPr/>
            <p:nvPr/>
          </p:nvSpPr>
          <p:spPr>
            <a:xfrm>
              <a:off x="204966" y="805840"/>
              <a:ext cx="3006300" cy="826200"/>
            </a:xfrm>
            <a:prstGeom prst="rect">
              <a:avLst/>
            </a:prstGeom>
            <a:solidFill>
              <a:srgbClr val="E7E5D3">
                <a:alpha val="88627"/>
              </a:srgbClr>
            </a:solidFill>
            <a:ln w="9525" cap="rnd" cmpd="sng">
              <a:solidFill>
                <a:srgbClr val="E7E5D3">
                  <a:alpha val="88627"/>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 name="Google Shape;335;p9"/>
            <p:cNvSpPr txBox="1"/>
            <p:nvPr/>
          </p:nvSpPr>
          <p:spPr>
            <a:xfrm>
              <a:off x="204966" y="805840"/>
              <a:ext cx="3006300" cy="826200"/>
            </a:xfrm>
            <a:prstGeom prst="rect">
              <a:avLst/>
            </a:prstGeom>
            <a:noFill/>
            <a:ln>
              <a:noFill/>
            </a:ln>
          </p:spPr>
          <p:txBody>
            <a:bodyPr spcFirstLastPara="1" wrap="square" lIns="92875" tIns="92875" rIns="92875" bIns="92875" anchor="ctr" anchorCtr="0">
              <a:noAutofit/>
            </a:bodyPr>
            <a:lstStyle/>
            <a:p>
              <a:pPr marL="0" marR="0" lvl="0" indent="0" algn="l" rtl="0">
                <a:lnSpc>
                  <a:spcPct val="90000"/>
                </a:lnSpc>
                <a:spcBef>
                  <a:spcPts val="0"/>
                </a:spcBef>
                <a:spcAft>
                  <a:spcPts val="0"/>
                </a:spcAft>
                <a:buClr>
                  <a:schemeClr val="dk1"/>
                </a:buClr>
                <a:buSzPts val="1000"/>
                <a:buFont typeface="Century Gothic"/>
                <a:buNone/>
              </a:pPr>
              <a:r>
                <a:rPr lang="en" sz="1000" b="0" i="0" u="none" strike="noStrike" cap="none">
                  <a:solidFill>
                    <a:schemeClr val="lt1"/>
                  </a:solidFill>
                  <a:latin typeface="Century Gothic"/>
                  <a:ea typeface="Century Gothic"/>
                  <a:cs typeface="Century Gothic"/>
                  <a:sym typeface="Century Gothic"/>
                </a:rPr>
                <a:t>Dealing with pharmaceutical opiates</a:t>
              </a:r>
              <a:endParaRPr sz="1100" b="0" i="0" u="none" strike="noStrike" cap="none">
                <a:solidFill>
                  <a:schemeClr val="lt1"/>
                </a:solidFill>
                <a:latin typeface="Arial"/>
                <a:ea typeface="Arial"/>
                <a:cs typeface="Arial"/>
                <a:sym typeface="Arial"/>
              </a:endParaRPr>
            </a:p>
            <a:p>
              <a:pPr marL="38100" marR="0" lvl="1" indent="-50800" algn="l" rtl="0">
                <a:lnSpc>
                  <a:spcPct val="90000"/>
                </a:lnSpc>
                <a:spcBef>
                  <a:spcPts val="300"/>
                </a:spcBef>
                <a:spcAft>
                  <a:spcPts val="0"/>
                </a:spcAft>
                <a:buClr>
                  <a:schemeClr val="lt1"/>
                </a:buClr>
                <a:buSzPts val="800"/>
                <a:buFont typeface="Century Gothic"/>
                <a:buChar char="•"/>
              </a:pPr>
              <a:r>
                <a:rPr lang="en" sz="800" b="0" i="0" u="none" strike="noStrike" cap="none">
                  <a:solidFill>
                    <a:schemeClr val="lt1"/>
                  </a:solidFill>
                  <a:latin typeface="Century Gothic"/>
                  <a:ea typeface="Century Gothic"/>
                  <a:cs typeface="Century Gothic"/>
                  <a:sym typeface="Century Gothic"/>
                </a:rPr>
                <a:t>Percocet, oxycontin</a:t>
              </a:r>
              <a:endParaRPr sz="1100" b="0" i="0" u="none" strike="noStrike" cap="none">
                <a:solidFill>
                  <a:schemeClr val="lt1"/>
                </a:solidFill>
                <a:latin typeface="Arial"/>
                <a:ea typeface="Arial"/>
                <a:cs typeface="Arial"/>
                <a:sym typeface="Arial"/>
              </a:endParaRPr>
            </a:p>
          </p:txBody>
        </p:sp>
        <p:cxnSp>
          <p:nvCxnSpPr>
            <p:cNvPr id="336" name="Google Shape;336;p9"/>
            <p:cNvCxnSpPr/>
            <p:nvPr/>
          </p:nvCxnSpPr>
          <p:spPr>
            <a:xfrm>
              <a:off x="1708053" y="1632081"/>
              <a:ext cx="0" cy="894900"/>
            </a:xfrm>
            <a:prstGeom prst="straightConnector1">
              <a:avLst/>
            </a:prstGeom>
            <a:gradFill>
              <a:gsLst>
                <a:gs pos="0">
                  <a:srgbClr val="C2BC84"/>
                </a:gs>
                <a:gs pos="100000">
                  <a:srgbClr val="B3AB65"/>
                </a:gs>
              </a:gsLst>
              <a:lin ang="5400012" scaled="0"/>
            </a:gradFill>
            <a:ln w="9525" cap="rnd" cmpd="sng">
              <a:solidFill>
                <a:schemeClr val="accent5"/>
              </a:solidFill>
              <a:prstDash val="dash"/>
              <a:round/>
              <a:headEnd type="none" w="sm" len="sm"/>
              <a:tailEnd type="none" w="sm" len="sm"/>
            </a:ln>
            <a:effectLst>
              <a:outerShdw blurRad="38100" dist="25400" dir="5400000" rotWithShape="0">
                <a:srgbClr val="000000">
                  <a:alpha val="23137"/>
                </a:srgbClr>
              </a:outerShdw>
            </a:effectLst>
          </p:spPr>
        </p:cxnSp>
        <p:sp>
          <p:nvSpPr>
            <p:cNvPr id="337" name="Google Shape;337;p9"/>
            <p:cNvSpPr/>
            <p:nvPr/>
          </p:nvSpPr>
          <p:spPr>
            <a:xfrm>
              <a:off x="3757716" y="1842672"/>
              <a:ext cx="2733000" cy="5949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 name="Google Shape;338;p9"/>
            <p:cNvSpPr txBox="1"/>
            <p:nvPr/>
          </p:nvSpPr>
          <p:spPr>
            <a:xfrm>
              <a:off x="3757716" y="1842672"/>
              <a:ext cx="2733000" cy="594900"/>
            </a:xfrm>
            <a:prstGeom prst="rect">
              <a:avLst/>
            </a:prstGeom>
            <a:noFill/>
            <a:ln>
              <a:noFill/>
            </a:ln>
          </p:spPr>
          <p:txBody>
            <a:bodyPr spcFirstLastPara="1" wrap="square" lIns="0" tIns="0" rIns="0" bIns="0" anchor="b" anchorCtr="1">
              <a:noAutofit/>
            </a:bodyPr>
            <a:lstStyle/>
            <a:p>
              <a:pPr marL="0" marR="0" lvl="0" indent="0" algn="ctr" rtl="0">
                <a:lnSpc>
                  <a:spcPct val="90000"/>
                </a:lnSpc>
                <a:spcBef>
                  <a:spcPts val="0"/>
                </a:spcBef>
                <a:spcAft>
                  <a:spcPts val="0"/>
                </a:spcAft>
                <a:buClr>
                  <a:schemeClr val="dk1"/>
                </a:buClr>
                <a:buSzPts val="1300"/>
                <a:buFont typeface="Century Gothic"/>
                <a:buNone/>
              </a:pPr>
              <a:r>
                <a:rPr lang="en" sz="1300" b="1" i="0" u="none" strike="noStrike" cap="none">
                  <a:solidFill>
                    <a:schemeClr val="lt1"/>
                  </a:solidFill>
                  <a:latin typeface="Century Gothic"/>
                  <a:ea typeface="Century Gothic"/>
                  <a:cs typeface="Century Gothic"/>
                  <a:sym typeface="Century Gothic"/>
                </a:rPr>
                <a:t>2020</a:t>
              </a:r>
              <a:endParaRPr sz="1100" b="0" i="0" u="none" strike="noStrike" cap="none">
                <a:solidFill>
                  <a:schemeClr val="lt1"/>
                </a:solidFill>
                <a:latin typeface="Arial"/>
                <a:ea typeface="Arial"/>
                <a:cs typeface="Arial"/>
                <a:sym typeface="Arial"/>
              </a:endParaRPr>
            </a:p>
          </p:txBody>
        </p:sp>
        <p:sp>
          <p:nvSpPr>
            <p:cNvPr id="339" name="Google Shape;339;p9"/>
            <p:cNvSpPr/>
            <p:nvPr/>
          </p:nvSpPr>
          <p:spPr>
            <a:xfrm>
              <a:off x="3621072" y="3632697"/>
              <a:ext cx="3006300" cy="1560600"/>
            </a:xfrm>
            <a:prstGeom prst="rect">
              <a:avLst/>
            </a:prstGeom>
            <a:solidFill>
              <a:srgbClr val="D6DBD3">
                <a:alpha val="88627"/>
              </a:srgbClr>
            </a:solidFill>
            <a:ln w="9525" cap="rnd" cmpd="sng">
              <a:solidFill>
                <a:srgbClr val="D6DBD3">
                  <a:alpha val="88627"/>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 name="Google Shape;340;p9"/>
            <p:cNvSpPr txBox="1"/>
            <p:nvPr/>
          </p:nvSpPr>
          <p:spPr>
            <a:xfrm>
              <a:off x="3621072" y="3632697"/>
              <a:ext cx="3006300" cy="1560600"/>
            </a:xfrm>
            <a:prstGeom prst="rect">
              <a:avLst/>
            </a:prstGeom>
            <a:noFill/>
            <a:ln>
              <a:noFill/>
            </a:ln>
          </p:spPr>
          <p:txBody>
            <a:bodyPr spcFirstLastPara="1" wrap="square" lIns="92875" tIns="92875" rIns="92875" bIns="92875" anchor="ctr" anchorCtr="0">
              <a:noAutofit/>
            </a:bodyPr>
            <a:lstStyle/>
            <a:p>
              <a:pPr marL="0" marR="0" lvl="0" indent="0" algn="l" rtl="0">
                <a:lnSpc>
                  <a:spcPct val="90000"/>
                </a:lnSpc>
                <a:spcBef>
                  <a:spcPts val="0"/>
                </a:spcBef>
                <a:spcAft>
                  <a:spcPts val="0"/>
                </a:spcAft>
                <a:buClr>
                  <a:schemeClr val="dk1"/>
                </a:buClr>
                <a:buSzPts val="1000"/>
                <a:buFont typeface="Century Gothic"/>
                <a:buNone/>
              </a:pPr>
              <a:r>
                <a:rPr lang="en" sz="1000" b="0" i="0" u="none" strike="noStrike" cap="none">
                  <a:solidFill>
                    <a:schemeClr val="lt1"/>
                  </a:solidFill>
                  <a:latin typeface="Century Gothic"/>
                  <a:ea typeface="Century Gothic"/>
                  <a:cs typeface="Century Gothic"/>
                  <a:sym typeface="Century Gothic"/>
                </a:rPr>
                <a:t>Dealing with non pharmaceutical opiates and synthetic opiates</a:t>
              </a:r>
              <a:endParaRPr sz="1100" b="0" i="0" u="none" strike="noStrike" cap="none">
                <a:solidFill>
                  <a:schemeClr val="lt1"/>
                </a:solidFill>
                <a:latin typeface="Arial"/>
                <a:ea typeface="Arial"/>
                <a:cs typeface="Arial"/>
                <a:sym typeface="Arial"/>
              </a:endParaRPr>
            </a:p>
            <a:p>
              <a:pPr marL="0" marR="0" lvl="0" indent="0" algn="l" rtl="0">
                <a:lnSpc>
                  <a:spcPct val="90000"/>
                </a:lnSpc>
                <a:spcBef>
                  <a:spcPts val="300"/>
                </a:spcBef>
                <a:spcAft>
                  <a:spcPts val="0"/>
                </a:spcAft>
                <a:buClr>
                  <a:schemeClr val="dk1"/>
                </a:buClr>
                <a:buSzPts val="1000"/>
                <a:buFont typeface="Century Gothic"/>
                <a:buNone/>
              </a:pPr>
              <a:r>
                <a:rPr lang="en" sz="1000" b="0" i="0" u="none" strike="noStrike" cap="none">
                  <a:solidFill>
                    <a:schemeClr val="lt1"/>
                  </a:solidFill>
                  <a:latin typeface="Century Gothic"/>
                  <a:ea typeface="Century Gothic"/>
                  <a:cs typeface="Century Gothic"/>
                  <a:sym typeface="Century Gothic"/>
                </a:rPr>
                <a:t>Heroin </a:t>
              </a:r>
              <a:endParaRPr sz="1100" b="0" i="0" u="none" strike="noStrike" cap="none">
                <a:solidFill>
                  <a:schemeClr val="lt1"/>
                </a:solidFill>
                <a:latin typeface="Arial"/>
                <a:ea typeface="Arial"/>
                <a:cs typeface="Arial"/>
                <a:sym typeface="Arial"/>
              </a:endParaRPr>
            </a:p>
            <a:p>
              <a:pPr marL="0" marR="0" lvl="0" indent="0" algn="l" rtl="0">
                <a:lnSpc>
                  <a:spcPct val="90000"/>
                </a:lnSpc>
                <a:spcBef>
                  <a:spcPts val="300"/>
                </a:spcBef>
                <a:spcAft>
                  <a:spcPts val="0"/>
                </a:spcAft>
                <a:buClr>
                  <a:schemeClr val="dk1"/>
                </a:buClr>
                <a:buSzPts val="1000"/>
                <a:buFont typeface="Century Gothic"/>
                <a:buNone/>
              </a:pPr>
              <a:r>
                <a:rPr lang="en" sz="1000" b="0" i="0" u="none" strike="noStrike" cap="none">
                  <a:solidFill>
                    <a:schemeClr val="lt1"/>
                  </a:solidFill>
                  <a:latin typeface="Century Gothic"/>
                  <a:ea typeface="Century Gothic"/>
                  <a:cs typeface="Century Gothic"/>
                  <a:sym typeface="Century Gothic"/>
                </a:rPr>
                <a:t>Fentanyl and carfentanil </a:t>
              </a:r>
              <a:endParaRPr sz="1100" b="0" i="0" u="none" strike="noStrike" cap="none">
                <a:solidFill>
                  <a:schemeClr val="lt1"/>
                </a:solidFill>
                <a:latin typeface="Arial"/>
                <a:ea typeface="Arial"/>
                <a:cs typeface="Arial"/>
                <a:sym typeface="Arial"/>
              </a:endParaRPr>
            </a:p>
            <a:p>
              <a:pPr marL="0" marR="0" lvl="0" indent="0" algn="l" rtl="0">
                <a:lnSpc>
                  <a:spcPct val="90000"/>
                </a:lnSpc>
                <a:spcBef>
                  <a:spcPts val="300"/>
                </a:spcBef>
                <a:spcAft>
                  <a:spcPts val="0"/>
                </a:spcAft>
                <a:buClr>
                  <a:schemeClr val="dk1"/>
                </a:buClr>
                <a:buSzPts val="1000"/>
                <a:buFont typeface="Century Gothic"/>
                <a:buNone/>
              </a:pPr>
              <a:r>
                <a:rPr lang="en" sz="1000" b="0" i="0" u="none" strike="noStrike" cap="none">
                  <a:solidFill>
                    <a:schemeClr val="lt1"/>
                  </a:solidFill>
                  <a:latin typeface="Century Gothic"/>
                  <a:ea typeface="Century Gothic"/>
                  <a:cs typeface="Century Gothic"/>
                  <a:sym typeface="Century Gothic"/>
                </a:rPr>
                <a:t>High risk of contamination </a:t>
              </a:r>
              <a:endParaRPr sz="1100" b="0" i="0" u="none" strike="noStrike" cap="none">
                <a:solidFill>
                  <a:schemeClr val="lt1"/>
                </a:solidFill>
                <a:latin typeface="Arial"/>
                <a:ea typeface="Arial"/>
                <a:cs typeface="Arial"/>
                <a:sym typeface="Arial"/>
              </a:endParaRPr>
            </a:p>
          </p:txBody>
        </p:sp>
        <p:cxnSp>
          <p:nvCxnSpPr>
            <p:cNvPr id="341" name="Google Shape;341;p9"/>
            <p:cNvCxnSpPr/>
            <p:nvPr/>
          </p:nvCxnSpPr>
          <p:spPr>
            <a:xfrm>
              <a:off x="5124159" y="2737685"/>
              <a:ext cx="0" cy="894900"/>
            </a:xfrm>
            <a:prstGeom prst="straightConnector1">
              <a:avLst/>
            </a:prstGeom>
            <a:gradFill>
              <a:gsLst>
                <a:gs pos="0">
                  <a:srgbClr val="C2BC84"/>
                </a:gs>
                <a:gs pos="100000">
                  <a:srgbClr val="B3AB65"/>
                </a:gs>
              </a:gsLst>
              <a:lin ang="5400012" scaled="0"/>
            </a:gradFill>
            <a:ln w="9525" cap="rnd" cmpd="sng">
              <a:solidFill>
                <a:srgbClr val="849175"/>
              </a:solidFill>
              <a:prstDash val="dash"/>
              <a:round/>
              <a:headEnd type="none" w="sm" len="sm"/>
              <a:tailEnd type="none" w="sm" len="sm"/>
            </a:ln>
            <a:effectLst>
              <a:outerShdw blurRad="38100" dist="25400" dir="5400000" rotWithShape="0">
                <a:srgbClr val="000000">
                  <a:alpha val="23137"/>
                </a:srgbClr>
              </a:outerShdw>
            </a:effectLst>
          </p:spPr>
        </p:cxnSp>
        <p:sp>
          <p:nvSpPr>
            <p:cNvPr id="342" name="Google Shape;342;p9"/>
            <p:cNvSpPr/>
            <p:nvPr/>
          </p:nvSpPr>
          <p:spPr>
            <a:xfrm>
              <a:off x="1642243" y="2566579"/>
              <a:ext cx="131700" cy="131700"/>
            </a:xfrm>
            <a:prstGeom prst="ellipse">
              <a:avLst/>
            </a:prstGeom>
            <a:solidFill>
              <a:schemeClr val="lt1">
                <a:alpha val="88627"/>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 name="Google Shape;343;p9"/>
            <p:cNvSpPr/>
            <p:nvPr/>
          </p:nvSpPr>
          <p:spPr>
            <a:xfrm>
              <a:off x="5058349" y="2566579"/>
              <a:ext cx="131700" cy="131700"/>
            </a:xfrm>
            <a:prstGeom prst="ellipse">
              <a:avLst/>
            </a:prstGeom>
            <a:solidFill>
              <a:schemeClr val="lt1">
                <a:alpha val="88627"/>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4e055f7f2d_0_297"/>
          <p:cNvSpPr txBox="1">
            <a:spLocks noGrp="1"/>
          </p:cNvSpPr>
          <p:nvPr>
            <p:ph type="title"/>
          </p:nvPr>
        </p:nvSpPr>
        <p:spPr>
          <a:xfrm>
            <a:off x="1944694" y="468083"/>
            <a:ext cx="6684000" cy="9609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a:t>Names of Drugs Today</a:t>
            </a:r>
            <a:endParaRPr/>
          </a:p>
        </p:txBody>
      </p:sp>
      <p:sp>
        <p:nvSpPr>
          <p:cNvPr id="240" name="Google Shape;240;g24e055f7f2d_0_297"/>
          <p:cNvSpPr txBox="1">
            <a:spLocks noGrp="1"/>
          </p:cNvSpPr>
          <p:nvPr>
            <p:ph type="body" idx="1"/>
          </p:nvPr>
        </p:nvSpPr>
        <p:spPr>
          <a:xfrm>
            <a:off x="1941909" y="1600200"/>
            <a:ext cx="6686700" cy="2833200"/>
          </a:xfrm>
          <a:prstGeom prst="rect">
            <a:avLst/>
          </a:prstGeom>
        </p:spPr>
        <p:txBody>
          <a:bodyPr spcFirstLastPara="1" wrap="square" lIns="68575" tIns="34275" rIns="68575" bIns="34275" anchor="t" anchorCtr="0">
            <a:normAutofit fontScale="92500" lnSpcReduction="10000"/>
          </a:bodyPr>
          <a:lstStyle/>
          <a:p>
            <a:pPr marL="0" indent="0">
              <a:buNone/>
            </a:pPr>
            <a:r>
              <a:rPr lang="en-CA" dirty="0"/>
              <a:t>Fentanyl (heroin, down, </a:t>
            </a:r>
            <a:r>
              <a:rPr lang="en-CA" dirty="0" err="1"/>
              <a:t>purp</a:t>
            </a:r>
            <a:r>
              <a:rPr lang="en-CA" dirty="0"/>
              <a:t>)</a:t>
            </a:r>
          </a:p>
          <a:p>
            <a:pPr marL="0" lvl="0" indent="0" algn="l" rtl="0">
              <a:spcBef>
                <a:spcPts val="800"/>
              </a:spcBef>
              <a:spcAft>
                <a:spcPts val="0"/>
              </a:spcAft>
              <a:buNone/>
            </a:pPr>
            <a:r>
              <a:rPr lang="en" dirty="0" smtClean="0"/>
              <a:t>Crystal </a:t>
            </a:r>
            <a:r>
              <a:rPr lang="en" dirty="0"/>
              <a:t>Meth (Methamphetamine, JIB, Meth)</a:t>
            </a:r>
            <a:endParaRPr dirty="0"/>
          </a:p>
          <a:p>
            <a:pPr marL="0" lvl="0" indent="0" algn="l" rtl="0">
              <a:spcBef>
                <a:spcPts val="800"/>
              </a:spcBef>
              <a:spcAft>
                <a:spcPts val="0"/>
              </a:spcAft>
              <a:buNone/>
            </a:pPr>
            <a:r>
              <a:rPr lang="en" dirty="0"/>
              <a:t>Amphetamine (tabs, speed)</a:t>
            </a:r>
            <a:endParaRPr dirty="0"/>
          </a:p>
          <a:p>
            <a:pPr marL="0" lvl="0" indent="0" algn="l" rtl="0">
              <a:spcBef>
                <a:spcPts val="800"/>
              </a:spcBef>
              <a:spcAft>
                <a:spcPts val="0"/>
              </a:spcAft>
              <a:buNone/>
            </a:pPr>
            <a:r>
              <a:rPr lang="en" dirty="0" smtClean="0"/>
              <a:t>Crack </a:t>
            </a:r>
            <a:r>
              <a:rPr lang="en" dirty="0"/>
              <a:t>(Cocaine)</a:t>
            </a:r>
            <a:endParaRPr dirty="0"/>
          </a:p>
          <a:p>
            <a:pPr marL="0" lvl="0" indent="0" algn="l" rtl="0">
              <a:spcBef>
                <a:spcPts val="800"/>
              </a:spcBef>
              <a:spcAft>
                <a:spcPts val="0"/>
              </a:spcAft>
              <a:buNone/>
            </a:pPr>
            <a:r>
              <a:rPr lang="en" dirty="0"/>
              <a:t>Cocaine</a:t>
            </a:r>
            <a:endParaRPr dirty="0"/>
          </a:p>
          <a:p>
            <a:pPr marL="0" lvl="0" indent="0" algn="l" rtl="0">
              <a:spcBef>
                <a:spcPts val="800"/>
              </a:spcBef>
              <a:spcAft>
                <a:spcPts val="0"/>
              </a:spcAft>
              <a:buNone/>
            </a:pPr>
            <a:r>
              <a:rPr lang="en" dirty="0"/>
              <a:t>Benzodiazepines </a:t>
            </a:r>
            <a:endParaRPr dirty="0"/>
          </a:p>
          <a:p>
            <a:pPr marL="0" lvl="0" indent="0" algn="l" rtl="0">
              <a:spcBef>
                <a:spcPts val="800"/>
              </a:spcBef>
              <a:spcAft>
                <a:spcPts val="0"/>
              </a:spcAft>
              <a:buNone/>
            </a:pPr>
            <a:r>
              <a:rPr lang="en" dirty="0"/>
              <a:t>Alcohol </a:t>
            </a:r>
            <a:endParaRPr dirty="0"/>
          </a:p>
        </p:txBody>
      </p:sp>
    </p:spTree>
    <p:extLst>
      <p:ext uri="{BB962C8B-B14F-4D97-AF65-F5344CB8AC3E}">
        <p14:creationId xmlns:p14="http://schemas.microsoft.com/office/powerpoint/2010/main" val="2664461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4e055f7f2d_0_610"/>
          <p:cNvSpPr txBox="1">
            <a:spLocks noGrp="1"/>
          </p:cNvSpPr>
          <p:nvPr>
            <p:ph type="title"/>
          </p:nvPr>
        </p:nvSpPr>
        <p:spPr>
          <a:xfrm>
            <a:off x="123975" y="220800"/>
            <a:ext cx="8896200" cy="816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500"/>
              <a:buFont typeface="Calibri"/>
              <a:buNone/>
            </a:pPr>
            <a:r>
              <a:rPr lang="en"/>
              <a:t>Why We Need to Treat Opioid Addiction with OAT</a:t>
            </a:r>
            <a:endParaRPr/>
          </a:p>
        </p:txBody>
      </p:sp>
      <p:sp>
        <p:nvSpPr>
          <p:cNvPr id="350" name="Google Shape;350;g24e055f7f2d_0_610"/>
          <p:cNvSpPr txBox="1">
            <a:spLocks noGrp="1"/>
          </p:cNvSpPr>
          <p:nvPr>
            <p:ph type="body" idx="1"/>
          </p:nvPr>
        </p:nvSpPr>
        <p:spPr>
          <a:xfrm>
            <a:off x="416476" y="1152475"/>
            <a:ext cx="3999900" cy="3416400"/>
          </a:xfrm>
          <a:prstGeom prst="rect">
            <a:avLst/>
          </a:prstGeom>
          <a:noFill/>
          <a:ln w="76200"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rgbClr val="FF0000"/>
              </a:buClr>
              <a:buSzPts val="1100"/>
              <a:buNone/>
            </a:pPr>
            <a:r>
              <a:rPr lang="en" sz="2100" b="1" dirty="0">
                <a:solidFill>
                  <a:schemeClr val="tx1"/>
                </a:solidFill>
                <a:latin typeface="Calibri"/>
                <a:ea typeface="Calibri"/>
                <a:cs typeface="Calibri"/>
                <a:sym typeface="Calibri"/>
              </a:rPr>
              <a:t>FENTANYL IS THE NEW DRUG OF CHOICE</a:t>
            </a:r>
            <a:endParaRPr sz="2100" b="1" dirty="0">
              <a:solidFill>
                <a:schemeClr val="tx1"/>
              </a:solidFill>
              <a:latin typeface="Calibri"/>
              <a:ea typeface="Calibri"/>
              <a:cs typeface="Calibri"/>
              <a:sym typeface="Calibri"/>
            </a:endParaRPr>
          </a:p>
          <a:p>
            <a:pPr marL="342900" lvl="0" indent="-260350" algn="l" rtl="0">
              <a:lnSpc>
                <a:spcPct val="90000"/>
              </a:lnSpc>
              <a:spcBef>
                <a:spcPts val="400"/>
              </a:spcBef>
              <a:spcAft>
                <a:spcPts val="0"/>
              </a:spcAft>
              <a:buClr>
                <a:srgbClr val="FF0000"/>
              </a:buClr>
              <a:buSzPts val="1100"/>
              <a:buFont typeface="Century Gothic"/>
              <a:buChar char="•"/>
            </a:pPr>
            <a:r>
              <a:rPr lang="en" sz="1800" dirty="0">
                <a:solidFill>
                  <a:schemeClr val="tx1"/>
                </a:solidFill>
              </a:rPr>
              <a:t>Very Potent and Addictive</a:t>
            </a:r>
            <a:endParaRPr dirty="0">
              <a:solidFill>
                <a:schemeClr val="tx1"/>
              </a:solidFill>
            </a:endParaRPr>
          </a:p>
          <a:p>
            <a:pPr marL="342900" lvl="0" indent="-260350" algn="l" rtl="0">
              <a:lnSpc>
                <a:spcPct val="90000"/>
              </a:lnSpc>
              <a:spcBef>
                <a:spcPts val="400"/>
              </a:spcBef>
              <a:spcAft>
                <a:spcPts val="0"/>
              </a:spcAft>
              <a:buClr>
                <a:srgbClr val="FF0000"/>
              </a:buClr>
              <a:buSzPts val="1100"/>
              <a:buFont typeface="Century Gothic"/>
              <a:buChar char="•"/>
            </a:pPr>
            <a:r>
              <a:rPr lang="en" sz="1800" dirty="0">
                <a:solidFill>
                  <a:schemeClr val="tx1"/>
                </a:solidFill>
                <a:latin typeface="Calibri"/>
                <a:ea typeface="Calibri"/>
                <a:cs typeface="Calibri"/>
                <a:sym typeface="Calibri"/>
              </a:rPr>
              <a:t>High overdose risk</a:t>
            </a:r>
            <a:endParaRPr sz="1800" dirty="0">
              <a:solidFill>
                <a:schemeClr val="tx1"/>
              </a:solidFill>
              <a:latin typeface="Calibri"/>
              <a:ea typeface="Calibri"/>
              <a:cs typeface="Calibri"/>
              <a:sym typeface="Calibri"/>
            </a:endParaRPr>
          </a:p>
          <a:p>
            <a:pPr marL="342900" lvl="0" indent="-260350" algn="l" rtl="0">
              <a:lnSpc>
                <a:spcPct val="90000"/>
              </a:lnSpc>
              <a:spcBef>
                <a:spcPts val="400"/>
              </a:spcBef>
              <a:spcAft>
                <a:spcPts val="0"/>
              </a:spcAft>
              <a:buClr>
                <a:srgbClr val="FF0000"/>
              </a:buClr>
              <a:buSzPts val="1100"/>
              <a:buFont typeface="Century Gothic"/>
              <a:buChar char="•"/>
            </a:pPr>
            <a:r>
              <a:rPr lang="en" sz="1800" dirty="0">
                <a:solidFill>
                  <a:schemeClr val="tx1"/>
                </a:solidFill>
              </a:rPr>
              <a:t>Withdrawal symptoms are severe and practically intolerable </a:t>
            </a:r>
            <a:endParaRPr sz="1800" dirty="0">
              <a:solidFill>
                <a:schemeClr val="tx1"/>
              </a:solidFill>
            </a:endParaRPr>
          </a:p>
          <a:p>
            <a:pPr marL="342900" lvl="0" indent="-260350" algn="l" rtl="0">
              <a:lnSpc>
                <a:spcPct val="90000"/>
              </a:lnSpc>
              <a:spcBef>
                <a:spcPts val="400"/>
              </a:spcBef>
              <a:spcAft>
                <a:spcPts val="0"/>
              </a:spcAft>
              <a:buClr>
                <a:srgbClr val="FF0000"/>
              </a:buClr>
              <a:buSzPts val="1100"/>
              <a:buFont typeface="Century Gothic"/>
              <a:buChar char="•"/>
            </a:pPr>
            <a:r>
              <a:rPr lang="en" sz="1800" dirty="0">
                <a:solidFill>
                  <a:schemeClr val="tx1"/>
                </a:solidFill>
                <a:latin typeface="Calibri"/>
                <a:ea typeface="Calibri"/>
                <a:cs typeface="Calibri"/>
                <a:sym typeface="Calibri"/>
              </a:rPr>
              <a:t>Stored in fat so makes it hard to abstain long enough to treat the addiction </a:t>
            </a:r>
            <a:endParaRPr sz="1800" dirty="0">
              <a:solidFill>
                <a:schemeClr val="tx1"/>
              </a:solidFill>
              <a:latin typeface="Calibri"/>
              <a:ea typeface="Calibri"/>
              <a:cs typeface="Calibri"/>
              <a:sym typeface="Calibri"/>
            </a:endParaRPr>
          </a:p>
          <a:p>
            <a:pPr marL="342900" lvl="0" indent="-260350" algn="l" rtl="0">
              <a:lnSpc>
                <a:spcPct val="90000"/>
              </a:lnSpc>
              <a:spcBef>
                <a:spcPts val="400"/>
              </a:spcBef>
              <a:spcAft>
                <a:spcPts val="0"/>
              </a:spcAft>
              <a:buClr>
                <a:srgbClr val="FF0000"/>
              </a:buClr>
              <a:buSzPts val="1100"/>
              <a:buFont typeface="Century Gothic"/>
              <a:buChar char="•"/>
            </a:pPr>
            <a:r>
              <a:rPr lang="en" sz="1800" dirty="0">
                <a:solidFill>
                  <a:schemeClr val="tx1"/>
                </a:solidFill>
              </a:rPr>
              <a:t>Significantly Contaminated/Toxic Drug Supply</a:t>
            </a:r>
            <a:endParaRPr sz="1800" dirty="0">
              <a:solidFill>
                <a:schemeClr val="tx1"/>
              </a:solidFill>
            </a:endParaRPr>
          </a:p>
        </p:txBody>
      </p:sp>
      <p:sp>
        <p:nvSpPr>
          <p:cNvPr id="351" name="Google Shape;351;g24e055f7f2d_0_610"/>
          <p:cNvSpPr txBox="1">
            <a:spLocks noGrp="1"/>
          </p:cNvSpPr>
          <p:nvPr>
            <p:ph type="body" idx="2"/>
          </p:nvPr>
        </p:nvSpPr>
        <p:spPr>
          <a:xfrm>
            <a:off x="4727625" y="1152475"/>
            <a:ext cx="4187700" cy="3416400"/>
          </a:xfrm>
          <a:prstGeom prst="rect">
            <a:avLst/>
          </a:prstGeom>
          <a:noFill/>
          <a:ln w="76200"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rgbClr val="FF0000"/>
              </a:buClr>
              <a:buSzPts val="1100"/>
              <a:buNone/>
            </a:pPr>
            <a:r>
              <a:rPr lang="en" sz="2100" b="1" dirty="0">
                <a:solidFill>
                  <a:schemeClr val="tx1"/>
                </a:solidFill>
                <a:latin typeface="Calibri"/>
                <a:ea typeface="Calibri"/>
                <a:cs typeface="Calibri"/>
                <a:sym typeface="Calibri"/>
              </a:rPr>
              <a:t>ABSTINENCE</a:t>
            </a:r>
            <a:r>
              <a:rPr lang="en" sz="2100" dirty="0">
                <a:solidFill>
                  <a:schemeClr val="tx1"/>
                </a:solidFill>
                <a:latin typeface="Calibri"/>
                <a:ea typeface="Calibri"/>
                <a:cs typeface="Calibri"/>
                <a:sym typeface="Calibri"/>
              </a:rPr>
              <a:t> (no treatment)</a:t>
            </a:r>
            <a:endParaRPr sz="2100" dirty="0">
              <a:solidFill>
                <a:schemeClr val="tx1"/>
              </a:solidFill>
              <a:latin typeface="Calibri"/>
              <a:ea typeface="Calibri"/>
              <a:cs typeface="Calibri"/>
              <a:sym typeface="Calibri"/>
            </a:endParaRPr>
          </a:p>
          <a:p>
            <a:pPr marL="342900" lvl="0" indent="-260350" algn="l" rtl="0">
              <a:lnSpc>
                <a:spcPct val="90000"/>
              </a:lnSpc>
              <a:spcBef>
                <a:spcPts val="800"/>
              </a:spcBef>
              <a:spcAft>
                <a:spcPts val="0"/>
              </a:spcAft>
              <a:buClr>
                <a:schemeClr val="dk1"/>
              </a:buClr>
              <a:buSzPts val="1100"/>
              <a:buFont typeface="Century Gothic"/>
              <a:buChar char="•"/>
            </a:pPr>
            <a:r>
              <a:rPr lang="en" sz="1800" dirty="0">
                <a:solidFill>
                  <a:schemeClr val="tx1"/>
                </a:solidFill>
                <a:latin typeface="Calibri"/>
                <a:ea typeface="Calibri"/>
                <a:cs typeface="Calibri"/>
                <a:sym typeface="Calibri"/>
              </a:rPr>
              <a:t>Relapse rate 60-90% </a:t>
            </a:r>
            <a:endParaRPr sz="1800" dirty="0">
              <a:solidFill>
                <a:schemeClr val="tx1"/>
              </a:solidFill>
              <a:latin typeface="Calibri"/>
              <a:ea typeface="Calibri"/>
              <a:cs typeface="Calibri"/>
              <a:sym typeface="Calibri"/>
            </a:endParaRPr>
          </a:p>
          <a:p>
            <a:pPr marL="342900" lvl="0" indent="-279400" algn="l" rtl="0">
              <a:lnSpc>
                <a:spcPct val="90000"/>
              </a:lnSpc>
              <a:spcBef>
                <a:spcPts val="800"/>
              </a:spcBef>
              <a:spcAft>
                <a:spcPts val="0"/>
              </a:spcAft>
              <a:buClr>
                <a:srgbClr val="FF0000"/>
              </a:buClr>
              <a:buSzPts val="1400"/>
              <a:buChar char="•"/>
            </a:pPr>
            <a:r>
              <a:rPr lang="en" sz="1800" dirty="0">
                <a:solidFill>
                  <a:schemeClr val="tx1"/>
                </a:solidFill>
              </a:rPr>
              <a:t>High mortality both while incarcerated and at release</a:t>
            </a:r>
            <a:endParaRPr sz="1800" dirty="0">
              <a:solidFill>
                <a:schemeClr val="tx1"/>
              </a:solidFill>
            </a:endParaRPr>
          </a:p>
          <a:p>
            <a:pPr marL="342900" lvl="0" indent="-260350" algn="l" rtl="0">
              <a:lnSpc>
                <a:spcPct val="90000"/>
              </a:lnSpc>
              <a:spcBef>
                <a:spcPts val="800"/>
              </a:spcBef>
              <a:spcAft>
                <a:spcPts val="0"/>
              </a:spcAft>
              <a:buClr>
                <a:schemeClr val="dk1"/>
              </a:buClr>
              <a:buSzPts val="1100"/>
              <a:buFont typeface="Century Gothic"/>
              <a:buChar char="•"/>
            </a:pPr>
            <a:r>
              <a:rPr lang="en" sz="1800" dirty="0">
                <a:solidFill>
                  <a:schemeClr val="tx1"/>
                </a:solidFill>
              </a:rPr>
              <a:t>High morbidity </a:t>
            </a:r>
            <a:endParaRPr sz="1800" dirty="0">
              <a:solidFill>
                <a:schemeClr val="tx1"/>
              </a:solidFill>
            </a:endParaRPr>
          </a:p>
          <a:p>
            <a:pPr marL="685800" lvl="1" indent="-260350" algn="l" rtl="0">
              <a:lnSpc>
                <a:spcPct val="90000"/>
              </a:lnSpc>
              <a:spcBef>
                <a:spcPts val="800"/>
              </a:spcBef>
              <a:spcAft>
                <a:spcPts val="0"/>
              </a:spcAft>
              <a:buClr>
                <a:schemeClr val="dk1"/>
              </a:buClr>
              <a:buSzPts val="1100"/>
              <a:buFont typeface="Century Gothic"/>
              <a:buChar char="•"/>
            </a:pPr>
            <a:r>
              <a:rPr lang="en" dirty="0">
                <a:solidFill>
                  <a:schemeClr val="tx1"/>
                </a:solidFill>
              </a:rPr>
              <a:t>Subsequent overdose</a:t>
            </a:r>
            <a:endParaRPr dirty="0">
              <a:solidFill>
                <a:schemeClr val="tx1"/>
              </a:solidFill>
            </a:endParaRPr>
          </a:p>
          <a:p>
            <a:pPr marL="685800" lvl="1" indent="-260350" algn="l" rtl="0">
              <a:lnSpc>
                <a:spcPct val="90000"/>
              </a:lnSpc>
              <a:spcBef>
                <a:spcPts val="800"/>
              </a:spcBef>
              <a:spcAft>
                <a:spcPts val="0"/>
              </a:spcAft>
              <a:buClr>
                <a:srgbClr val="FF0000"/>
              </a:buClr>
              <a:buSzPts val="1100"/>
              <a:buFont typeface="Century Gothic"/>
              <a:buChar char="•"/>
            </a:pPr>
            <a:r>
              <a:rPr lang="en" dirty="0">
                <a:solidFill>
                  <a:schemeClr val="tx1"/>
                </a:solidFill>
              </a:rPr>
              <a:t>Suicidality</a:t>
            </a:r>
            <a:endParaRPr dirty="0">
              <a:solidFill>
                <a:schemeClr val="tx1"/>
              </a:solidFill>
            </a:endParaRPr>
          </a:p>
          <a:p>
            <a:pPr marL="685800" lvl="1" indent="-260350" algn="l" rtl="0">
              <a:lnSpc>
                <a:spcPct val="90000"/>
              </a:lnSpc>
              <a:spcBef>
                <a:spcPts val="800"/>
              </a:spcBef>
              <a:spcAft>
                <a:spcPts val="0"/>
              </a:spcAft>
              <a:buClr>
                <a:srgbClr val="FF0000"/>
              </a:buClr>
              <a:buSzPts val="1100"/>
              <a:buFont typeface="Century Gothic"/>
              <a:buChar char="•"/>
            </a:pPr>
            <a:r>
              <a:rPr lang="en" dirty="0">
                <a:solidFill>
                  <a:schemeClr val="tx1"/>
                </a:solidFill>
              </a:rPr>
              <a:t>Other sequelae (e.g., endocarditis)</a:t>
            </a:r>
            <a:endParaRPr dirty="0">
              <a:solidFill>
                <a:schemeClr val="tx1"/>
              </a:solidFill>
            </a:endParaRPr>
          </a:p>
          <a:p>
            <a:pPr marL="685800" lvl="1" indent="-260350" algn="l" rtl="0">
              <a:lnSpc>
                <a:spcPct val="90000"/>
              </a:lnSpc>
              <a:spcBef>
                <a:spcPts val="800"/>
              </a:spcBef>
              <a:spcAft>
                <a:spcPts val="0"/>
              </a:spcAft>
              <a:buClr>
                <a:srgbClr val="FF0000"/>
              </a:buClr>
              <a:buSzPts val="1100"/>
              <a:buFont typeface="Century Gothic"/>
              <a:buChar char="•"/>
            </a:pPr>
            <a:r>
              <a:rPr lang="en" dirty="0">
                <a:solidFill>
                  <a:schemeClr val="tx1"/>
                </a:solidFill>
              </a:rPr>
              <a:t>Social instability</a:t>
            </a:r>
            <a:endParaRPr dirty="0">
              <a:solidFill>
                <a:schemeClr val="tx1"/>
              </a:solidFill>
            </a:endParaRPr>
          </a:p>
          <a:p>
            <a:pPr marL="685800" lvl="1" indent="-165100" algn="l" rtl="0">
              <a:lnSpc>
                <a:spcPct val="90000"/>
              </a:lnSpc>
              <a:spcBef>
                <a:spcPts val="800"/>
              </a:spcBef>
              <a:spcAft>
                <a:spcPts val="0"/>
              </a:spcAft>
              <a:buClr>
                <a:schemeClr val="dk1"/>
              </a:buClr>
              <a:buSzPts val="1100"/>
              <a:buNone/>
            </a:pPr>
            <a:endParaRPr dirty="0">
              <a:highlight>
                <a:srgbClr val="00FF00"/>
              </a:highlight>
            </a:endParaRPr>
          </a:p>
        </p:txBody>
      </p:sp>
      <p:sp>
        <p:nvSpPr>
          <p:cNvPr id="352" name="Google Shape;352;g24e055f7f2d_0_610"/>
          <p:cNvSpPr txBox="1">
            <a:spLocks noGrp="1"/>
          </p:cNvSpPr>
          <p:nvPr>
            <p:ph type="sldNum" idx="12"/>
          </p:nvPr>
        </p:nvSpPr>
        <p:spPr>
          <a:xfrm>
            <a:off x="6367688" y="3510757"/>
            <a:ext cx="411600" cy="295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26</a:t>
            </a:fl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4e055f7f2d_0_618"/>
          <p:cNvSpPr txBox="1">
            <a:spLocks noGrp="1"/>
          </p:cNvSpPr>
          <p:nvPr>
            <p:ph type="title"/>
          </p:nvPr>
        </p:nvSpPr>
        <p:spPr>
          <a:xfrm>
            <a:off x="311700" y="485508"/>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500"/>
              <a:buFont typeface="Calibri"/>
              <a:buNone/>
            </a:pPr>
            <a:r>
              <a:rPr lang="en"/>
              <a:t>Evidence of OAT</a:t>
            </a:r>
            <a:r>
              <a:rPr lang="en">
                <a:highlight>
                  <a:schemeClr val="lt1"/>
                </a:highlight>
              </a:rPr>
              <a:t> Effectiveness</a:t>
            </a:r>
            <a:r>
              <a:rPr lang="en"/>
              <a:t> in OUD</a:t>
            </a:r>
            <a:endParaRPr/>
          </a:p>
        </p:txBody>
      </p:sp>
      <p:sp>
        <p:nvSpPr>
          <p:cNvPr id="359" name="Google Shape;359;g24e055f7f2d_0_618"/>
          <p:cNvSpPr txBox="1">
            <a:spLocks noGrp="1"/>
          </p:cNvSpPr>
          <p:nvPr>
            <p:ph type="body" idx="1"/>
          </p:nvPr>
        </p:nvSpPr>
        <p:spPr>
          <a:xfrm>
            <a:off x="454575" y="1152475"/>
            <a:ext cx="3999900" cy="3416400"/>
          </a:xfrm>
          <a:prstGeom prst="rect">
            <a:avLst/>
          </a:prstGeom>
          <a:noFill/>
          <a:ln w="76200"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chemeClr val="dk1"/>
              </a:buClr>
              <a:buSzPts val="1100"/>
              <a:buNone/>
            </a:pPr>
            <a:r>
              <a:rPr lang="en" sz="1900" b="1">
                <a:solidFill>
                  <a:schemeClr val="dk1"/>
                </a:solidFill>
                <a:latin typeface="Calibri"/>
                <a:ea typeface="Calibri"/>
                <a:cs typeface="Calibri"/>
                <a:sym typeface="Calibri"/>
              </a:rPr>
              <a:t>DECREASE IN OVERDOSE RELATED MORTALITY</a:t>
            </a:r>
            <a:endParaRPr/>
          </a:p>
          <a:p>
            <a:pPr marL="254000" lvl="0" indent="-260350" algn="l" rtl="0">
              <a:lnSpc>
                <a:spcPct val="90000"/>
              </a:lnSpc>
              <a:spcBef>
                <a:spcPts val="800"/>
              </a:spcBef>
              <a:spcAft>
                <a:spcPts val="0"/>
              </a:spcAft>
              <a:buClr>
                <a:schemeClr val="dk1"/>
              </a:buClr>
              <a:buSzPts val="1100"/>
              <a:buChar char="●"/>
            </a:pPr>
            <a:r>
              <a:rPr lang="en" sz="1800">
                <a:solidFill>
                  <a:schemeClr val="dk1"/>
                </a:solidFill>
                <a:latin typeface="Calibri"/>
                <a:ea typeface="Calibri"/>
                <a:cs typeface="Calibri"/>
                <a:sym typeface="Calibri"/>
              </a:rPr>
              <a:t>Decrease mortality by </a:t>
            </a:r>
            <a:r>
              <a:rPr lang="en" sz="1800" b="1">
                <a:solidFill>
                  <a:schemeClr val="dk1"/>
                </a:solidFill>
                <a:latin typeface="Calibri"/>
                <a:ea typeface="Calibri"/>
                <a:cs typeface="Calibri"/>
                <a:sym typeface="Calibri"/>
              </a:rPr>
              <a:t>70-80%</a:t>
            </a:r>
            <a:endParaRPr sz="1800">
              <a:latin typeface="Calibri"/>
              <a:ea typeface="Calibri"/>
              <a:cs typeface="Calibri"/>
              <a:sym typeface="Calibri"/>
            </a:endParaRPr>
          </a:p>
          <a:p>
            <a:pPr marL="254000" lvl="0" indent="-260350" algn="l" rtl="0">
              <a:lnSpc>
                <a:spcPct val="90000"/>
              </a:lnSpc>
              <a:spcBef>
                <a:spcPts val="800"/>
              </a:spcBef>
              <a:spcAft>
                <a:spcPts val="0"/>
              </a:spcAft>
              <a:buClr>
                <a:schemeClr val="dk1"/>
              </a:buClr>
              <a:buSzPts val="1100"/>
              <a:buChar char="●"/>
            </a:pPr>
            <a:r>
              <a:rPr lang="en" sz="1800">
                <a:solidFill>
                  <a:schemeClr val="dk1"/>
                </a:solidFill>
                <a:latin typeface="Calibri"/>
                <a:ea typeface="Calibri"/>
                <a:cs typeface="Calibri"/>
                <a:sym typeface="Calibri"/>
              </a:rPr>
              <a:t>Decrease morbidity: </a:t>
            </a:r>
            <a:endParaRPr/>
          </a:p>
          <a:p>
            <a:pPr marL="596900" lvl="1" indent="-260350" algn="l" rtl="0">
              <a:lnSpc>
                <a:spcPct val="90000"/>
              </a:lnSpc>
              <a:spcBef>
                <a:spcPts val="400"/>
              </a:spcBef>
              <a:spcAft>
                <a:spcPts val="0"/>
              </a:spcAft>
              <a:buClr>
                <a:schemeClr val="dk1"/>
              </a:buClr>
              <a:buSzPts val="900"/>
              <a:buChar char="○"/>
            </a:pPr>
            <a:r>
              <a:rPr lang="en" sz="1700">
                <a:solidFill>
                  <a:schemeClr val="dk1"/>
                </a:solidFill>
                <a:latin typeface="Calibri"/>
                <a:ea typeface="Calibri"/>
                <a:cs typeface="Calibri"/>
                <a:sym typeface="Calibri"/>
              </a:rPr>
              <a:t>HIV </a:t>
            </a:r>
            <a:endParaRPr/>
          </a:p>
          <a:p>
            <a:pPr marL="596900" lvl="1" indent="-260350" algn="l" rtl="0">
              <a:lnSpc>
                <a:spcPct val="90000"/>
              </a:lnSpc>
              <a:spcBef>
                <a:spcPts val="400"/>
              </a:spcBef>
              <a:spcAft>
                <a:spcPts val="0"/>
              </a:spcAft>
              <a:buClr>
                <a:schemeClr val="dk1"/>
              </a:buClr>
              <a:buSzPts val="900"/>
              <a:buChar char="○"/>
            </a:pPr>
            <a:r>
              <a:rPr lang="en" sz="1700">
                <a:solidFill>
                  <a:schemeClr val="dk1"/>
                </a:solidFill>
                <a:latin typeface="Calibri"/>
                <a:ea typeface="Calibri"/>
                <a:cs typeface="Calibri"/>
                <a:sym typeface="Calibri"/>
              </a:rPr>
              <a:t>Hep C </a:t>
            </a:r>
            <a:endParaRPr/>
          </a:p>
          <a:p>
            <a:pPr marL="596900" lvl="1" indent="-260350" algn="l" rtl="0">
              <a:lnSpc>
                <a:spcPct val="90000"/>
              </a:lnSpc>
              <a:spcBef>
                <a:spcPts val="400"/>
              </a:spcBef>
              <a:spcAft>
                <a:spcPts val="0"/>
              </a:spcAft>
              <a:buClr>
                <a:schemeClr val="dk1"/>
              </a:buClr>
              <a:buSzPts val="900"/>
              <a:buChar char="○"/>
            </a:pPr>
            <a:r>
              <a:rPr lang="en" sz="1700">
                <a:solidFill>
                  <a:schemeClr val="dk1"/>
                </a:solidFill>
                <a:latin typeface="Calibri"/>
                <a:ea typeface="Calibri"/>
                <a:cs typeface="Calibri"/>
                <a:sym typeface="Calibri"/>
              </a:rPr>
              <a:t>infective endocarditis</a:t>
            </a:r>
            <a:endParaRPr/>
          </a:p>
          <a:p>
            <a:pPr marL="596900" lvl="1" indent="-260350" algn="l" rtl="0">
              <a:lnSpc>
                <a:spcPct val="90000"/>
              </a:lnSpc>
              <a:spcBef>
                <a:spcPts val="400"/>
              </a:spcBef>
              <a:spcAft>
                <a:spcPts val="0"/>
              </a:spcAft>
              <a:buClr>
                <a:schemeClr val="dk1"/>
              </a:buClr>
              <a:buSzPts val="900"/>
              <a:buChar char="○"/>
            </a:pPr>
            <a:r>
              <a:rPr lang="en" sz="1700">
                <a:solidFill>
                  <a:schemeClr val="dk1"/>
                </a:solidFill>
                <a:latin typeface="Calibri"/>
                <a:ea typeface="Calibri"/>
                <a:cs typeface="Calibri"/>
                <a:sym typeface="Calibri"/>
              </a:rPr>
              <a:t>cellulitis, abscesses</a:t>
            </a:r>
            <a:endParaRPr/>
          </a:p>
          <a:p>
            <a:pPr marL="596900" lvl="1" indent="-260350" algn="l" rtl="0">
              <a:lnSpc>
                <a:spcPct val="90000"/>
              </a:lnSpc>
              <a:spcBef>
                <a:spcPts val="400"/>
              </a:spcBef>
              <a:spcAft>
                <a:spcPts val="0"/>
              </a:spcAft>
              <a:buClr>
                <a:schemeClr val="dk1"/>
              </a:buClr>
              <a:buSzPts val="900"/>
              <a:buChar char="○"/>
            </a:pPr>
            <a:r>
              <a:rPr lang="en" sz="1700">
                <a:solidFill>
                  <a:schemeClr val="dk1"/>
                </a:solidFill>
                <a:highlight>
                  <a:schemeClr val="lt1"/>
                </a:highlight>
                <a:latin typeface="Calibri"/>
                <a:ea typeface="Calibri"/>
                <a:cs typeface="Calibri"/>
                <a:sym typeface="Calibri"/>
              </a:rPr>
              <a:t>overdose incidents/drug poisoning</a:t>
            </a:r>
            <a:endParaRPr sz="1700">
              <a:solidFill>
                <a:schemeClr val="dk1"/>
              </a:solidFill>
              <a:highlight>
                <a:schemeClr val="lt1"/>
              </a:highlight>
              <a:latin typeface="Calibri"/>
              <a:ea typeface="Calibri"/>
              <a:cs typeface="Calibri"/>
              <a:sym typeface="Calibri"/>
            </a:endParaRPr>
          </a:p>
        </p:txBody>
      </p:sp>
      <p:sp>
        <p:nvSpPr>
          <p:cNvPr id="360" name="Google Shape;360;g24e055f7f2d_0_618"/>
          <p:cNvSpPr txBox="1">
            <a:spLocks noGrp="1"/>
          </p:cNvSpPr>
          <p:nvPr>
            <p:ph type="body" idx="2"/>
          </p:nvPr>
        </p:nvSpPr>
        <p:spPr>
          <a:xfrm>
            <a:off x="4689527" y="1152475"/>
            <a:ext cx="3999900" cy="3416400"/>
          </a:xfrm>
          <a:prstGeom prst="rect">
            <a:avLst/>
          </a:prstGeom>
          <a:noFill/>
          <a:ln w="76200"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chemeClr val="dk1"/>
              </a:buClr>
              <a:buSzPts val="1100"/>
              <a:buNone/>
            </a:pPr>
            <a:r>
              <a:rPr lang="en" sz="1900" b="1">
                <a:solidFill>
                  <a:schemeClr val="dk1"/>
                </a:solidFill>
                <a:latin typeface="Calibri"/>
                <a:ea typeface="Calibri"/>
                <a:cs typeface="Calibri"/>
                <a:sym typeface="Calibri"/>
              </a:rPr>
              <a:t>RETENTION RATE IN</a:t>
            </a:r>
            <a:r>
              <a:rPr lang="en" sz="1900" b="1">
                <a:solidFill>
                  <a:schemeClr val="dk1"/>
                </a:solidFill>
                <a:highlight>
                  <a:schemeClr val="lt1"/>
                </a:highlight>
                <a:latin typeface="Calibri"/>
                <a:ea typeface="Calibri"/>
                <a:cs typeface="Calibri"/>
                <a:sym typeface="Calibri"/>
              </a:rPr>
              <a:t> OAT </a:t>
            </a:r>
            <a:r>
              <a:rPr lang="en" sz="1900" b="1">
                <a:solidFill>
                  <a:schemeClr val="dk1"/>
                </a:solidFill>
                <a:latin typeface="Calibri"/>
                <a:ea typeface="Calibri"/>
                <a:cs typeface="Calibri"/>
                <a:sym typeface="Calibri"/>
              </a:rPr>
              <a:t>TREATMENT PROGRAMS</a:t>
            </a:r>
            <a:endParaRPr sz="1900">
              <a:solidFill>
                <a:schemeClr val="dk1"/>
              </a:solidFill>
              <a:latin typeface="Calibri"/>
              <a:ea typeface="Calibri"/>
              <a:cs typeface="Calibri"/>
              <a:sym typeface="Calibri"/>
            </a:endParaRPr>
          </a:p>
          <a:p>
            <a:pPr marL="342900" lvl="0" indent="-266700" algn="l" rtl="0">
              <a:lnSpc>
                <a:spcPct val="90000"/>
              </a:lnSpc>
              <a:spcBef>
                <a:spcPts val="800"/>
              </a:spcBef>
              <a:spcAft>
                <a:spcPts val="0"/>
              </a:spcAft>
              <a:buClr>
                <a:schemeClr val="dk1"/>
              </a:buClr>
              <a:buSzPts val="1200"/>
              <a:buFont typeface="Century Gothic"/>
              <a:buChar char="•"/>
            </a:pPr>
            <a:r>
              <a:rPr lang="en" sz="1800">
                <a:solidFill>
                  <a:schemeClr val="dk1"/>
                </a:solidFill>
                <a:latin typeface="Calibri"/>
                <a:ea typeface="Calibri"/>
                <a:cs typeface="Calibri"/>
                <a:sym typeface="Calibri"/>
              </a:rPr>
              <a:t>Yearly treatment retention rate </a:t>
            </a:r>
            <a:r>
              <a:rPr lang="en" sz="1800" b="1">
                <a:solidFill>
                  <a:schemeClr val="dk1"/>
                </a:solidFill>
                <a:latin typeface="Calibri"/>
                <a:ea typeface="Calibri"/>
                <a:cs typeface="Calibri"/>
                <a:sym typeface="Calibri"/>
              </a:rPr>
              <a:t>74%</a:t>
            </a:r>
            <a:r>
              <a:rPr lang="en" sz="1800">
                <a:solidFill>
                  <a:schemeClr val="dk1"/>
                </a:solidFill>
                <a:latin typeface="Calibri"/>
                <a:ea typeface="Calibri"/>
                <a:cs typeface="Calibri"/>
                <a:sym typeface="Calibri"/>
              </a:rPr>
              <a:t> </a:t>
            </a:r>
            <a:endParaRPr sz="1800">
              <a:solidFill>
                <a:schemeClr val="dk1"/>
              </a:solidFill>
              <a:highlight>
                <a:srgbClr val="FF0000"/>
              </a:highlight>
              <a:latin typeface="Calibri"/>
              <a:ea typeface="Calibri"/>
              <a:cs typeface="Calibri"/>
              <a:sym typeface="Calibri"/>
            </a:endParaRPr>
          </a:p>
          <a:p>
            <a:pPr marL="342900" lvl="0" indent="-266700" algn="l" rtl="0">
              <a:lnSpc>
                <a:spcPct val="90000"/>
              </a:lnSpc>
              <a:spcBef>
                <a:spcPts val="300"/>
              </a:spcBef>
              <a:spcAft>
                <a:spcPts val="0"/>
              </a:spcAft>
              <a:buClr>
                <a:schemeClr val="dk1"/>
              </a:buClr>
              <a:buSzPts val="1200"/>
              <a:buFont typeface="Century Gothic"/>
              <a:buChar char="•"/>
            </a:pPr>
            <a:r>
              <a:rPr lang="en" sz="1800">
                <a:solidFill>
                  <a:schemeClr val="dk1"/>
                </a:solidFill>
                <a:latin typeface="Calibri"/>
                <a:ea typeface="Calibri"/>
                <a:cs typeface="Calibri"/>
                <a:sym typeface="Calibri"/>
              </a:rPr>
              <a:t>More likely to be:</a:t>
            </a:r>
            <a:endParaRPr/>
          </a:p>
          <a:p>
            <a:pPr marL="685800" lvl="1" indent="-266700" algn="l" rtl="0">
              <a:lnSpc>
                <a:spcPct val="90000"/>
              </a:lnSpc>
              <a:spcBef>
                <a:spcPts val="300"/>
              </a:spcBef>
              <a:spcAft>
                <a:spcPts val="0"/>
              </a:spcAft>
              <a:buClr>
                <a:schemeClr val="dk1"/>
              </a:buClr>
              <a:buSzPts val="1200"/>
              <a:buFont typeface="Century Gothic"/>
              <a:buChar char="•"/>
            </a:pPr>
            <a:r>
              <a:rPr lang="en" sz="1800">
                <a:solidFill>
                  <a:schemeClr val="dk1"/>
                </a:solidFill>
                <a:latin typeface="Calibri"/>
                <a:ea typeface="Calibri"/>
                <a:cs typeface="Calibri"/>
                <a:sym typeface="Calibri"/>
              </a:rPr>
              <a:t>in remission</a:t>
            </a:r>
            <a:endParaRPr/>
          </a:p>
          <a:p>
            <a:pPr marL="685800" lvl="1" indent="-266700" algn="l" rtl="0">
              <a:lnSpc>
                <a:spcPct val="90000"/>
              </a:lnSpc>
              <a:spcBef>
                <a:spcPts val="300"/>
              </a:spcBef>
              <a:spcAft>
                <a:spcPts val="0"/>
              </a:spcAft>
              <a:buClr>
                <a:schemeClr val="dk1"/>
              </a:buClr>
              <a:buSzPts val="1200"/>
              <a:buFont typeface="Century Gothic"/>
              <a:buChar char="•"/>
            </a:pPr>
            <a:r>
              <a:rPr lang="en" sz="1800">
                <a:solidFill>
                  <a:schemeClr val="dk1"/>
                </a:solidFill>
                <a:latin typeface="Calibri"/>
                <a:ea typeface="Calibri"/>
                <a:cs typeface="Calibri"/>
                <a:sym typeface="Calibri"/>
              </a:rPr>
              <a:t>employed</a:t>
            </a:r>
            <a:endParaRPr/>
          </a:p>
          <a:p>
            <a:pPr marL="685800" lvl="1" indent="-266700" algn="l" rtl="0">
              <a:lnSpc>
                <a:spcPct val="90000"/>
              </a:lnSpc>
              <a:spcBef>
                <a:spcPts val="300"/>
              </a:spcBef>
              <a:spcAft>
                <a:spcPts val="0"/>
              </a:spcAft>
              <a:buClr>
                <a:schemeClr val="dk1"/>
              </a:buClr>
              <a:buSzPts val="1200"/>
              <a:buFont typeface="Century Gothic"/>
              <a:buChar char="•"/>
            </a:pPr>
            <a:r>
              <a:rPr lang="en" sz="1800">
                <a:solidFill>
                  <a:schemeClr val="dk1"/>
                </a:solidFill>
                <a:latin typeface="Calibri"/>
                <a:ea typeface="Calibri"/>
                <a:cs typeface="Calibri"/>
                <a:sym typeface="Calibri"/>
              </a:rPr>
              <a:t>have stable housing </a:t>
            </a:r>
            <a:endParaRPr/>
          </a:p>
          <a:p>
            <a:pPr marL="685800" lvl="1" indent="-266700" algn="l" rtl="0">
              <a:lnSpc>
                <a:spcPct val="90000"/>
              </a:lnSpc>
              <a:spcBef>
                <a:spcPts val="300"/>
              </a:spcBef>
              <a:spcAft>
                <a:spcPts val="0"/>
              </a:spcAft>
              <a:buClr>
                <a:schemeClr val="dk1"/>
              </a:buClr>
              <a:buSzPts val="1200"/>
              <a:buFont typeface="Century Gothic"/>
              <a:buChar char="•"/>
            </a:pPr>
            <a:r>
              <a:rPr lang="en" sz="1800">
                <a:solidFill>
                  <a:schemeClr val="dk1"/>
                </a:solidFill>
                <a:latin typeface="Calibri"/>
                <a:ea typeface="Calibri"/>
                <a:cs typeface="Calibri"/>
                <a:sym typeface="Calibri"/>
              </a:rPr>
              <a:t>keep families together</a:t>
            </a:r>
            <a:endParaRPr sz="1800">
              <a:solidFill>
                <a:schemeClr val="dk1"/>
              </a:solidFill>
              <a:latin typeface="Calibri"/>
              <a:ea typeface="Calibri"/>
              <a:cs typeface="Calibri"/>
              <a:sym typeface="Calibri"/>
            </a:endParaRPr>
          </a:p>
          <a:p>
            <a:pPr marL="342900" lvl="0" indent="-266700" algn="l" rtl="0">
              <a:lnSpc>
                <a:spcPct val="90000"/>
              </a:lnSpc>
              <a:spcBef>
                <a:spcPts val="500"/>
              </a:spcBef>
              <a:spcAft>
                <a:spcPts val="0"/>
              </a:spcAft>
              <a:buClr>
                <a:schemeClr val="dk1"/>
              </a:buClr>
              <a:buSzPts val="1200"/>
              <a:buFont typeface="Century Gothic"/>
              <a:buChar char="•"/>
            </a:pPr>
            <a:r>
              <a:rPr lang="en" sz="1800">
                <a:solidFill>
                  <a:schemeClr val="dk1"/>
                </a:solidFill>
                <a:latin typeface="Calibri"/>
                <a:ea typeface="Calibri"/>
                <a:cs typeface="Calibri"/>
                <a:sym typeface="Calibri"/>
              </a:rPr>
              <a:t>Must be STARTED on treatment to REMAIN in treatment</a:t>
            </a:r>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93C48"/>
        </a:solidFill>
        <a:effectLst/>
      </p:bgPr>
    </p:bg>
    <p:spTree>
      <p:nvGrpSpPr>
        <p:cNvPr id="1" name="Shape 364"/>
        <p:cNvGrpSpPr/>
        <p:nvPr/>
      </p:nvGrpSpPr>
      <p:grpSpPr>
        <a:xfrm>
          <a:off x="0" y="0"/>
          <a:ext cx="0" cy="0"/>
          <a:chOff x="0" y="0"/>
          <a:chExt cx="0" cy="0"/>
        </a:xfrm>
      </p:grpSpPr>
      <p:pic>
        <p:nvPicPr>
          <p:cNvPr id="365" name="Google Shape;365;p12" descr="Icon&#10;&#10;Description automatically generated"/>
          <p:cNvPicPr preferRelativeResize="0"/>
          <p:nvPr/>
        </p:nvPicPr>
        <p:blipFill rotWithShape="1">
          <a:blip r:embed="rId3">
            <a:alphaModFix/>
          </a:blip>
          <a:srcRect l="45458"/>
          <a:stretch/>
        </p:blipFill>
        <p:spPr>
          <a:xfrm>
            <a:off x="2718520" y="2680853"/>
            <a:ext cx="638116" cy="1170004"/>
          </a:xfrm>
          <a:prstGeom prst="rect">
            <a:avLst/>
          </a:prstGeom>
          <a:noFill/>
          <a:ln>
            <a:noFill/>
          </a:ln>
        </p:spPr>
      </p:pic>
      <p:pic>
        <p:nvPicPr>
          <p:cNvPr id="366" name="Google Shape;366;p12" descr="Icon&#10;&#10;Description automatically generated"/>
          <p:cNvPicPr preferRelativeResize="0"/>
          <p:nvPr/>
        </p:nvPicPr>
        <p:blipFill rotWithShape="1">
          <a:blip r:embed="rId4">
            <a:alphaModFix/>
          </a:blip>
          <a:srcRect/>
          <a:stretch/>
        </p:blipFill>
        <p:spPr>
          <a:xfrm>
            <a:off x="4954544" y="2447467"/>
            <a:ext cx="2708998" cy="2708998"/>
          </a:xfrm>
          <a:prstGeom prst="rect">
            <a:avLst/>
          </a:prstGeom>
          <a:noFill/>
          <a:ln>
            <a:noFill/>
          </a:ln>
        </p:spPr>
      </p:pic>
      <p:sp>
        <p:nvSpPr>
          <p:cNvPr id="367" name="Google Shape;367;p12"/>
          <p:cNvSpPr txBox="1">
            <a:spLocks noGrp="1"/>
          </p:cNvSpPr>
          <p:nvPr>
            <p:ph type="body" idx="1"/>
          </p:nvPr>
        </p:nvSpPr>
        <p:spPr>
          <a:xfrm>
            <a:off x="6332775" y="392946"/>
            <a:ext cx="1557600" cy="906300"/>
          </a:xfrm>
          <a:prstGeom prst="rect">
            <a:avLst/>
          </a:prstGeom>
          <a:noFill/>
          <a:ln>
            <a:noFill/>
          </a:ln>
        </p:spPr>
        <p:txBody>
          <a:bodyPr spcFirstLastPara="1" wrap="square" lIns="68575" tIns="34275" rIns="68575" bIns="34275" anchor="t" anchorCtr="0">
            <a:normAutofit fontScale="92500" lnSpcReduction="10000"/>
          </a:bodyPr>
          <a:lstStyle/>
          <a:p>
            <a:pPr marL="0" lvl="0" indent="0" algn="ctr" rtl="0">
              <a:lnSpc>
                <a:spcPct val="90000"/>
              </a:lnSpc>
              <a:spcBef>
                <a:spcPts val="0"/>
              </a:spcBef>
              <a:spcAft>
                <a:spcPts val="0"/>
              </a:spcAft>
              <a:buClr>
                <a:srgbClr val="EFEFEF"/>
              </a:buClr>
              <a:buSzPct val="108107"/>
              <a:buNone/>
            </a:pPr>
            <a:r>
              <a:rPr lang="en" sz="1800">
                <a:solidFill>
                  <a:srgbClr val="EFEFEF"/>
                </a:solidFill>
                <a:latin typeface="Arial"/>
                <a:ea typeface="Arial"/>
                <a:cs typeface="Arial"/>
                <a:sym typeface="Arial"/>
              </a:rPr>
              <a:t>The light bulb is like a</a:t>
            </a:r>
            <a:r>
              <a:rPr lang="en">
                <a:solidFill>
                  <a:srgbClr val="EFEFEF"/>
                </a:solidFill>
                <a:latin typeface="Arial"/>
                <a:ea typeface="Arial"/>
                <a:cs typeface="Arial"/>
                <a:sym typeface="Arial"/>
              </a:rPr>
              <a:t> drug</a:t>
            </a:r>
            <a:r>
              <a:rPr lang="en" sz="1800">
                <a:solidFill>
                  <a:srgbClr val="EFEFEF"/>
                </a:solidFill>
                <a:latin typeface="Arial"/>
                <a:ea typeface="Arial"/>
                <a:cs typeface="Arial"/>
                <a:sym typeface="Arial"/>
              </a:rPr>
              <a:t> receptor in your brain</a:t>
            </a:r>
            <a:endParaRPr/>
          </a:p>
        </p:txBody>
      </p:sp>
      <p:pic>
        <p:nvPicPr>
          <p:cNvPr id="368" name="Google Shape;368;p12" descr="Icon&#10;&#10;Description automatically generated"/>
          <p:cNvPicPr preferRelativeResize="0"/>
          <p:nvPr/>
        </p:nvPicPr>
        <p:blipFill rotWithShape="1">
          <a:blip r:embed="rId5">
            <a:alphaModFix/>
          </a:blip>
          <a:srcRect/>
          <a:stretch/>
        </p:blipFill>
        <p:spPr>
          <a:xfrm>
            <a:off x="2668046" y="-300608"/>
            <a:ext cx="3159270" cy="3159270"/>
          </a:xfrm>
          <a:prstGeom prst="rect">
            <a:avLst/>
          </a:prstGeom>
          <a:noFill/>
          <a:ln>
            <a:noFill/>
          </a:ln>
        </p:spPr>
      </p:pic>
      <p:pic>
        <p:nvPicPr>
          <p:cNvPr id="369" name="Google Shape;369;p12" descr="Icon&#10;&#10;Description automatically generated"/>
          <p:cNvPicPr preferRelativeResize="0"/>
          <p:nvPr/>
        </p:nvPicPr>
        <p:blipFill rotWithShape="1">
          <a:blip r:embed="rId6">
            <a:alphaModFix/>
          </a:blip>
          <a:srcRect l="45458"/>
          <a:stretch/>
        </p:blipFill>
        <p:spPr>
          <a:xfrm>
            <a:off x="5616946" y="56680"/>
            <a:ext cx="926202" cy="1698217"/>
          </a:xfrm>
          <a:prstGeom prst="rect">
            <a:avLst/>
          </a:prstGeom>
          <a:noFill/>
          <a:ln>
            <a:noFill/>
          </a:ln>
        </p:spPr>
      </p:pic>
      <p:pic>
        <p:nvPicPr>
          <p:cNvPr id="370" name="Google Shape;370;p12" descr="Icon&#10;&#10;Description automatically generated"/>
          <p:cNvPicPr preferRelativeResize="0"/>
          <p:nvPr/>
        </p:nvPicPr>
        <p:blipFill rotWithShape="1">
          <a:blip r:embed="rId7">
            <a:alphaModFix/>
          </a:blip>
          <a:srcRect/>
          <a:stretch/>
        </p:blipFill>
        <p:spPr>
          <a:xfrm rot="-6940811">
            <a:off x="3167423" y="2689822"/>
            <a:ext cx="1064531" cy="1064531"/>
          </a:xfrm>
          <a:prstGeom prst="rect">
            <a:avLst/>
          </a:prstGeom>
          <a:noFill/>
          <a:ln>
            <a:noFill/>
          </a:ln>
        </p:spPr>
      </p:pic>
      <p:pic>
        <p:nvPicPr>
          <p:cNvPr id="371" name="Google Shape;371;p12" descr="Shape, arrow&#10;&#10;Description automatically generated"/>
          <p:cNvPicPr preferRelativeResize="0"/>
          <p:nvPr/>
        </p:nvPicPr>
        <p:blipFill rotWithShape="1">
          <a:blip r:embed="rId8">
            <a:alphaModFix/>
          </a:blip>
          <a:srcRect/>
          <a:stretch/>
        </p:blipFill>
        <p:spPr>
          <a:xfrm rot="5245405" flipH="1">
            <a:off x="3267262" y="2712911"/>
            <a:ext cx="291504" cy="291504"/>
          </a:xfrm>
          <a:prstGeom prst="rect">
            <a:avLst/>
          </a:prstGeom>
          <a:noFill/>
          <a:ln>
            <a:noFill/>
          </a:ln>
        </p:spPr>
      </p:pic>
      <p:pic>
        <p:nvPicPr>
          <p:cNvPr id="372" name="Google Shape;372;p12" descr="Shape, arrow&#10;&#10;Description automatically generated"/>
          <p:cNvPicPr preferRelativeResize="0"/>
          <p:nvPr/>
        </p:nvPicPr>
        <p:blipFill rotWithShape="1">
          <a:blip r:embed="rId8">
            <a:alphaModFix/>
          </a:blip>
          <a:srcRect/>
          <a:stretch/>
        </p:blipFill>
        <p:spPr>
          <a:xfrm rot="5245405" flipH="1">
            <a:off x="3159341" y="3076334"/>
            <a:ext cx="291504" cy="291504"/>
          </a:xfrm>
          <a:prstGeom prst="rect">
            <a:avLst/>
          </a:prstGeom>
          <a:noFill/>
          <a:ln>
            <a:noFill/>
          </a:ln>
        </p:spPr>
      </p:pic>
      <p:sp>
        <p:nvSpPr>
          <p:cNvPr id="373" name="Google Shape;373;p12"/>
          <p:cNvSpPr txBox="1"/>
          <p:nvPr/>
        </p:nvSpPr>
        <p:spPr>
          <a:xfrm>
            <a:off x="3260850" y="3512321"/>
            <a:ext cx="1251900" cy="906300"/>
          </a:xfrm>
          <a:prstGeom prst="rect">
            <a:avLst/>
          </a:prstGeom>
          <a:noFill/>
          <a:ln>
            <a:noFill/>
          </a:ln>
        </p:spPr>
        <p:txBody>
          <a:bodyPr spcFirstLastPara="1" wrap="square" lIns="68575" tIns="34275" rIns="68575" bIns="34275" anchor="t" anchorCtr="0">
            <a:normAutofit fontScale="70000" lnSpcReduction="20000"/>
          </a:bodyPr>
          <a:lstStyle/>
          <a:p>
            <a:pPr marL="0" marR="0" lvl="0" indent="0" algn="ctr" rtl="0">
              <a:lnSpc>
                <a:spcPct val="90000"/>
              </a:lnSpc>
              <a:spcBef>
                <a:spcPts val="0"/>
              </a:spcBef>
              <a:spcAft>
                <a:spcPts val="0"/>
              </a:spcAft>
              <a:buClr>
                <a:srgbClr val="EF593E"/>
              </a:buClr>
              <a:buSzPct val="100000"/>
              <a:buFont typeface="Arial"/>
              <a:buNone/>
            </a:pPr>
            <a:r>
              <a:rPr lang="en" sz="1800" b="0" i="0" u="none" strike="noStrike" cap="none">
                <a:solidFill>
                  <a:srgbClr val="EF593E"/>
                </a:solidFill>
                <a:latin typeface="Arial"/>
                <a:ea typeface="Arial"/>
                <a:cs typeface="Arial"/>
                <a:sym typeface="Arial"/>
              </a:rPr>
              <a:t>Drugs are attracted like a magnet to this receptor/light bulb </a:t>
            </a:r>
            <a:endParaRPr sz="1800" b="0" i="0" u="none" strike="noStrike" cap="none">
              <a:solidFill>
                <a:srgbClr val="EF593E"/>
              </a:solidFill>
              <a:latin typeface="Arial"/>
              <a:ea typeface="Arial"/>
              <a:cs typeface="Arial"/>
              <a:sym typeface="Arial"/>
            </a:endParaRPr>
          </a:p>
        </p:txBody>
      </p:sp>
      <p:pic>
        <p:nvPicPr>
          <p:cNvPr id="374" name="Google Shape;374;p12" descr="Icon&#10;&#10;Description automatically generated"/>
          <p:cNvPicPr preferRelativeResize="0"/>
          <p:nvPr/>
        </p:nvPicPr>
        <p:blipFill rotWithShape="1">
          <a:blip r:embed="rId4">
            <a:alphaModFix/>
          </a:blip>
          <a:srcRect/>
          <a:stretch/>
        </p:blipFill>
        <p:spPr>
          <a:xfrm>
            <a:off x="311665" y="2548802"/>
            <a:ext cx="2708998" cy="2708998"/>
          </a:xfrm>
          <a:prstGeom prst="rect">
            <a:avLst/>
          </a:prstGeom>
          <a:noFill/>
          <a:ln>
            <a:noFill/>
          </a:ln>
        </p:spPr>
      </p:pic>
      <p:pic>
        <p:nvPicPr>
          <p:cNvPr id="375" name="Google Shape;375;p12" descr="Icon&#10;&#10;Description automatically generated"/>
          <p:cNvPicPr preferRelativeResize="0"/>
          <p:nvPr/>
        </p:nvPicPr>
        <p:blipFill rotWithShape="1">
          <a:blip r:embed="rId9">
            <a:alphaModFix/>
          </a:blip>
          <a:srcRect b="24293"/>
          <a:stretch/>
        </p:blipFill>
        <p:spPr>
          <a:xfrm>
            <a:off x="7104969" y="2075985"/>
            <a:ext cx="1129905" cy="906225"/>
          </a:xfrm>
          <a:prstGeom prst="rect">
            <a:avLst/>
          </a:prstGeom>
          <a:noFill/>
          <a:ln>
            <a:noFill/>
          </a:ln>
        </p:spPr>
      </p:pic>
      <p:pic>
        <p:nvPicPr>
          <p:cNvPr id="376" name="Google Shape;376;p12" descr="Icon&#10;&#10;Description automatically generated"/>
          <p:cNvPicPr preferRelativeResize="0"/>
          <p:nvPr/>
        </p:nvPicPr>
        <p:blipFill rotWithShape="1">
          <a:blip r:embed="rId7">
            <a:alphaModFix/>
          </a:blip>
          <a:srcRect/>
          <a:stretch/>
        </p:blipFill>
        <p:spPr>
          <a:xfrm rot="-6940811">
            <a:off x="7648107" y="2353529"/>
            <a:ext cx="1064531" cy="1064531"/>
          </a:xfrm>
          <a:prstGeom prst="rect">
            <a:avLst/>
          </a:prstGeom>
          <a:noFill/>
          <a:ln>
            <a:noFill/>
          </a:ln>
        </p:spPr>
      </p:pic>
      <p:pic>
        <p:nvPicPr>
          <p:cNvPr id="377" name="Google Shape;377;p12" descr="Icon&#10;&#10;Description automatically generated"/>
          <p:cNvPicPr preferRelativeResize="0"/>
          <p:nvPr/>
        </p:nvPicPr>
        <p:blipFill rotWithShape="1">
          <a:blip r:embed="rId10">
            <a:alphaModFix/>
          </a:blip>
          <a:srcRect l="44458"/>
          <a:stretch/>
        </p:blipFill>
        <p:spPr>
          <a:xfrm>
            <a:off x="7343881" y="2294530"/>
            <a:ext cx="763864" cy="1375360"/>
          </a:xfrm>
          <a:prstGeom prst="rect">
            <a:avLst/>
          </a:prstGeom>
          <a:noFill/>
          <a:ln>
            <a:noFill/>
          </a:ln>
        </p:spPr>
      </p:pic>
      <p:sp>
        <p:nvSpPr>
          <p:cNvPr id="378" name="Google Shape;378;p12"/>
          <p:cNvSpPr txBox="1"/>
          <p:nvPr/>
        </p:nvSpPr>
        <p:spPr>
          <a:xfrm>
            <a:off x="7725800" y="3282000"/>
            <a:ext cx="1420800" cy="777600"/>
          </a:xfrm>
          <a:prstGeom prst="rect">
            <a:avLst/>
          </a:prstGeom>
          <a:noFill/>
          <a:ln>
            <a:noFill/>
          </a:ln>
        </p:spPr>
        <p:txBody>
          <a:bodyPr spcFirstLastPara="1" wrap="square" lIns="68575" tIns="34275" rIns="68575" bIns="34275" anchor="t" anchorCtr="0">
            <a:normAutofit fontScale="85000" lnSpcReduction="20000"/>
          </a:bodyPr>
          <a:lstStyle/>
          <a:p>
            <a:pPr marL="0" marR="0" lvl="0" indent="0" algn="ctr" rtl="0">
              <a:lnSpc>
                <a:spcPct val="90000"/>
              </a:lnSpc>
              <a:spcBef>
                <a:spcPts val="0"/>
              </a:spcBef>
              <a:spcAft>
                <a:spcPts val="0"/>
              </a:spcAft>
              <a:buClr>
                <a:srgbClr val="EF593E"/>
              </a:buClr>
              <a:buSzPct val="100000"/>
              <a:buFont typeface="Arial"/>
              <a:buNone/>
            </a:pPr>
            <a:r>
              <a:rPr lang="en" sz="1800" b="0" i="0" u="none" strike="noStrike" cap="none">
                <a:solidFill>
                  <a:srgbClr val="EF593E"/>
                </a:solidFill>
                <a:latin typeface="Arial"/>
                <a:ea typeface="Arial"/>
                <a:cs typeface="Arial"/>
                <a:sym typeface="Arial"/>
              </a:rPr>
              <a:t>Drugs turn the light bulb/receptor  on fully</a:t>
            </a:r>
            <a:endParaRPr sz="1800" b="0" i="0" u="none" strike="noStrike" cap="none">
              <a:solidFill>
                <a:srgbClr val="EF593E"/>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93C48"/>
        </a:solidFill>
        <a:effectLst/>
      </p:bgPr>
    </p:bg>
    <p:spTree>
      <p:nvGrpSpPr>
        <p:cNvPr id="1" name="Shape 382"/>
        <p:cNvGrpSpPr/>
        <p:nvPr/>
      </p:nvGrpSpPr>
      <p:grpSpPr>
        <a:xfrm>
          <a:off x="0" y="0"/>
          <a:ext cx="0" cy="0"/>
          <a:chOff x="0" y="0"/>
          <a:chExt cx="0" cy="0"/>
        </a:xfrm>
      </p:grpSpPr>
      <p:pic>
        <p:nvPicPr>
          <p:cNvPr id="383" name="Google Shape;383;p13" descr="Icon&#10;&#10;Description automatically generated"/>
          <p:cNvPicPr preferRelativeResize="0"/>
          <p:nvPr/>
        </p:nvPicPr>
        <p:blipFill rotWithShape="1">
          <a:blip r:embed="rId3">
            <a:alphaModFix/>
          </a:blip>
          <a:srcRect l="44632"/>
          <a:stretch/>
        </p:blipFill>
        <p:spPr>
          <a:xfrm>
            <a:off x="5424491" y="375762"/>
            <a:ext cx="976309" cy="1763301"/>
          </a:xfrm>
          <a:prstGeom prst="rect">
            <a:avLst/>
          </a:prstGeom>
          <a:noFill/>
          <a:ln>
            <a:noFill/>
          </a:ln>
        </p:spPr>
      </p:pic>
      <p:pic>
        <p:nvPicPr>
          <p:cNvPr id="384" name="Google Shape;384;p13" descr="Icon&#10;&#10;Description automatically generated"/>
          <p:cNvPicPr preferRelativeResize="0"/>
          <p:nvPr/>
        </p:nvPicPr>
        <p:blipFill rotWithShape="1">
          <a:blip r:embed="rId4">
            <a:alphaModFix/>
          </a:blip>
          <a:srcRect/>
          <a:stretch/>
        </p:blipFill>
        <p:spPr>
          <a:xfrm>
            <a:off x="2087020" y="511802"/>
            <a:ext cx="3778382" cy="3864698"/>
          </a:xfrm>
          <a:prstGeom prst="rect">
            <a:avLst/>
          </a:prstGeom>
          <a:noFill/>
          <a:ln>
            <a:noFill/>
          </a:ln>
        </p:spPr>
      </p:pic>
      <p:pic>
        <p:nvPicPr>
          <p:cNvPr id="385" name="Google Shape;385;p13" descr="Icon&#10;&#10;Description automatically generated"/>
          <p:cNvPicPr preferRelativeResize="0"/>
          <p:nvPr/>
        </p:nvPicPr>
        <p:blipFill rotWithShape="1">
          <a:blip r:embed="rId5">
            <a:alphaModFix/>
          </a:blip>
          <a:srcRect/>
          <a:stretch/>
        </p:blipFill>
        <p:spPr>
          <a:xfrm rot="-6940810">
            <a:off x="5885730" y="763049"/>
            <a:ext cx="879225" cy="859588"/>
          </a:xfrm>
          <a:prstGeom prst="rect">
            <a:avLst/>
          </a:prstGeom>
          <a:noFill/>
          <a:ln>
            <a:noFill/>
          </a:ln>
        </p:spPr>
      </p:pic>
      <p:sp>
        <p:nvSpPr>
          <p:cNvPr id="386" name="Google Shape;386;p13"/>
          <p:cNvSpPr txBox="1"/>
          <p:nvPr/>
        </p:nvSpPr>
        <p:spPr>
          <a:xfrm>
            <a:off x="5952349" y="1798498"/>
            <a:ext cx="1826100" cy="1546500"/>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90000"/>
              </a:lnSpc>
              <a:spcBef>
                <a:spcPts val="0"/>
              </a:spcBef>
              <a:spcAft>
                <a:spcPts val="0"/>
              </a:spcAft>
              <a:buClr>
                <a:srgbClr val="EF593E"/>
              </a:buClr>
              <a:buSzPts val="1800"/>
              <a:buFont typeface="Arial"/>
              <a:buNone/>
            </a:pPr>
            <a:endParaRPr sz="1800" b="0" i="0" u="none" strike="noStrike" cap="none">
              <a:solidFill>
                <a:srgbClr val="EF593E"/>
              </a:solidFill>
              <a:latin typeface="Arial"/>
              <a:ea typeface="Arial"/>
              <a:cs typeface="Arial"/>
              <a:sym typeface="Arial"/>
            </a:endParaRPr>
          </a:p>
          <a:p>
            <a:pPr marL="0" marR="0" lvl="0" indent="0" algn="ctr" rtl="0">
              <a:lnSpc>
                <a:spcPct val="90000"/>
              </a:lnSpc>
              <a:spcBef>
                <a:spcPts val="0"/>
              </a:spcBef>
              <a:spcAft>
                <a:spcPts val="0"/>
              </a:spcAft>
              <a:buClr>
                <a:srgbClr val="EF593E"/>
              </a:buClr>
              <a:buSzPts val="1800"/>
              <a:buFont typeface="Arial"/>
              <a:buNone/>
            </a:pPr>
            <a:endParaRPr sz="1800" b="0" i="0" u="none" strike="noStrike" cap="none">
              <a:solidFill>
                <a:srgbClr val="EF593E"/>
              </a:solidFill>
              <a:latin typeface="Arial"/>
              <a:ea typeface="Arial"/>
              <a:cs typeface="Arial"/>
              <a:sym typeface="Arial"/>
            </a:endParaRPr>
          </a:p>
          <a:p>
            <a:pPr marL="0" marR="0" lvl="0" indent="0" algn="l" rtl="0">
              <a:lnSpc>
                <a:spcPct val="90000"/>
              </a:lnSpc>
              <a:spcBef>
                <a:spcPts val="0"/>
              </a:spcBef>
              <a:spcAft>
                <a:spcPts val="0"/>
              </a:spcAft>
              <a:buClr>
                <a:srgbClr val="EF593E"/>
              </a:buClr>
              <a:buSzPts val="1800"/>
              <a:buFont typeface="Arial"/>
              <a:buNone/>
            </a:pPr>
            <a:r>
              <a:rPr lang="en" sz="1800" b="0" i="0" u="none" strike="noStrike" cap="none">
                <a:solidFill>
                  <a:srgbClr val="EF593E"/>
                </a:solidFill>
                <a:latin typeface="Arial"/>
                <a:ea typeface="Arial"/>
                <a:cs typeface="Arial"/>
                <a:sym typeface="Arial"/>
              </a:rPr>
              <a:t>Sometimes Keeping a light too bright ends up burning it out </a:t>
            </a:r>
            <a:endParaRPr sz="1800" b="0" i="0" u="none" strike="noStrike" cap="none">
              <a:solidFill>
                <a:srgbClr val="EF593E"/>
              </a:solidFill>
              <a:latin typeface="Arial"/>
              <a:ea typeface="Arial"/>
              <a:cs typeface="Arial"/>
              <a:sym typeface="Arial"/>
            </a:endParaRPr>
          </a:p>
        </p:txBody>
      </p:sp>
      <p:sp>
        <p:nvSpPr>
          <p:cNvPr id="387" name="Google Shape;387;p13"/>
          <p:cNvSpPr txBox="1"/>
          <p:nvPr/>
        </p:nvSpPr>
        <p:spPr>
          <a:xfrm>
            <a:off x="6685150" y="1121200"/>
            <a:ext cx="109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verage"/>
                <a:ea typeface="Average"/>
                <a:cs typeface="Average"/>
                <a:sym typeface="Average"/>
              </a:rPr>
              <a:t>Drug</a:t>
            </a:r>
            <a:endParaRPr sz="1400" b="1" i="0" u="none" strike="noStrike" cap="none">
              <a:solidFill>
                <a:srgbClr val="FF0000"/>
              </a:solidFill>
              <a:latin typeface="Average"/>
              <a:ea typeface="Average"/>
              <a:cs typeface="Average"/>
              <a:sym typeface="Average"/>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4e07f973ef_0_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130966"/>
              <a:buFont typeface="Calibri"/>
              <a:buNone/>
            </a:pPr>
            <a:endParaRPr/>
          </a:p>
        </p:txBody>
      </p:sp>
      <p:pic>
        <p:nvPicPr>
          <p:cNvPr id="154" name="Google Shape;154;g24e07f973ef_0_1" descr="A picture containing person, indoor, person, wall&#10;&#10;Description automatically generated"/>
          <p:cNvPicPr preferRelativeResize="0"/>
          <p:nvPr/>
        </p:nvPicPr>
        <p:blipFill rotWithShape="1">
          <a:blip r:embed="rId3">
            <a:alphaModFix/>
          </a:blip>
          <a:srcRect/>
          <a:stretch/>
        </p:blipFill>
        <p:spPr>
          <a:xfrm>
            <a:off x="176975" y="1518700"/>
            <a:ext cx="4063900" cy="2966900"/>
          </a:xfrm>
          <a:prstGeom prst="rect">
            <a:avLst/>
          </a:prstGeom>
          <a:noFill/>
          <a:ln>
            <a:noFill/>
          </a:ln>
        </p:spPr>
      </p:pic>
      <p:sp>
        <p:nvSpPr>
          <p:cNvPr id="155" name="Google Shape;155;g24e07f973ef_0_1"/>
          <p:cNvSpPr/>
          <p:nvPr/>
        </p:nvSpPr>
        <p:spPr>
          <a:xfrm>
            <a:off x="1999612" y="258771"/>
            <a:ext cx="3141300" cy="1698900"/>
          </a:xfrm>
          <a:prstGeom prst="wedgeRoundRectCallout">
            <a:avLst>
              <a:gd name="adj1" fmla="val -43397"/>
              <a:gd name="adj2" fmla="val 64582"/>
              <a:gd name="adj3" fmla="val 16667"/>
            </a:avLst>
          </a:prstGeom>
          <a:solidFill>
            <a:srgbClr val="67C8D2"/>
          </a:solidFill>
          <a:ln w="25400" cap="flat" cmpd="sng">
            <a:solidFill>
              <a:srgbClr val="1820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 sz="1800" dirty="0">
                <a:solidFill>
                  <a:schemeClr val="lt1"/>
                </a:solidFill>
                <a:latin typeface="Calibri"/>
                <a:ea typeface="Calibri"/>
                <a:cs typeface="Calibri"/>
                <a:sym typeface="Calibri"/>
              </a:rPr>
              <a:t>It’s a willpower </a:t>
            </a:r>
            <a:r>
              <a:rPr lang="en" sz="1800" dirty="0" err="1">
                <a:solidFill>
                  <a:schemeClr val="lt1"/>
                </a:solidFill>
                <a:latin typeface="Calibri"/>
                <a:ea typeface="Calibri"/>
                <a:cs typeface="Calibri"/>
                <a:sym typeface="Calibri"/>
              </a:rPr>
              <a:t>issue..they</a:t>
            </a:r>
            <a:r>
              <a:rPr lang="en" sz="1800" dirty="0">
                <a:solidFill>
                  <a:schemeClr val="lt1"/>
                </a:solidFill>
                <a:latin typeface="Calibri"/>
                <a:ea typeface="Calibri"/>
                <a:cs typeface="Calibri"/>
                <a:sym typeface="Calibri"/>
              </a:rPr>
              <a:t> should be able to stop</a:t>
            </a:r>
            <a:endParaRPr sz="1800" b="0" i="0" u="none" strike="noStrike" cap="none" dirty="0">
              <a:solidFill>
                <a:schemeClr val="dk1"/>
              </a:solidFill>
              <a:latin typeface="Calibri"/>
              <a:ea typeface="Calibri"/>
              <a:cs typeface="Calibri"/>
              <a:sym typeface="Calibri"/>
            </a:endParaRPr>
          </a:p>
        </p:txBody>
      </p:sp>
      <p:sp>
        <p:nvSpPr>
          <p:cNvPr id="156" name="Google Shape;156;g24e07f973ef_0_1"/>
          <p:cNvSpPr txBox="1"/>
          <p:nvPr/>
        </p:nvSpPr>
        <p:spPr>
          <a:xfrm>
            <a:off x="6436659" y="3962400"/>
            <a:ext cx="939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g24e07f973ef_0_1"/>
          <p:cNvSpPr/>
          <p:nvPr/>
        </p:nvSpPr>
        <p:spPr>
          <a:xfrm>
            <a:off x="3742337" y="1518709"/>
            <a:ext cx="3141300" cy="1698900"/>
          </a:xfrm>
          <a:prstGeom prst="wedgeRoundRectCallout">
            <a:avLst>
              <a:gd name="adj1" fmla="val -43397"/>
              <a:gd name="adj2" fmla="val 64582"/>
              <a:gd name="adj3" fmla="val 16667"/>
            </a:avLst>
          </a:prstGeom>
          <a:solidFill>
            <a:srgbClr val="67C8D2"/>
          </a:solidFill>
          <a:ln w="25400" cap="flat" cmpd="sng">
            <a:solidFill>
              <a:srgbClr val="1820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 sz="1800" dirty="0">
                <a:solidFill>
                  <a:schemeClr val="lt1"/>
                </a:solidFill>
                <a:latin typeface="Calibri"/>
                <a:ea typeface="Calibri"/>
                <a:cs typeface="Calibri"/>
                <a:sym typeface="Calibri"/>
              </a:rPr>
              <a:t>Suboxone is just replacing one drug for another</a:t>
            </a:r>
            <a:endParaRPr sz="1800" b="0" i="0" u="none" strike="noStrike" cap="none" dirty="0">
              <a:solidFill>
                <a:schemeClr val="dk1"/>
              </a:solidFill>
              <a:latin typeface="Calibri"/>
              <a:ea typeface="Calibri"/>
              <a:cs typeface="Calibri"/>
              <a:sym typeface="Calibri"/>
            </a:endParaRPr>
          </a:p>
        </p:txBody>
      </p:sp>
      <p:sp>
        <p:nvSpPr>
          <p:cNvPr id="158" name="Google Shape;158;g24e07f973ef_0_1"/>
          <p:cNvSpPr/>
          <p:nvPr/>
        </p:nvSpPr>
        <p:spPr>
          <a:xfrm>
            <a:off x="5757275" y="445025"/>
            <a:ext cx="3141300" cy="1633200"/>
          </a:xfrm>
          <a:prstGeom prst="wedgeRoundRectCallout">
            <a:avLst>
              <a:gd name="adj1" fmla="val -43397"/>
              <a:gd name="adj2" fmla="val 64582"/>
              <a:gd name="adj3" fmla="val 16667"/>
            </a:avLst>
          </a:prstGeom>
          <a:solidFill>
            <a:srgbClr val="67C8D2"/>
          </a:solidFill>
          <a:ln w="25400" cap="flat" cmpd="sng">
            <a:solidFill>
              <a:srgbClr val="1820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 sz="1800" dirty="0">
                <a:solidFill>
                  <a:schemeClr val="lt1"/>
                </a:solidFill>
                <a:latin typeface="Calibri"/>
                <a:ea typeface="Calibri"/>
                <a:cs typeface="Calibri"/>
                <a:sym typeface="Calibri"/>
              </a:rPr>
              <a:t>They should be taken off the medication as soon as possible</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7" grpId="0" animBg="1"/>
      <p:bldP spid="1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62626"/>
              </a:buClr>
              <a:buSzPct val="76666"/>
              <a:buFont typeface="Century Gothic"/>
              <a:buNone/>
            </a:pPr>
            <a:endParaRPr/>
          </a:p>
        </p:txBody>
      </p:sp>
      <p:sp>
        <p:nvSpPr>
          <p:cNvPr id="393" name="Google Shape;393;p16"/>
          <p:cNvSpPr txBox="1">
            <a:spLocks noGrp="1"/>
          </p:cNvSpPr>
          <p:nvPr>
            <p:ph type="body" idx="1"/>
          </p:nvPr>
        </p:nvSpPr>
        <p:spPr>
          <a:xfrm>
            <a:off x="247050" y="1095450"/>
            <a:ext cx="87927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endParaRPr>
              <a:solidFill>
                <a:schemeClr val="dk1"/>
              </a:solidFill>
            </a:endParaRPr>
          </a:p>
          <a:p>
            <a:pPr marL="0" lvl="0" indent="0" algn="l" rtl="0">
              <a:lnSpc>
                <a:spcPct val="115000"/>
              </a:lnSpc>
              <a:spcBef>
                <a:spcPts val="1200"/>
              </a:spcBef>
              <a:spcAft>
                <a:spcPts val="0"/>
              </a:spcAft>
              <a:buSzPts val="1400"/>
              <a:buNone/>
            </a:pPr>
            <a:endParaRPr>
              <a:solidFill>
                <a:schemeClr val="dk1"/>
              </a:solidFill>
            </a:endParaRPr>
          </a:p>
          <a:p>
            <a:pPr marL="0" lvl="0" indent="0" algn="ctr" rtl="0">
              <a:lnSpc>
                <a:spcPct val="115000"/>
              </a:lnSpc>
              <a:spcBef>
                <a:spcPts val="1200"/>
              </a:spcBef>
              <a:spcAft>
                <a:spcPts val="1200"/>
              </a:spcAft>
              <a:buSzPts val="1400"/>
              <a:buNone/>
            </a:pPr>
            <a:r>
              <a:rPr lang="en" sz="2900">
                <a:solidFill>
                  <a:schemeClr val="dk1"/>
                </a:solidFill>
              </a:rPr>
              <a:t>HOW DOES BUPRENORPHINE/NALOXONE (SUBOXONE) WORK FOR OPIOID ADDICTIONS ?</a:t>
            </a:r>
            <a:endParaRPr sz="2900">
              <a:solidFill>
                <a:schemeClr val="dk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93C48"/>
        </a:solidFill>
        <a:effectLst/>
      </p:bgPr>
    </p:bg>
    <p:spTree>
      <p:nvGrpSpPr>
        <p:cNvPr id="1" name="Shape 397"/>
        <p:cNvGrpSpPr/>
        <p:nvPr/>
      </p:nvGrpSpPr>
      <p:grpSpPr>
        <a:xfrm>
          <a:off x="0" y="0"/>
          <a:ext cx="0" cy="0"/>
          <a:chOff x="0" y="0"/>
          <a:chExt cx="0" cy="0"/>
        </a:xfrm>
      </p:grpSpPr>
      <p:pic>
        <p:nvPicPr>
          <p:cNvPr id="398" name="Google Shape;398;p17" descr="Icon&#10;&#10;Description automatically generated"/>
          <p:cNvPicPr preferRelativeResize="0"/>
          <p:nvPr/>
        </p:nvPicPr>
        <p:blipFill rotWithShape="1">
          <a:blip r:embed="rId3">
            <a:alphaModFix/>
          </a:blip>
          <a:srcRect/>
          <a:stretch/>
        </p:blipFill>
        <p:spPr>
          <a:xfrm rot="-6940811">
            <a:off x="3258939" y="1714260"/>
            <a:ext cx="1077462" cy="1008914"/>
          </a:xfrm>
          <a:prstGeom prst="rect">
            <a:avLst/>
          </a:prstGeom>
          <a:noFill/>
          <a:ln>
            <a:noFill/>
          </a:ln>
        </p:spPr>
      </p:pic>
      <p:pic>
        <p:nvPicPr>
          <p:cNvPr id="399" name="Google Shape;399;p17" descr="Icon&#10;&#10;Description automatically generated"/>
          <p:cNvPicPr preferRelativeResize="0"/>
          <p:nvPr/>
        </p:nvPicPr>
        <p:blipFill rotWithShape="1">
          <a:blip r:embed="rId4">
            <a:alphaModFix/>
          </a:blip>
          <a:srcRect l="45458"/>
          <a:stretch/>
        </p:blipFill>
        <p:spPr>
          <a:xfrm>
            <a:off x="2852360" y="1407854"/>
            <a:ext cx="714595" cy="1310229"/>
          </a:xfrm>
          <a:prstGeom prst="rect">
            <a:avLst/>
          </a:prstGeom>
          <a:noFill/>
          <a:ln>
            <a:noFill/>
          </a:ln>
        </p:spPr>
      </p:pic>
      <p:pic>
        <p:nvPicPr>
          <p:cNvPr id="400" name="Google Shape;400;p17" descr="Icon&#10;&#10;Description automatically generated"/>
          <p:cNvPicPr preferRelativeResize="0"/>
          <p:nvPr/>
        </p:nvPicPr>
        <p:blipFill rotWithShape="1">
          <a:blip r:embed="rId5">
            <a:alphaModFix/>
          </a:blip>
          <a:srcRect/>
          <a:stretch/>
        </p:blipFill>
        <p:spPr>
          <a:xfrm>
            <a:off x="53346" y="1097055"/>
            <a:ext cx="3025428" cy="3025428"/>
          </a:xfrm>
          <a:prstGeom prst="rect">
            <a:avLst/>
          </a:prstGeom>
          <a:noFill/>
          <a:ln>
            <a:noFill/>
          </a:ln>
        </p:spPr>
      </p:pic>
      <p:sp>
        <p:nvSpPr>
          <p:cNvPr id="401" name="Google Shape;401;p17"/>
          <p:cNvSpPr txBox="1">
            <a:spLocks noGrp="1"/>
          </p:cNvSpPr>
          <p:nvPr>
            <p:ph type="body" idx="1"/>
          </p:nvPr>
        </p:nvSpPr>
        <p:spPr>
          <a:xfrm>
            <a:off x="4168574" y="2123473"/>
            <a:ext cx="1181100" cy="3723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rgbClr val="EF593E"/>
              </a:buClr>
              <a:buSzPts val="1800"/>
              <a:buNone/>
            </a:pPr>
            <a:r>
              <a:rPr lang="en" sz="1800">
                <a:solidFill>
                  <a:srgbClr val="EF593E"/>
                </a:solidFill>
                <a:latin typeface="Arial"/>
                <a:ea typeface="Arial"/>
                <a:cs typeface="Arial"/>
                <a:sym typeface="Arial"/>
              </a:rPr>
              <a:t>fentanyl</a:t>
            </a:r>
            <a:endParaRPr/>
          </a:p>
        </p:txBody>
      </p:sp>
      <p:pic>
        <p:nvPicPr>
          <p:cNvPr id="402" name="Google Shape;402;p17" descr="Shape, arrow&#10;&#10;Description automatically generated"/>
          <p:cNvPicPr preferRelativeResize="0"/>
          <p:nvPr/>
        </p:nvPicPr>
        <p:blipFill rotWithShape="1">
          <a:blip r:embed="rId6">
            <a:alphaModFix/>
          </a:blip>
          <a:srcRect/>
          <a:stretch/>
        </p:blipFill>
        <p:spPr>
          <a:xfrm rot="5245405">
            <a:off x="3348327" y="1763342"/>
            <a:ext cx="293185" cy="293185"/>
          </a:xfrm>
          <a:prstGeom prst="rect">
            <a:avLst/>
          </a:prstGeom>
          <a:noFill/>
          <a:ln>
            <a:noFill/>
          </a:ln>
        </p:spPr>
      </p:pic>
      <p:pic>
        <p:nvPicPr>
          <p:cNvPr id="403" name="Google Shape;403;p17" descr="Shape, arrow&#10;&#10;Description automatically generated"/>
          <p:cNvPicPr preferRelativeResize="0"/>
          <p:nvPr/>
        </p:nvPicPr>
        <p:blipFill rotWithShape="1">
          <a:blip r:embed="rId6">
            <a:alphaModFix/>
          </a:blip>
          <a:srcRect/>
          <a:stretch/>
        </p:blipFill>
        <p:spPr>
          <a:xfrm rot="6304812">
            <a:off x="3258762" y="2062712"/>
            <a:ext cx="267899" cy="267899"/>
          </a:xfrm>
          <a:prstGeom prst="rect">
            <a:avLst/>
          </a:prstGeom>
          <a:noFill/>
          <a:ln>
            <a:noFill/>
          </a:ln>
        </p:spPr>
      </p:pic>
      <p:sp>
        <p:nvSpPr>
          <p:cNvPr id="404" name="Google Shape;404;p17"/>
          <p:cNvSpPr/>
          <p:nvPr/>
        </p:nvSpPr>
        <p:spPr>
          <a:xfrm>
            <a:off x="4453550" y="580525"/>
            <a:ext cx="2985900" cy="887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71D358"/>
                </a:solidFill>
                <a:latin typeface="Arial"/>
                <a:ea typeface="Arial"/>
                <a:cs typeface="Arial"/>
                <a:sym typeface="Arial"/>
              </a:rPr>
              <a:t>buprenorphine/Nal turns the light bulb/receptor only partly on &amp; this has lots of benefits</a:t>
            </a:r>
            <a:endParaRPr sz="1800" b="0" i="0" u="none" strike="noStrike" cap="none">
              <a:solidFill>
                <a:srgbClr val="71D358"/>
              </a:solidFill>
              <a:latin typeface="Arial"/>
              <a:ea typeface="Arial"/>
              <a:cs typeface="Arial"/>
              <a:sym typeface="Arial"/>
            </a:endParaRPr>
          </a:p>
        </p:txBody>
      </p:sp>
      <p:pic>
        <p:nvPicPr>
          <p:cNvPr id="405" name="Google Shape;405;p17" descr="Icon&#10;&#10;Description automatically generated"/>
          <p:cNvPicPr preferRelativeResize="0"/>
          <p:nvPr/>
        </p:nvPicPr>
        <p:blipFill rotWithShape="1">
          <a:blip r:embed="rId7">
            <a:alphaModFix/>
          </a:blip>
          <a:srcRect/>
          <a:stretch/>
        </p:blipFill>
        <p:spPr>
          <a:xfrm rot="-4280530">
            <a:off x="7755727" y="1676338"/>
            <a:ext cx="918905" cy="918905"/>
          </a:xfrm>
          <a:prstGeom prst="rect">
            <a:avLst/>
          </a:prstGeom>
          <a:noFill/>
          <a:ln>
            <a:noFill/>
          </a:ln>
        </p:spPr>
      </p:pic>
      <p:pic>
        <p:nvPicPr>
          <p:cNvPr id="406" name="Google Shape;406;p17" descr="Shape, arrow&#10;&#10;Description automatically generated"/>
          <p:cNvPicPr preferRelativeResize="0"/>
          <p:nvPr/>
        </p:nvPicPr>
        <p:blipFill rotWithShape="1">
          <a:blip r:embed="rId6">
            <a:alphaModFix/>
          </a:blip>
          <a:srcRect/>
          <a:stretch/>
        </p:blipFill>
        <p:spPr>
          <a:xfrm rot="3092816">
            <a:off x="3408036" y="1522688"/>
            <a:ext cx="270490" cy="270490"/>
          </a:xfrm>
          <a:prstGeom prst="rect">
            <a:avLst/>
          </a:prstGeom>
          <a:noFill/>
          <a:ln>
            <a:noFill/>
          </a:ln>
        </p:spPr>
      </p:pic>
      <p:pic>
        <p:nvPicPr>
          <p:cNvPr id="407" name="Google Shape;407;p17" descr="Shape, arrow&#10;&#10;Description automatically generated"/>
          <p:cNvPicPr preferRelativeResize="0"/>
          <p:nvPr/>
        </p:nvPicPr>
        <p:blipFill rotWithShape="1">
          <a:blip r:embed="rId6">
            <a:alphaModFix/>
          </a:blip>
          <a:srcRect/>
          <a:stretch/>
        </p:blipFill>
        <p:spPr>
          <a:xfrm rot="3092817">
            <a:off x="3231958" y="1260209"/>
            <a:ext cx="270221" cy="270221"/>
          </a:xfrm>
          <a:prstGeom prst="rect">
            <a:avLst/>
          </a:prstGeom>
          <a:noFill/>
          <a:ln>
            <a:noFill/>
          </a:ln>
        </p:spPr>
      </p:pic>
      <p:pic>
        <p:nvPicPr>
          <p:cNvPr id="408" name="Google Shape;408;p17" descr="Icon&#10;&#10;Description automatically generated"/>
          <p:cNvPicPr preferRelativeResize="0"/>
          <p:nvPr/>
        </p:nvPicPr>
        <p:blipFill rotWithShape="1">
          <a:blip r:embed="rId5">
            <a:alphaModFix/>
          </a:blip>
          <a:srcRect/>
          <a:stretch/>
        </p:blipFill>
        <p:spPr>
          <a:xfrm>
            <a:off x="4931975" y="1877283"/>
            <a:ext cx="3025428" cy="3025428"/>
          </a:xfrm>
          <a:prstGeom prst="rect">
            <a:avLst/>
          </a:prstGeom>
          <a:noFill/>
          <a:ln>
            <a:noFill/>
          </a:ln>
        </p:spPr>
      </p:pic>
      <p:pic>
        <p:nvPicPr>
          <p:cNvPr id="409" name="Google Shape;409;p17" descr="Icon&#10;&#10;Description automatically generated"/>
          <p:cNvPicPr preferRelativeResize="0"/>
          <p:nvPr/>
        </p:nvPicPr>
        <p:blipFill rotWithShape="1">
          <a:blip r:embed="rId3">
            <a:alphaModFix/>
          </a:blip>
          <a:srcRect/>
          <a:stretch/>
        </p:blipFill>
        <p:spPr>
          <a:xfrm rot="-5400000">
            <a:off x="7753987" y="3179789"/>
            <a:ext cx="1096990" cy="1096991"/>
          </a:xfrm>
          <a:prstGeom prst="rect">
            <a:avLst/>
          </a:prstGeom>
          <a:noFill/>
          <a:ln>
            <a:noFill/>
          </a:ln>
        </p:spPr>
      </p:pic>
      <p:pic>
        <p:nvPicPr>
          <p:cNvPr id="410" name="Google Shape;410;p17" descr="Icon&#10;&#10;Description automatically generated"/>
          <p:cNvPicPr preferRelativeResize="0"/>
          <p:nvPr/>
        </p:nvPicPr>
        <p:blipFill rotWithShape="1">
          <a:blip r:embed="rId7">
            <a:alphaModFix/>
          </a:blip>
          <a:srcRect/>
          <a:stretch/>
        </p:blipFill>
        <p:spPr>
          <a:xfrm rot="-4280530">
            <a:off x="3306709" y="936733"/>
            <a:ext cx="918905" cy="918905"/>
          </a:xfrm>
          <a:prstGeom prst="rect">
            <a:avLst/>
          </a:prstGeom>
          <a:noFill/>
          <a:ln>
            <a:noFill/>
          </a:ln>
        </p:spPr>
      </p:pic>
      <p:cxnSp>
        <p:nvCxnSpPr>
          <p:cNvPr id="411" name="Google Shape;411;p17"/>
          <p:cNvCxnSpPr/>
          <p:nvPr/>
        </p:nvCxnSpPr>
        <p:spPr>
          <a:xfrm rot="10800000">
            <a:off x="7945184" y="3390016"/>
            <a:ext cx="0" cy="289800"/>
          </a:xfrm>
          <a:prstGeom prst="straightConnector1">
            <a:avLst/>
          </a:prstGeom>
          <a:noFill/>
          <a:ln w="19050" cap="flat" cmpd="sng">
            <a:solidFill>
              <a:srgbClr val="EF593E"/>
            </a:solidFill>
            <a:prstDash val="solid"/>
            <a:miter lim="800000"/>
            <a:headEnd type="none" w="sm" len="sm"/>
            <a:tailEnd type="none" w="sm" len="sm"/>
          </a:ln>
        </p:spPr>
      </p:cxnSp>
      <p:cxnSp>
        <p:nvCxnSpPr>
          <p:cNvPr id="412" name="Google Shape;412;p17"/>
          <p:cNvCxnSpPr/>
          <p:nvPr/>
        </p:nvCxnSpPr>
        <p:spPr>
          <a:xfrm rot="10800000">
            <a:off x="8020760" y="3156621"/>
            <a:ext cx="0" cy="382200"/>
          </a:xfrm>
          <a:prstGeom prst="straightConnector1">
            <a:avLst/>
          </a:prstGeom>
          <a:noFill/>
          <a:ln w="19050" cap="flat" cmpd="sng">
            <a:solidFill>
              <a:srgbClr val="EF593E"/>
            </a:solidFill>
            <a:prstDash val="solid"/>
            <a:miter lim="800000"/>
            <a:headEnd type="none" w="sm" len="sm"/>
            <a:tailEnd type="none" w="sm" len="sm"/>
          </a:ln>
        </p:spPr>
      </p:cxnSp>
      <p:cxnSp>
        <p:nvCxnSpPr>
          <p:cNvPr id="413" name="Google Shape;413;p17"/>
          <p:cNvCxnSpPr/>
          <p:nvPr/>
        </p:nvCxnSpPr>
        <p:spPr>
          <a:xfrm rot="10800000">
            <a:off x="8097960" y="3179716"/>
            <a:ext cx="6300" cy="500100"/>
          </a:xfrm>
          <a:prstGeom prst="straightConnector1">
            <a:avLst/>
          </a:prstGeom>
          <a:noFill/>
          <a:ln w="19050" cap="flat" cmpd="sng">
            <a:solidFill>
              <a:srgbClr val="EF593E"/>
            </a:solidFill>
            <a:prstDash val="solid"/>
            <a:miter lim="800000"/>
            <a:headEnd type="none" w="sm" len="sm"/>
            <a:tailEnd type="none" w="sm" len="sm"/>
          </a:ln>
        </p:spPr>
      </p:cxnSp>
      <p:cxnSp>
        <p:nvCxnSpPr>
          <p:cNvPr id="414" name="Google Shape;414;p17"/>
          <p:cNvCxnSpPr/>
          <p:nvPr/>
        </p:nvCxnSpPr>
        <p:spPr>
          <a:xfrm rot="10800000">
            <a:off x="8263103" y="3084168"/>
            <a:ext cx="0" cy="289800"/>
          </a:xfrm>
          <a:prstGeom prst="straightConnector1">
            <a:avLst/>
          </a:prstGeom>
          <a:noFill/>
          <a:ln w="19050" cap="flat" cmpd="sng">
            <a:solidFill>
              <a:srgbClr val="EF593E"/>
            </a:solidFill>
            <a:prstDash val="solid"/>
            <a:miter lim="800000"/>
            <a:headEnd type="none" w="sm" len="sm"/>
            <a:tailEnd type="none" w="sm" len="sm"/>
          </a:ln>
        </p:spPr>
      </p:cxnSp>
      <p:cxnSp>
        <p:nvCxnSpPr>
          <p:cNvPr id="415" name="Google Shape;415;p17"/>
          <p:cNvCxnSpPr/>
          <p:nvPr/>
        </p:nvCxnSpPr>
        <p:spPr>
          <a:xfrm rot="10800000">
            <a:off x="8365838" y="3119984"/>
            <a:ext cx="0" cy="144900"/>
          </a:xfrm>
          <a:prstGeom prst="straightConnector1">
            <a:avLst/>
          </a:prstGeom>
          <a:noFill/>
          <a:ln w="19050" cap="flat" cmpd="sng">
            <a:solidFill>
              <a:srgbClr val="EF593E"/>
            </a:solidFill>
            <a:prstDash val="solid"/>
            <a:miter lim="800000"/>
            <a:headEnd type="none" w="sm" len="sm"/>
            <a:tailEnd type="none" w="sm" len="sm"/>
          </a:ln>
        </p:spPr>
      </p:cxnSp>
      <p:cxnSp>
        <p:nvCxnSpPr>
          <p:cNvPr id="416" name="Google Shape;416;p17"/>
          <p:cNvCxnSpPr/>
          <p:nvPr/>
        </p:nvCxnSpPr>
        <p:spPr>
          <a:xfrm rot="10800000">
            <a:off x="8458254" y="3084230"/>
            <a:ext cx="2100" cy="364800"/>
          </a:xfrm>
          <a:prstGeom prst="straightConnector1">
            <a:avLst/>
          </a:prstGeom>
          <a:noFill/>
          <a:ln w="19050" cap="flat" cmpd="sng">
            <a:solidFill>
              <a:srgbClr val="EF593E"/>
            </a:solidFill>
            <a:prstDash val="solid"/>
            <a:miter lim="800000"/>
            <a:headEnd type="none" w="sm" len="sm"/>
            <a:tailEnd type="none" w="sm" len="sm"/>
          </a:ln>
        </p:spPr>
      </p:cxnSp>
      <p:cxnSp>
        <p:nvCxnSpPr>
          <p:cNvPr id="417" name="Google Shape;417;p17"/>
          <p:cNvCxnSpPr/>
          <p:nvPr/>
        </p:nvCxnSpPr>
        <p:spPr>
          <a:xfrm rot="10800000">
            <a:off x="8557512" y="3156797"/>
            <a:ext cx="0" cy="289800"/>
          </a:xfrm>
          <a:prstGeom prst="straightConnector1">
            <a:avLst/>
          </a:prstGeom>
          <a:noFill/>
          <a:ln w="19050" cap="flat" cmpd="sng">
            <a:solidFill>
              <a:srgbClr val="EF593E"/>
            </a:solidFill>
            <a:prstDash val="solid"/>
            <a:miter lim="800000"/>
            <a:headEnd type="none" w="sm" len="sm"/>
            <a:tailEnd type="none" w="sm" len="sm"/>
          </a:ln>
        </p:spPr>
      </p:cxnSp>
      <p:cxnSp>
        <p:nvCxnSpPr>
          <p:cNvPr id="418" name="Google Shape;418;p17"/>
          <p:cNvCxnSpPr/>
          <p:nvPr/>
        </p:nvCxnSpPr>
        <p:spPr>
          <a:xfrm rot="10800000">
            <a:off x="8654494" y="3264902"/>
            <a:ext cx="0" cy="289800"/>
          </a:xfrm>
          <a:prstGeom prst="straightConnector1">
            <a:avLst/>
          </a:prstGeom>
          <a:noFill/>
          <a:ln w="19050" cap="flat" cmpd="sng">
            <a:solidFill>
              <a:srgbClr val="EF593E"/>
            </a:solidFill>
            <a:prstDash val="solid"/>
            <a:miter lim="800000"/>
            <a:headEnd type="none" w="sm" len="sm"/>
            <a:tailEnd type="none" w="sm" len="sm"/>
          </a:ln>
        </p:spPr>
      </p:cxnSp>
      <p:pic>
        <p:nvPicPr>
          <p:cNvPr id="419" name="Google Shape;419;p17" descr="Icon&#10;&#10;Description automatically generated"/>
          <p:cNvPicPr preferRelativeResize="0"/>
          <p:nvPr/>
        </p:nvPicPr>
        <p:blipFill rotWithShape="1">
          <a:blip r:embed="rId8">
            <a:alphaModFix/>
          </a:blip>
          <a:srcRect l="44458"/>
          <a:stretch/>
        </p:blipFill>
        <p:spPr>
          <a:xfrm>
            <a:off x="7550607" y="2032474"/>
            <a:ext cx="664573" cy="1196584"/>
          </a:xfrm>
          <a:prstGeom prst="rect">
            <a:avLst/>
          </a:prstGeom>
          <a:noFill/>
          <a:ln>
            <a:noFill/>
          </a:ln>
        </p:spPr>
      </p:pic>
      <p:cxnSp>
        <p:nvCxnSpPr>
          <p:cNvPr id="420" name="Google Shape;420;p17"/>
          <p:cNvCxnSpPr/>
          <p:nvPr/>
        </p:nvCxnSpPr>
        <p:spPr>
          <a:xfrm>
            <a:off x="7439450" y="1116025"/>
            <a:ext cx="794400" cy="636900"/>
          </a:xfrm>
          <a:prstGeom prst="straightConnector1">
            <a:avLst/>
          </a:prstGeom>
          <a:noFill/>
          <a:ln w="38100" cap="flat" cmpd="sng">
            <a:solidFill>
              <a:srgbClr val="71D358"/>
            </a:solidFill>
            <a:prstDash val="solid"/>
            <a:round/>
            <a:headEnd type="none" w="sm" len="sm"/>
            <a:tailEnd type="triangle" w="med" len="med"/>
          </a:ln>
        </p:spPr>
      </p:cxnSp>
      <p:sp>
        <p:nvSpPr>
          <p:cNvPr id="421" name="Google Shape;421;p17"/>
          <p:cNvSpPr txBox="1"/>
          <p:nvPr/>
        </p:nvSpPr>
        <p:spPr>
          <a:xfrm>
            <a:off x="7966950" y="4122475"/>
            <a:ext cx="1181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EF593E"/>
                </a:solidFill>
                <a:latin typeface="Calibri"/>
                <a:ea typeface="Calibri"/>
                <a:cs typeface="Calibri"/>
                <a:sym typeface="Calibri"/>
              </a:rPr>
              <a:t>Fentanyl</a:t>
            </a:r>
            <a:endParaRPr sz="1400" b="0" i="0" u="none" strike="noStrike" cap="none">
              <a:solidFill>
                <a:srgbClr val="EF593E"/>
              </a:solidFill>
              <a:latin typeface="Calibri"/>
              <a:ea typeface="Calibri"/>
              <a:cs typeface="Calibri"/>
              <a:sym typeface="Calibri"/>
            </a:endParaRPr>
          </a:p>
        </p:txBody>
      </p:sp>
      <p:cxnSp>
        <p:nvCxnSpPr>
          <p:cNvPr id="422" name="Google Shape;422;p17"/>
          <p:cNvCxnSpPr>
            <a:stCxn id="404" idx="1"/>
          </p:cNvCxnSpPr>
          <p:nvPr/>
        </p:nvCxnSpPr>
        <p:spPr>
          <a:xfrm flipH="1">
            <a:off x="4148450" y="1024225"/>
            <a:ext cx="305100" cy="167100"/>
          </a:xfrm>
          <a:prstGeom prst="straightConnector1">
            <a:avLst/>
          </a:prstGeom>
          <a:noFill/>
          <a:ln w="28575" cap="flat" cmpd="sng">
            <a:solidFill>
              <a:srgbClr val="71D358"/>
            </a:solidFill>
            <a:prstDash val="solid"/>
            <a:round/>
            <a:headEnd type="none" w="sm" len="sm"/>
            <a:tailEnd type="triangle" w="med" len="med"/>
          </a:ln>
        </p:spPr>
      </p:cxnSp>
      <p:sp>
        <p:nvSpPr>
          <p:cNvPr id="423" name="Google Shape;423;p17"/>
          <p:cNvSpPr txBox="1"/>
          <p:nvPr/>
        </p:nvSpPr>
        <p:spPr>
          <a:xfrm>
            <a:off x="714775" y="3671925"/>
            <a:ext cx="1962000" cy="1908600"/>
          </a:xfrm>
          <a:prstGeom prst="rect">
            <a:avLst/>
          </a:prstGeom>
          <a:noFill/>
          <a:ln w="9525" cap="flat" cmpd="sng">
            <a:solidFill>
              <a:srgbClr val="31538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71D358"/>
                </a:solidFill>
                <a:latin typeface="Calibri"/>
                <a:ea typeface="Calibri"/>
                <a:cs typeface="Calibri"/>
                <a:sym typeface="Calibri"/>
              </a:rPr>
              <a:t>BENEFITS INCLUDE:</a:t>
            </a:r>
            <a:endParaRPr sz="1400" b="0" i="0" u="none" strike="noStrike" cap="none">
              <a:solidFill>
                <a:srgbClr val="71D3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71D358"/>
                </a:solidFill>
                <a:latin typeface="Calibri"/>
                <a:ea typeface="Calibri"/>
                <a:cs typeface="Calibri"/>
                <a:sym typeface="Calibri"/>
              </a:rPr>
              <a:t>-Less risk of Overdose</a:t>
            </a:r>
            <a:endParaRPr sz="1400" b="0" i="0" u="none" strike="noStrike" cap="none">
              <a:solidFill>
                <a:srgbClr val="71D3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71D358"/>
                </a:solidFill>
                <a:latin typeface="Calibri"/>
                <a:ea typeface="Calibri"/>
                <a:cs typeface="Calibri"/>
                <a:sym typeface="Calibri"/>
              </a:rPr>
              <a:t>-Less fatigue</a:t>
            </a:r>
            <a:endParaRPr sz="1400" b="0" i="0" u="none" strike="noStrike" cap="none">
              <a:solidFill>
                <a:srgbClr val="71D3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71D358"/>
                </a:solidFill>
                <a:latin typeface="Calibri"/>
                <a:ea typeface="Calibri"/>
                <a:cs typeface="Calibri"/>
                <a:sym typeface="Calibri"/>
              </a:rPr>
              <a:t>-Less brain fog</a:t>
            </a:r>
            <a:endParaRPr sz="1400" b="0" i="0" u="none" strike="noStrike" cap="none">
              <a:solidFill>
                <a:srgbClr val="71D3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71D358"/>
                </a:solidFill>
                <a:latin typeface="Calibri"/>
                <a:ea typeface="Calibri"/>
                <a:cs typeface="Calibri"/>
                <a:sym typeface="Calibri"/>
              </a:rPr>
              <a:t>-Less constipation</a:t>
            </a:r>
            <a:endParaRPr sz="1400" b="0" i="0" u="none" strike="noStrike" cap="none">
              <a:solidFill>
                <a:srgbClr val="71D3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71D358"/>
                </a:solidFill>
                <a:latin typeface="Calibri"/>
                <a:ea typeface="Calibri"/>
                <a:cs typeface="Calibri"/>
                <a:sym typeface="Calibri"/>
              </a:rPr>
              <a:t>-Less sexual dysfunction</a:t>
            </a:r>
            <a:endParaRPr sz="1400" b="0" i="0" u="none" strike="noStrike" cap="none">
              <a:solidFill>
                <a:srgbClr val="71D3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p>
            <a:pPr marL="0" lvl="0" indent="0" algn="l" rtl="0">
              <a:lnSpc>
                <a:spcPct val="90000"/>
              </a:lnSpc>
              <a:spcBef>
                <a:spcPts val="0"/>
              </a:spcBef>
              <a:spcAft>
                <a:spcPts val="0"/>
              </a:spcAft>
              <a:buClr>
                <a:srgbClr val="262626"/>
              </a:buClr>
              <a:buSzPts val="2592"/>
              <a:buFont typeface="Century Gothic"/>
              <a:buNone/>
            </a:pPr>
            <a:r>
              <a:rPr lang="en"/>
              <a:t>HOW SAFE IS BUPRENORPHINE?</a:t>
            </a:r>
            <a:endParaRPr/>
          </a:p>
        </p:txBody>
      </p:sp>
      <p:sp>
        <p:nvSpPr>
          <p:cNvPr id="622" name="Google Shape;622;p78"/>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p>
            <a:pPr marL="457200" lvl="0" indent="-254000" algn="l" rtl="0">
              <a:lnSpc>
                <a:spcPct val="120000"/>
              </a:lnSpc>
              <a:spcBef>
                <a:spcPts val="0"/>
              </a:spcBef>
              <a:spcAft>
                <a:spcPts val="0"/>
              </a:spcAft>
              <a:buClr>
                <a:schemeClr val="dk1"/>
              </a:buClr>
              <a:buSzPts val="1400"/>
              <a:buNone/>
            </a:pPr>
            <a:endParaRPr/>
          </a:p>
        </p:txBody>
      </p:sp>
      <p:pic>
        <p:nvPicPr>
          <p:cNvPr id="623" name="Google Shape;623;p78"/>
          <p:cNvPicPr preferRelativeResize="0"/>
          <p:nvPr/>
        </p:nvPicPr>
        <p:blipFill rotWithShape="1">
          <a:blip r:embed="rId3">
            <a:alphaModFix/>
          </a:blip>
          <a:srcRect r="4571" b="6507"/>
          <a:stretch/>
        </p:blipFill>
        <p:spPr>
          <a:xfrm>
            <a:off x="912614" y="1075331"/>
            <a:ext cx="7158725" cy="3989186"/>
          </a:xfrm>
          <a:prstGeom prst="rect">
            <a:avLst/>
          </a:prstGeom>
          <a:noFill/>
          <a:ln>
            <a:noFill/>
          </a:ln>
        </p:spPr>
      </p:pic>
    </p:spTree>
    <p:extLst>
      <p:ext uri="{BB962C8B-B14F-4D97-AF65-F5344CB8AC3E}">
        <p14:creationId xmlns:p14="http://schemas.microsoft.com/office/powerpoint/2010/main" val="1530123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pSp>
        <p:nvGrpSpPr>
          <p:cNvPr id="628" name="Google Shape;628;p79"/>
          <p:cNvGrpSpPr/>
          <p:nvPr/>
        </p:nvGrpSpPr>
        <p:grpSpPr>
          <a:xfrm>
            <a:off x="-12" y="171449"/>
            <a:ext cx="2138625" cy="4978942"/>
            <a:chOff x="2487613" y="285750"/>
            <a:chExt cx="2428875" cy="5654676"/>
          </a:xfrm>
        </p:grpSpPr>
        <p:sp>
          <p:nvSpPr>
            <p:cNvPr id="629" name="Google Shape;629;p79"/>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0" name="Google Shape;630;p79"/>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1" name="Google Shape;631;p79"/>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2" name="Google Shape;632;p79"/>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3" name="Google Shape;633;p79"/>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4" name="Google Shape;634;p79"/>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5" name="Google Shape;635;p79"/>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6" name="Google Shape;636;p79"/>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7" name="Google Shape;637;p79"/>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8" name="Google Shape;638;p79"/>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39" name="Google Shape;639;p79"/>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40" name="Google Shape;640;p79"/>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grpSp>
      <p:grpSp>
        <p:nvGrpSpPr>
          <p:cNvPr id="641" name="Google Shape;641;p79"/>
          <p:cNvGrpSpPr/>
          <p:nvPr/>
        </p:nvGrpSpPr>
        <p:grpSpPr>
          <a:xfrm>
            <a:off x="20453" y="-23"/>
            <a:ext cx="1767516" cy="5139994"/>
            <a:chOff x="6627813" y="195454"/>
            <a:chExt cx="1952625" cy="5678297"/>
          </a:xfrm>
        </p:grpSpPr>
        <p:sp>
          <p:nvSpPr>
            <p:cNvPr id="642" name="Google Shape;642;p79"/>
            <p:cNvSpPr/>
            <p:nvPr/>
          </p:nvSpPr>
          <p:spPr>
            <a:xfrm>
              <a:off x="6627813" y="195454"/>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43" name="Google Shape;643;p79"/>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44" name="Google Shape;644;p79"/>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45" name="Google Shape;645;p79"/>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46" name="Google Shape;646;p79"/>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47" name="Google Shape;647;p79"/>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48" name="Google Shape;648;p79"/>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49" name="Google Shape;649;p79"/>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50" name="Google Shape;650;p79"/>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51" name="Google Shape;651;p79"/>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52" name="Google Shape;652;p79"/>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53" name="Google Shape;653;p79"/>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grpSp>
      <p:sp>
        <p:nvSpPr>
          <p:cNvPr id="654" name="Google Shape;654;p79"/>
          <p:cNvSpPr/>
          <p:nvPr/>
        </p:nvSpPr>
        <p:spPr>
          <a:xfrm>
            <a:off x="0" y="0"/>
            <a:ext cx="137400" cy="5143500"/>
          </a:xfrm>
          <a:prstGeom prst="rect">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55" name="Google Shape;655;p79"/>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56" name="Google Shape;656;p79"/>
          <p:cNvSpPr/>
          <p:nvPr/>
        </p:nvSpPr>
        <p:spPr>
          <a:xfrm>
            <a:off x="1" y="0"/>
            <a:ext cx="3960300" cy="5143500"/>
          </a:xfrm>
          <a:prstGeom prst="rect">
            <a:avLst/>
          </a:prstGeom>
          <a:solidFill>
            <a:srgbClr val="67C8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Twentieth Century"/>
              <a:buNone/>
            </a:pPr>
            <a:endParaRPr sz="1400" b="0" i="0" u="none" strike="noStrike" cap="none">
              <a:solidFill>
                <a:schemeClr val="lt1"/>
              </a:solidFill>
              <a:latin typeface="Century Gothic"/>
              <a:ea typeface="Century Gothic"/>
              <a:cs typeface="Century Gothic"/>
              <a:sym typeface="Century Gothic"/>
            </a:endParaRPr>
          </a:p>
        </p:txBody>
      </p:sp>
      <p:sp>
        <p:nvSpPr>
          <p:cNvPr id="657" name="Google Shape;657;p79"/>
          <p:cNvSpPr txBox="1">
            <a:spLocks noGrp="1"/>
          </p:cNvSpPr>
          <p:nvPr>
            <p:ph type="title"/>
          </p:nvPr>
        </p:nvSpPr>
        <p:spPr>
          <a:xfrm>
            <a:off x="923325" y="861964"/>
            <a:ext cx="2823000" cy="3638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2100"/>
              <a:buFont typeface="Century Gothic"/>
              <a:buNone/>
            </a:pPr>
            <a:r>
              <a:rPr lang="en" sz="2300">
                <a:solidFill>
                  <a:schemeClr val="lt1"/>
                </a:solidFill>
              </a:rPr>
              <a:t>DURATION OF ACTION OF SL</a:t>
            </a:r>
            <a:br>
              <a:rPr lang="en" sz="2300">
                <a:solidFill>
                  <a:schemeClr val="lt1"/>
                </a:solidFill>
              </a:rPr>
            </a:br>
            <a:r>
              <a:rPr lang="en" sz="2300">
                <a:solidFill>
                  <a:schemeClr val="lt1"/>
                </a:solidFill>
              </a:rPr>
              <a:t>BUP/NAL</a:t>
            </a:r>
            <a:endParaRPr>
              <a:solidFill>
                <a:schemeClr val="lt1"/>
              </a:solidFill>
            </a:endParaRPr>
          </a:p>
        </p:txBody>
      </p:sp>
      <p:sp>
        <p:nvSpPr>
          <p:cNvPr id="658" name="Google Shape;658;p79"/>
          <p:cNvSpPr/>
          <p:nvPr/>
        </p:nvSpPr>
        <p:spPr>
          <a:xfrm rot="10800000" flipH="1">
            <a:off x="-119" y="861907"/>
            <a:ext cx="823654" cy="385545"/>
          </a:xfrm>
          <a:custGeom>
            <a:avLst/>
            <a:gdLst/>
            <a:ahLst/>
            <a:cxnLst/>
            <a:rect l="l" t="t" r="r" b="b"/>
            <a:pathLst>
              <a:path w="6883" h="10168" extrusionOk="0">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grpSp>
        <p:nvGrpSpPr>
          <p:cNvPr id="659" name="Google Shape;659;p79"/>
          <p:cNvGrpSpPr/>
          <p:nvPr/>
        </p:nvGrpSpPr>
        <p:grpSpPr>
          <a:xfrm>
            <a:off x="4206241" y="795071"/>
            <a:ext cx="4176341" cy="3479932"/>
            <a:chOff x="327954" y="223"/>
            <a:chExt cx="5568455" cy="4639909"/>
          </a:xfrm>
        </p:grpSpPr>
        <p:sp>
          <p:nvSpPr>
            <p:cNvPr id="660" name="Google Shape;660;p79"/>
            <p:cNvSpPr/>
            <p:nvPr/>
          </p:nvSpPr>
          <p:spPr>
            <a:xfrm>
              <a:off x="1827213" y="223"/>
              <a:ext cx="2569800" cy="1446000"/>
            </a:xfrm>
            <a:prstGeom prst="roundRect">
              <a:avLst>
                <a:gd name="adj" fmla="val 16667"/>
              </a:avLst>
            </a:prstGeom>
            <a:solidFill>
              <a:srgbClr val="2CA3EE"/>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1" name="Google Shape;661;p79"/>
            <p:cNvSpPr txBox="1"/>
            <p:nvPr/>
          </p:nvSpPr>
          <p:spPr>
            <a:xfrm>
              <a:off x="1897803" y="70813"/>
              <a:ext cx="2428500" cy="1305000"/>
            </a:xfrm>
            <a:prstGeom prst="rect">
              <a:avLst/>
            </a:prstGeom>
            <a:noFill/>
            <a:ln>
              <a:noFill/>
            </a:ln>
          </p:spPr>
          <p:txBody>
            <a:bodyPr spcFirstLastPara="1" wrap="square" lIns="65725" tIns="65725" rIns="65725" bIns="6572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 sz="1700" b="0" i="0" u="none" strike="noStrike" cap="none">
                  <a:solidFill>
                    <a:schemeClr val="lt1"/>
                  </a:solidFill>
                  <a:latin typeface="Arial"/>
                  <a:ea typeface="Arial"/>
                  <a:cs typeface="Arial"/>
                  <a:sym typeface="Arial"/>
                </a:rPr>
                <a:t>Rapid Onset 30-60 mins &amp; peaks 1-4 hrs</a:t>
              </a:r>
              <a:endParaRPr sz="1700" b="0" i="0" u="none" strike="noStrike" cap="none">
                <a:solidFill>
                  <a:schemeClr val="lt1"/>
                </a:solidFill>
                <a:latin typeface="Arial"/>
                <a:ea typeface="Arial"/>
                <a:cs typeface="Arial"/>
                <a:sym typeface="Arial"/>
              </a:endParaRPr>
            </a:p>
          </p:txBody>
        </p:sp>
        <p:sp>
          <p:nvSpPr>
            <p:cNvPr id="662" name="Google Shape;662;p79"/>
            <p:cNvSpPr/>
            <p:nvPr/>
          </p:nvSpPr>
          <p:spPr>
            <a:xfrm>
              <a:off x="1181661" y="723244"/>
              <a:ext cx="3861000" cy="3861000"/>
            </a:xfrm>
            <a:custGeom>
              <a:avLst/>
              <a:gdLst/>
              <a:ahLst/>
              <a:cxnLst/>
              <a:rect l="l" t="t" r="r" b="b"/>
              <a:pathLst>
                <a:path w="120000" h="120000" extrusionOk="0">
                  <a:moveTo>
                    <a:pt x="100302" y="15551"/>
                  </a:moveTo>
                  <a:cubicBezTo>
                    <a:pt x="112783" y="26867"/>
                    <a:pt x="119931" y="42909"/>
                    <a:pt x="119999" y="59756"/>
                  </a:cubicBezTo>
                </a:path>
              </a:pathLst>
            </a:custGeom>
            <a:noFill/>
            <a:ln w="9525"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3" name="Google Shape;663;p79"/>
            <p:cNvSpPr/>
            <p:nvPr/>
          </p:nvSpPr>
          <p:spPr>
            <a:xfrm>
              <a:off x="3671609" y="2661726"/>
              <a:ext cx="2224800" cy="19143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4" name="Google Shape;664;p79"/>
            <p:cNvSpPr txBox="1"/>
            <p:nvPr/>
          </p:nvSpPr>
          <p:spPr>
            <a:xfrm>
              <a:off x="3765063" y="2755180"/>
              <a:ext cx="2037900" cy="1727400"/>
            </a:xfrm>
            <a:prstGeom prst="rect">
              <a:avLst/>
            </a:prstGeom>
            <a:noFill/>
            <a:ln>
              <a:noFill/>
            </a:ln>
          </p:spPr>
          <p:txBody>
            <a:bodyPr spcFirstLastPara="1" wrap="square" lIns="65725" tIns="65725" rIns="65725" bIns="6572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 sz="1700" b="0" i="0" u="none" strike="noStrike" cap="none">
                  <a:solidFill>
                    <a:schemeClr val="lt1"/>
                  </a:solidFill>
                  <a:latin typeface="Arial"/>
                  <a:ea typeface="Arial"/>
                  <a:cs typeface="Arial"/>
                  <a:sym typeface="Arial"/>
                </a:rPr>
                <a:t>Long Duration: Elimination half-life 24-36 hrs </a:t>
              </a:r>
              <a:endParaRPr sz="1700" b="0" i="0" u="none" strike="noStrike" cap="none">
                <a:solidFill>
                  <a:schemeClr val="lt1"/>
                </a:solidFill>
                <a:latin typeface="Arial"/>
                <a:ea typeface="Arial"/>
                <a:cs typeface="Arial"/>
                <a:sym typeface="Arial"/>
              </a:endParaRPr>
            </a:p>
          </p:txBody>
        </p:sp>
        <p:sp>
          <p:nvSpPr>
            <p:cNvPr id="665" name="Google Shape;665;p79"/>
            <p:cNvSpPr/>
            <p:nvPr/>
          </p:nvSpPr>
          <p:spPr>
            <a:xfrm>
              <a:off x="1181661" y="723244"/>
              <a:ext cx="3861000" cy="3861000"/>
            </a:xfrm>
            <a:custGeom>
              <a:avLst/>
              <a:gdLst/>
              <a:ahLst/>
              <a:cxnLst/>
              <a:rect l="l" t="t" r="r" b="b"/>
              <a:pathLst>
                <a:path w="120000" h="120000" extrusionOk="0">
                  <a:moveTo>
                    <a:pt x="77056" y="117525"/>
                  </a:moveTo>
                  <a:cubicBezTo>
                    <a:pt x="65925" y="120825"/>
                    <a:pt x="54075" y="120825"/>
                    <a:pt x="42944" y="117525"/>
                  </a:cubicBezTo>
                </a:path>
              </a:pathLst>
            </a:custGeom>
            <a:noFill/>
            <a:ln w="9525"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6" name="Google Shape;666;p79"/>
            <p:cNvSpPr/>
            <p:nvPr/>
          </p:nvSpPr>
          <p:spPr>
            <a:xfrm>
              <a:off x="327954" y="2597732"/>
              <a:ext cx="2224800" cy="20424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7" name="Google Shape;667;p79"/>
            <p:cNvSpPr txBox="1"/>
            <p:nvPr/>
          </p:nvSpPr>
          <p:spPr>
            <a:xfrm>
              <a:off x="427656" y="2697434"/>
              <a:ext cx="2025300" cy="1842900"/>
            </a:xfrm>
            <a:prstGeom prst="rect">
              <a:avLst/>
            </a:prstGeom>
            <a:noFill/>
            <a:ln>
              <a:noFill/>
            </a:ln>
          </p:spPr>
          <p:txBody>
            <a:bodyPr spcFirstLastPara="1" wrap="square" lIns="65725" tIns="65725" rIns="65725" bIns="6572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 sz="1700" b="0" i="0" u="none" strike="noStrike" cap="none">
                  <a:solidFill>
                    <a:schemeClr val="lt1"/>
                  </a:solidFill>
                  <a:latin typeface="Arial"/>
                  <a:ea typeface="Arial"/>
                  <a:cs typeface="Arial"/>
                  <a:sym typeface="Arial"/>
                </a:rPr>
                <a:t>Steady State 3-7 days </a:t>
              </a:r>
              <a:endParaRPr sz="1700" b="0" i="0" u="none" strike="noStrike" cap="none">
                <a:solidFill>
                  <a:schemeClr val="lt1"/>
                </a:solidFill>
                <a:latin typeface="Arial"/>
                <a:ea typeface="Arial"/>
                <a:cs typeface="Arial"/>
                <a:sym typeface="Arial"/>
              </a:endParaRPr>
            </a:p>
          </p:txBody>
        </p:sp>
        <p:sp>
          <p:nvSpPr>
            <p:cNvPr id="668" name="Google Shape;668;p79"/>
            <p:cNvSpPr/>
            <p:nvPr/>
          </p:nvSpPr>
          <p:spPr>
            <a:xfrm>
              <a:off x="1181661" y="723244"/>
              <a:ext cx="3861000" cy="3861000"/>
            </a:xfrm>
            <a:custGeom>
              <a:avLst/>
              <a:gdLst/>
              <a:ahLst/>
              <a:cxnLst/>
              <a:rect l="l" t="t" r="r" b="b"/>
              <a:pathLst>
                <a:path w="120000" h="120000" extrusionOk="0">
                  <a:moveTo>
                    <a:pt x="41" y="57786"/>
                  </a:moveTo>
                  <a:lnTo>
                    <a:pt x="41" y="57786"/>
                  </a:lnTo>
                  <a:cubicBezTo>
                    <a:pt x="638" y="41629"/>
                    <a:pt x="7730" y="26396"/>
                    <a:pt x="19711" y="15539"/>
                  </a:cubicBezTo>
                </a:path>
              </a:pathLst>
            </a:custGeom>
            <a:noFill/>
            <a:ln w="9525"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669" name="Google Shape;669;p79"/>
          <p:cNvSpPr/>
          <p:nvPr/>
        </p:nvSpPr>
        <p:spPr>
          <a:xfrm>
            <a:off x="724400" y="2132026"/>
            <a:ext cx="2137200" cy="1836900"/>
          </a:xfrm>
          <a:prstGeom prst="wedgeRoundRectCallout">
            <a:avLst>
              <a:gd name="adj1" fmla="val -20833"/>
              <a:gd name="adj2" fmla="val 62500"/>
              <a:gd name="adj3" fmla="val 0"/>
            </a:avLst>
          </a:prstGeom>
          <a:solidFill>
            <a:schemeClr val="accent1"/>
          </a:solidFill>
          <a:ln w="25400" cap="flat" cmpd="sng">
            <a:solidFill>
              <a:srgbClr val="2276AD"/>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Why is Naloxone in Bup/Nal?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-Prevents Diversion if Injected</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as will cause withdrawal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-When taken SL Naloxone has no effect due to first past effect of liver</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072522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grpSp>
        <p:nvGrpSpPr>
          <p:cNvPr id="674" name="Google Shape;674;p80"/>
          <p:cNvGrpSpPr/>
          <p:nvPr/>
        </p:nvGrpSpPr>
        <p:grpSpPr>
          <a:xfrm>
            <a:off x="-13" y="171449"/>
            <a:ext cx="2138625" cy="4978942"/>
            <a:chOff x="2487613" y="285750"/>
            <a:chExt cx="2428875" cy="5654676"/>
          </a:xfrm>
        </p:grpSpPr>
        <p:sp>
          <p:nvSpPr>
            <p:cNvPr id="675" name="Google Shape;675;p80"/>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76" name="Google Shape;676;p80"/>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77" name="Google Shape;677;p80"/>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78" name="Google Shape;678;p80"/>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79" name="Google Shape;679;p80"/>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80" name="Google Shape;680;p80"/>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81" name="Google Shape;681;p80"/>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82" name="Google Shape;682;p80"/>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83" name="Google Shape;683;p80"/>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84" name="Google Shape;684;p80"/>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85" name="Google Shape;685;p80"/>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86" name="Google Shape;686;p80"/>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grpSp>
      <p:grpSp>
        <p:nvGrpSpPr>
          <p:cNvPr id="687" name="Google Shape;687;p80"/>
          <p:cNvGrpSpPr/>
          <p:nvPr/>
        </p:nvGrpSpPr>
        <p:grpSpPr>
          <a:xfrm>
            <a:off x="20454" y="-23"/>
            <a:ext cx="1767516" cy="5139994"/>
            <a:chOff x="6627813" y="195454"/>
            <a:chExt cx="1952625" cy="5678297"/>
          </a:xfrm>
        </p:grpSpPr>
        <p:sp>
          <p:nvSpPr>
            <p:cNvPr id="688" name="Google Shape;688;p80"/>
            <p:cNvSpPr/>
            <p:nvPr/>
          </p:nvSpPr>
          <p:spPr>
            <a:xfrm>
              <a:off x="6627813" y="195454"/>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89" name="Google Shape;689;p80"/>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0" name="Google Shape;690;p80"/>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1" name="Google Shape;691;p80"/>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2" name="Google Shape;692;p80"/>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3" name="Google Shape;693;p80"/>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4" name="Google Shape;694;p80"/>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5" name="Google Shape;695;p80"/>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6" name="Google Shape;696;p80"/>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7" name="Google Shape;697;p80"/>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8" name="Google Shape;698;p80"/>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699" name="Google Shape;699;p80"/>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grpSp>
      <p:sp>
        <p:nvSpPr>
          <p:cNvPr id="700" name="Google Shape;700;p80"/>
          <p:cNvSpPr/>
          <p:nvPr/>
        </p:nvSpPr>
        <p:spPr>
          <a:xfrm>
            <a:off x="0" y="0"/>
            <a:ext cx="137400" cy="5143500"/>
          </a:xfrm>
          <a:prstGeom prst="rect">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701" name="Google Shape;701;p80"/>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Twentieth Century"/>
              <a:buNone/>
            </a:pPr>
            <a:endParaRPr sz="1400" b="0" i="0" u="none" strike="noStrike" cap="none">
              <a:solidFill>
                <a:schemeClr val="dk1"/>
              </a:solidFill>
              <a:latin typeface="Twentieth Century"/>
              <a:ea typeface="Twentieth Century"/>
              <a:cs typeface="Twentieth Century"/>
              <a:sym typeface="Twentieth Century"/>
            </a:endParaRPr>
          </a:p>
        </p:txBody>
      </p:sp>
      <p:sp>
        <p:nvSpPr>
          <p:cNvPr id="702" name="Google Shape;702;p80"/>
          <p:cNvSpPr/>
          <p:nvPr/>
        </p:nvSpPr>
        <p:spPr>
          <a:xfrm>
            <a:off x="-11119" y="-405657"/>
            <a:ext cx="3960300" cy="5545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Twentieth Century"/>
              <a:buNone/>
            </a:pPr>
            <a:endParaRPr sz="1400" b="0" i="0" u="none" strike="noStrike" cap="none">
              <a:solidFill>
                <a:schemeClr val="lt1"/>
              </a:solidFill>
              <a:latin typeface="Century Gothic"/>
              <a:ea typeface="Century Gothic"/>
              <a:cs typeface="Century Gothic"/>
              <a:sym typeface="Century Gothic"/>
            </a:endParaRPr>
          </a:p>
        </p:txBody>
      </p:sp>
      <p:sp>
        <p:nvSpPr>
          <p:cNvPr id="703" name="Google Shape;703;p80"/>
          <p:cNvSpPr txBox="1">
            <a:spLocks noGrp="1"/>
          </p:cNvSpPr>
          <p:nvPr>
            <p:ph type="title"/>
          </p:nvPr>
        </p:nvSpPr>
        <p:spPr>
          <a:xfrm>
            <a:off x="168972" y="231674"/>
            <a:ext cx="8901600" cy="10752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2100"/>
              <a:buFont typeface="Century Gothic"/>
              <a:buNone/>
            </a:pPr>
            <a:r>
              <a:rPr lang="en"/>
              <a:t>Mechanism Of Action Of Buprenorphine Naloxone </a:t>
            </a:r>
            <a:endParaRPr/>
          </a:p>
        </p:txBody>
      </p:sp>
      <p:grpSp>
        <p:nvGrpSpPr>
          <p:cNvPr id="704" name="Google Shape;704;p80"/>
          <p:cNvGrpSpPr/>
          <p:nvPr/>
        </p:nvGrpSpPr>
        <p:grpSpPr>
          <a:xfrm>
            <a:off x="2415827" y="1160426"/>
            <a:ext cx="4146405" cy="3581479"/>
            <a:chOff x="347786" y="1985"/>
            <a:chExt cx="5528540" cy="4778491"/>
          </a:xfrm>
        </p:grpSpPr>
        <p:sp>
          <p:nvSpPr>
            <p:cNvPr id="705" name="Google Shape;705;p80"/>
            <p:cNvSpPr/>
            <p:nvPr/>
          </p:nvSpPr>
          <p:spPr>
            <a:xfrm>
              <a:off x="2315856" y="1985"/>
              <a:ext cx="1592400" cy="1035000"/>
            </a:xfrm>
            <a:prstGeom prst="roundRect">
              <a:avLst>
                <a:gd name="adj" fmla="val 16667"/>
              </a:avLst>
            </a:prstGeom>
            <a:solidFill>
              <a:srgbClr val="2CA3EE"/>
            </a:solidFill>
            <a:ln w="76200" cap="flat" cmpd="sng">
              <a:solidFill>
                <a:srgbClr val="B6E9D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06" name="Google Shape;706;p80"/>
            <p:cNvSpPr txBox="1"/>
            <p:nvPr/>
          </p:nvSpPr>
          <p:spPr>
            <a:xfrm>
              <a:off x="2366388" y="52517"/>
              <a:ext cx="1491600" cy="934200"/>
            </a:xfrm>
            <a:prstGeom prst="rect">
              <a:avLst/>
            </a:prstGeom>
            <a:noFill/>
            <a:ln>
              <a:noFill/>
            </a:ln>
          </p:spPr>
          <p:txBody>
            <a:bodyPr spcFirstLastPara="1" wrap="square" lIns="42875" tIns="42875" rIns="42875" bIns="428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Partial MU Opiate Agonist</a:t>
              </a:r>
              <a:endParaRPr sz="1100" b="0" i="0" u="none" strike="noStrike" cap="none">
                <a:solidFill>
                  <a:schemeClr val="lt1"/>
                </a:solidFill>
                <a:latin typeface="Arial"/>
                <a:ea typeface="Arial"/>
                <a:cs typeface="Arial"/>
                <a:sym typeface="Arial"/>
              </a:endParaRPr>
            </a:p>
          </p:txBody>
        </p:sp>
        <p:sp>
          <p:nvSpPr>
            <p:cNvPr id="707" name="Google Shape;707;p80"/>
            <p:cNvSpPr/>
            <p:nvPr/>
          </p:nvSpPr>
          <p:spPr>
            <a:xfrm>
              <a:off x="1042771" y="519558"/>
              <a:ext cx="4138800" cy="4138800"/>
            </a:xfrm>
            <a:custGeom>
              <a:avLst/>
              <a:gdLst/>
              <a:ahLst/>
              <a:cxnLst/>
              <a:rect l="l" t="t" r="r" b="b"/>
              <a:pathLst>
                <a:path w="120000" h="120000" extrusionOk="0">
                  <a:moveTo>
                    <a:pt x="83351" y="4730"/>
                  </a:moveTo>
                  <a:lnTo>
                    <a:pt x="83351" y="4730"/>
                  </a:lnTo>
                  <a:cubicBezTo>
                    <a:pt x="92080" y="8418"/>
                    <a:pt x="99811" y="14121"/>
                    <a:pt x="105912" y="21372"/>
                  </a:cubicBezTo>
                </a:path>
              </a:pathLst>
            </a:custGeom>
            <a:noFill/>
            <a:ln w="9525"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08" name="Google Shape;708;p80"/>
            <p:cNvSpPr/>
            <p:nvPr/>
          </p:nvSpPr>
          <p:spPr>
            <a:xfrm>
              <a:off x="4283926" y="1264230"/>
              <a:ext cx="1592400" cy="13704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09" name="Google Shape;709;p80"/>
            <p:cNvSpPr txBox="1"/>
            <p:nvPr/>
          </p:nvSpPr>
          <p:spPr>
            <a:xfrm>
              <a:off x="4350825" y="1331129"/>
              <a:ext cx="1458600" cy="1236600"/>
            </a:xfrm>
            <a:prstGeom prst="rect">
              <a:avLst/>
            </a:prstGeom>
            <a:noFill/>
            <a:ln>
              <a:noFill/>
            </a:ln>
          </p:spPr>
          <p:txBody>
            <a:bodyPr spcFirstLastPara="1" wrap="square" lIns="42875" tIns="42875" rIns="42875" bIns="428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High Affinity for  MU Receptor</a:t>
              </a:r>
              <a:endParaRPr sz="1100" b="0" i="0" u="none" strike="noStrike" cap="none">
                <a:solidFill>
                  <a:schemeClr val="lt1"/>
                </a:solidFill>
                <a:latin typeface="Arial"/>
                <a:ea typeface="Arial"/>
                <a:cs typeface="Arial"/>
                <a:sym typeface="Arial"/>
              </a:endParaRPr>
            </a:p>
          </p:txBody>
        </p:sp>
        <p:sp>
          <p:nvSpPr>
            <p:cNvPr id="710" name="Google Shape;710;p80"/>
            <p:cNvSpPr/>
            <p:nvPr/>
          </p:nvSpPr>
          <p:spPr>
            <a:xfrm>
              <a:off x="1042771" y="519558"/>
              <a:ext cx="4138800" cy="4138800"/>
            </a:xfrm>
            <a:custGeom>
              <a:avLst/>
              <a:gdLst/>
              <a:ahLst/>
              <a:cxnLst/>
              <a:rect l="l" t="t" r="r" b="b"/>
              <a:pathLst>
                <a:path w="120000" h="120000" extrusionOk="0">
                  <a:moveTo>
                    <a:pt x="119977" y="61664"/>
                  </a:moveTo>
                  <a:lnTo>
                    <a:pt x="119977" y="61664"/>
                  </a:lnTo>
                  <a:cubicBezTo>
                    <a:pt x="119664" y="72927"/>
                    <a:pt x="116187" y="83875"/>
                    <a:pt x="109942" y="93253"/>
                  </a:cubicBezTo>
                </a:path>
              </a:pathLst>
            </a:custGeom>
            <a:noFill/>
            <a:ln w="9525"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11" name="Google Shape;711;p80"/>
            <p:cNvSpPr/>
            <p:nvPr/>
          </p:nvSpPr>
          <p:spPr>
            <a:xfrm>
              <a:off x="3532190" y="3745476"/>
              <a:ext cx="1592400" cy="10350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12" name="Google Shape;712;p80"/>
            <p:cNvSpPr txBox="1"/>
            <p:nvPr/>
          </p:nvSpPr>
          <p:spPr>
            <a:xfrm>
              <a:off x="3582722" y="3796008"/>
              <a:ext cx="1491600" cy="934200"/>
            </a:xfrm>
            <a:prstGeom prst="rect">
              <a:avLst/>
            </a:prstGeom>
            <a:noFill/>
            <a:ln>
              <a:noFill/>
            </a:ln>
          </p:spPr>
          <p:txBody>
            <a:bodyPr spcFirstLastPara="1" wrap="square" lIns="42875" tIns="42875" rIns="42875" bIns="428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Slow dissociation from MU Receptor</a:t>
              </a:r>
              <a:endParaRPr sz="1100" b="0" i="0" u="none" strike="noStrike" cap="none">
                <a:solidFill>
                  <a:schemeClr val="lt1"/>
                </a:solidFill>
                <a:latin typeface="Arial"/>
                <a:ea typeface="Arial"/>
                <a:cs typeface="Arial"/>
                <a:sym typeface="Arial"/>
              </a:endParaRPr>
            </a:p>
          </p:txBody>
        </p:sp>
        <p:sp>
          <p:nvSpPr>
            <p:cNvPr id="713" name="Google Shape;713;p80"/>
            <p:cNvSpPr/>
            <p:nvPr/>
          </p:nvSpPr>
          <p:spPr>
            <a:xfrm>
              <a:off x="1042771" y="519558"/>
              <a:ext cx="4138800" cy="4138800"/>
            </a:xfrm>
            <a:custGeom>
              <a:avLst/>
              <a:gdLst/>
              <a:ahLst/>
              <a:cxnLst/>
              <a:rect l="l" t="t" r="r" b="b"/>
              <a:pathLst>
                <a:path w="120000" h="120000" extrusionOk="0">
                  <a:moveTo>
                    <a:pt x="71941" y="118800"/>
                  </a:moveTo>
                  <a:cubicBezTo>
                    <a:pt x="64061" y="120400"/>
                    <a:pt x="55939" y="120400"/>
                    <a:pt x="48059" y="118800"/>
                  </a:cubicBezTo>
                </a:path>
              </a:pathLst>
            </a:custGeom>
            <a:noFill/>
            <a:ln w="9525"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14" name="Google Shape;714;p80"/>
            <p:cNvSpPr/>
            <p:nvPr/>
          </p:nvSpPr>
          <p:spPr>
            <a:xfrm>
              <a:off x="1099522" y="3745476"/>
              <a:ext cx="1592400" cy="10350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15" name="Google Shape;715;p80"/>
            <p:cNvSpPr txBox="1"/>
            <p:nvPr/>
          </p:nvSpPr>
          <p:spPr>
            <a:xfrm>
              <a:off x="1150054" y="3796008"/>
              <a:ext cx="1491600" cy="934200"/>
            </a:xfrm>
            <a:prstGeom prst="rect">
              <a:avLst/>
            </a:prstGeom>
            <a:noFill/>
            <a:ln>
              <a:noFill/>
            </a:ln>
          </p:spPr>
          <p:txBody>
            <a:bodyPr spcFirstLastPara="1" wrap="square" lIns="42875" tIns="42875" rIns="42875" bIns="428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No Respiratory Depression or Arrest</a:t>
              </a:r>
              <a:endParaRPr sz="1100" b="0" i="0" u="none" strike="noStrike" cap="none">
                <a:solidFill>
                  <a:schemeClr val="lt1"/>
                </a:solidFill>
                <a:latin typeface="Arial"/>
                <a:ea typeface="Arial"/>
                <a:cs typeface="Arial"/>
                <a:sym typeface="Arial"/>
              </a:endParaRPr>
            </a:p>
          </p:txBody>
        </p:sp>
        <p:sp>
          <p:nvSpPr>
            <p:cNvPr id="716" name="Google Shape;716;p80"/>
            <p:cNvSpPr/>
            <p:nvPr/>
          </p:nvSpPr>
          <p:spPr>
            <a:xfrm>
              <a:off x="1042771" y="519558"/>
              <a:ext cx="4138800" cy="4138800"/>
            </a:xfrm>
            <a:custGeom>
              <a:avLst/>
              <a:gdLst/>
              <a:ahLst/>
              <a:cxnLst/>
              <a:rect l="l" t="t" r="r" b="b"/>
              <a:pathLst>
                <a:path w="120000" h="120000" extrusionOk="0">
                  <a:moveTo>
                    <a:pt x="10052" y="93245"/>
                  </a:moveTo>
                  <a:cubicBezTo>
                    <a:pt x="3605" y="83558"/>
                    <a:pt x="113" y="72206"/>
                    <a:pt x="3" y="60571"/>
                  </a:cubicBezTo>
                </a:path>
              </a:pathLst>
            </a:custGeom>
            <a:noFill/>
            <a:ln w="9525"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17" name="Google Shape;717;p80"/>
            <p:cNvSpPr/>
            <p:nvPr/>
          </p:nvSpPr>
          <p:spPr>
            <a:xfrm>
              <a:off x="347786" y="1302328"/>
              <a:ext cx="1592400" cy="12942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18" name="Google Shape;718;p80"/>
            <p:cNvSpPr txBox="1"/>
            <p:nvPr/>
          </p:nvSpPr>
          <p:spPr>
            <a:xfrm>
              <a:off x="410965" y="1365507"/>
              <a:ext cx="1466100" cy="1167900"/>
            </a:xfrm>
            <a:prstGeom prst="rect">
              <a:avLst/>
            </a:prstGeom>
            <a:noFill/>
            <a:ln>
              <a:noFill/>
            </a:ln>
          </p:spPr>
          <p:txBody>
            <a:bodyPr spcFirstLastPara="1" wrap="square" lIns="42875" tIns="42875" rIns="42875" bIns="4287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No Euphoric Effects</a:t>
              </a:r>
              <a:endParaRPr sz="1100" b="0" i="0" u="none" strike="noStrike" cap="none">
                <a:solidFill>
                  <a:schemeClr val="lt1"/>
                </a:solidFill>
                <a:latin typeface="Arial"/>
                <a:ea typeface="Arial"/>
                <a:cs typeface="Arial"/>
                <a:sym typeface="Arial"/>
              </a:endParaRPr>
            </a:p>
          </p:txBody>
        </p:sp>
        <p:sp>
          <p:nvSpPr>
            <p:cNvPr id="719" name="Google Shape;719;p80"/>
            <p:cNvSpPr/>
            <p:nvPr/>
          </p:nvSpPr>
          <p:spPr>
            <a:xfrm>
              <a:off x="1042771" y="519558"/>
              <a:ext cx="4138800" cy="4138800"/>
            </a:xfrm>
            <a:custGeom>
              <a:avLst/>
              <a:gdLst/>
              <a:ahLst/>
              <a:cxnLst/>
              <a:rect l="l" t="t" r="r" b="b"/>
              <a:pathLst>
                <a:path w="120000" h="120000" extrusionOk="0">
                  <a:moveTo>
                    <a:pt x="13193" y="22462"/>
                  </a:moveTo>
                  <a:lnTo>
                    <a:pt x="13193" y="22462"/>
                  </a:lnTo>
                  <a:cubicBezTo>
                    <a:pt x="19417" y="14701"/>
                    <a:pt x="27473" y="8610"/>
                    <a:pt x="36636" y="4736"/>
                  </a:cubicBezTo>
                </a:path>
              </a:pathLst>
            </a:custGeom>
            <a:noFill/>
            <a:ln w="9525"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601876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1"/>
          <p:cNvSpPr txBox="1">
            <a:spLocks noGrp="1"/>
          </p:cNvSpPr>
          <p:nvPr>
            <p:ph type="title"/>
          </p:nvPr>
        </p:nvSpPr>
        <p:spPr>
          <a:xfrm>
            <a:off x="311700" y="445025"/>
            <a:ext cx="88323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rgbClr val="262626"/>
              </a:buClr>
              <a:buSzPct val="110022"/>
              <a:buFont typeface="Century Gothic"/>
              <a:buNone/>
            </a:pPr>
            <a:r>
              <a:rPr lang="en"/>
              <a:t>DURATION OF ACTION OF BUPRENORPHINE/NALOXONE </a:t>
            </a:r>
            <a:endParaRPr/>
          </a:p>
        </p:txBody>
      </p:sp>
      <p:sp>
        <p:nvSpPr>
          <p:cNvPr id="725" name="Google Shape;725;p81"/>
          <p:cNvSpPr txBox="1">
            <a:spLocks noGrp="1"/>
          </p:cNvSpPr>
          <p:nvPr>
            <p:ph type="body" idx="1"/>
          </p:nvPr>
        </p:nvSpPr>
        <p:spPr>
          <a:xfrm>
            <a:off x="311700" y="1232704"/>
            <a:ext cx="8520600" cy="3336000"/>
          </a:xfrm>
          <a:prstGeom prst="rect">
            <a:avLst/>
          </a:prstGeom>
          <a:noFill/>
          <a:ln>
            <a:noFill/>
          </a:ln>
        </p:spPr>
        <p:txBody>
          <a:bodyPr spcFirstLastPara="1" wrap="square" lIns="91425" tIns="91425" rIns="91425" bIns="91425" anchor="t" anchorCtr="0">
            <a:normAutofit fontScale="85000" lnSpcReduction="20000"/>
          </a:bodyPr>
          <a:lstStyle/>
          <a:p>
            <a:pPr marL="457200" lvl="0" indent="-244575" algn="l" rtl="0">
              <a:lnSpc>
                <a:spcPct val="120000"/>
              </a:lnSpc>
              <a:spcBef>
                <a:spcPts val="0"/>
              </a:spcBef>
              <a:spcAft>
                <a:spcPts val="0"/>
              </a:spcAft>
              <a:buClr>
                <a:schemeClr val="dk1"/>
              </a:buClr>
              <a:buSzPct val="105881"/>
              <a:buChar char="●"/>
            </a:pPr>
            <a:r>
              <a:rPr lang="en" sz="1700">
                <a:solidFill>
                  <a:schemeClr val="dk1"/>
                </a:solidFill>
              </a:rPr>
              <a:t>DURATION OF ACTION IS DOSE DEPENDENT							</a:t>
            </a:r>
            <a:endParaRPr sz="1700">
              <a:solidFill>
                <a:schemeClr val="dk1"/>
              </a:solidFill>
            </a:endParaRPr>
          </a:p>
          <a:p>
            <a:pPr marL="457200" lvl="0" indent="0" algn="l" rtl="0">
              <a:lnSpc>
                <a:spcPct val="120000"/>
              </a:lnSpc>
              <a:spcBef>
                <a:spcPts val="1200"/>
              </a:spcBef>
              <a:spcAft>
                <a:spcPts val="0"/>
              </a:spcAft>
              <a:buClr>
                <a:schemeClr val="dk1"/>
              </a:buClr>
              <a:buSzPct val="88235"/>
              <a:buNone/>
            </a:pPr>
            <a:endParaRPr sz="1700">
              <a:solidFill>
                <a:schemeClr val="dk1"/>
              </a:solidFill>
            </a:endParaRPr>
          </a:p>
          <a:p>
            <a:pPr marL="0" lvl="0" indent="0" algn="l" rtl="0">
              <a:lnSpc>
                <a:spcPct val="120000"/>
              </a:lnSpc>
              <a:spcBef>
                <a:spcPts val="1200"/>
              </a:spcBef>
              <a:spcAft>
                <a:spcPts val="0"/>
              </a:spcAft>
              <a:buClr>
                <a:schemeClr val="dk1"/>
              </a:buClr>
              <a:buSzPct val="88235"/>
              <a:buNone/>
            </a:pPr>
            <a:endParaRPr sz="1700">
              <a:solidFill>
                <a:schemeClr val="dk1"/>
              </a:solidFill>
            </a:endParaRPr>
          </a:p>
          <a:p>
            <a:pPr marL="457200" lvl="0" indent="0" algn="l" rtl="0">
              <a:lnSpc>
                <a:spcPct val="120000"/>
              </a:lnSpc>
              <a:spcBef>
                <a:spcPts val="1200"/>
              </a:spcBef>
              <a:spcAft>
                <a:spcPts val="0"/>
              </a:spcAft>
              <a:buClr>
                <a:schemeClr val="dk1"/>
              </a:buClr>
              <a:buSzPct val="88235"/>
              <a:buNone/>
            </a:pPr>
            <a:endParaRPr sz="1700">
              <a:solidFill>
                <a:schemeClr val="dk1"/>
              </a:solidFill>
            </a:endParaRPr>
          </a:p>
          <a:p>
            <a:pPr marL="457200" lvl="0" indent="0" algn="l" rtl="0">
              <a:lnSpc>
                <a:spcPct val="120000"/>
              </a:lnSpc>
              <a:spcBef>
                <a:spcPts val="1200"/>
              </a:spcBef>
              <a:spcAft>
                <a:spcPts val="0"/>
              </a:spcAft>
              <a:buClr>
                <a:schemeClr val="dk1"/>
              </a:buClr>
              <a:buSzPct val="88235"/>
              <a:buNone/>
            </a:pPr>
            <a:endParaRPr sz="1700">
              <a:solidFill>
                <a:schemeClr val="dk1"/>
              </a:solidFill>
            </a:endParaRPr>
          </a:p>
          <a:p>
            <a:pPr marL="0" lvl="0" indent="0" algn="l" rtl="0">
              <a:lnSpc>
                <a:spcPct val="120000"/>
              </a:lnSpc>
              <a:spcBef>
                <a:spcPts val="1200"/>
              </a:spcBef>
              <a:spcAft>
                <a:spcPts val="0"/>
              </a:spcAft>
              <a:buClr>
                <a:schemeClr val="dk1"/>
              </a:buClr>
              <a:buSzPct val="88235"/>
              <a:buNone/>
            </a:pPr>
            <a:r>
              <a:rPr lang="en" sz="1700">
                <a:solidFill>
                  <a:schemeClr val="dk1"/>
                </a:solidFill>
              </a:rPr>
              <a:t> 						</a:t>
            </a:r>
            <a:endParaRPr sz="1700">
              <a:solidFill>
                <a:schemeClr val="dk1"/>
              </a:solidFill>
            </a:endParaRPr>
          </a:p>
          <a:p>
            <a:pPr marL="0" lvl="0" indent="0" algn="l" rtl="0">
              <a:lnSpc>
                <a:spcPct val="120000"/>
              </a:lnSpc>
              <a:spcBef>
                <a:spcPts val="1200"/>
              </a:spcBef>
              <a:spcAft>
                <a:spcPts val="0"/>
              </a:spcAft>
              <a:buClr>
                <a:schemeClr val="dk1"/>
              </a:buClr>
              <a:buSzPct val="109089"/>
              <a:buNone/>
            </a:pPr>
            <a:r>
              <a:rPr lang="en" sz="1100">
                <a:solidFill>
                  <a:schemeClr val="dk1"/>
                </a:solidFill>
              </a:rPr>
              <a:t>					 				</a:t>
            </a:r>
            <a:endParaRPr sz="1100">
              <a:solidFill>
                <a:schemeClr val="dk1"/>
              </a:solidFill>
            </a:endParaRPr>
          </a:p>
          <a:p>
            <a:pPr marL="0" lvl="0" indent="0" algn="l" rtl="0">
              <a:lnSpc>
                <a:spcPct val="120000"/>
              </a:lnSpc>
              <a:spcBef>
                <a:spcPts val="0"/>
              </a:spcBef>
              <a:spcAft>
                <a:spcPts val="0"/>
              </a:spcAft>
              <a:buClr>
                <a:schemeClr val="dk1"/>
              </a:buClr>
              <a:buSzPct val="109089"/>
              <a:buNone/>
            </a:pPr>
            <a:r>
              <a:rPr lang="en" sz="1100">
                <a:solidFill>
                  <a:schemeClr val="dk1"/>
                </a:solidFill>
              </a:rPr>
              <a:t>			</a:t>
            </a:r>
            <a:endParaRPr sz="1100">
              <a:solidFill>
                <a:schemeClr val="dk1"/>
              </a:solidFill>
            </a:endParaRPr>
          </a:p>
          <a:p>
            <a:pPr marL="0" lvl="0" indent="0" algn="l" rtl="0">
              <a:lnSpc>
                <a:spcPct val="120000"/>
              </a:lnSpc>
              <a:spcBef>
                <a:spcPts val="1200"/>
              </a:spcBef>
              <a:spcAft>
                <a:spcPts val="0"/>
              </a:spcAft>
              <a:buClr>
                <a:schemeClr val="dk1"/>
              </a:buClr>
              <a:buSzPct val="109089"/>
              <a:buNone/>
            </a:pPr>
            <a:r>
              <a:rPr lang="en" sz="1100">
                <a:solidFill>
                  <a:schemeClr val="dk1"/>
                </a:solidFill>
              </a:rPr>
              <a:t>		</a:t>
            </a:r>
            <a:endParaRPr sz="1100">
              <a:solidFill>
                <a:schemeClr val="dk1"/>
              </a:solidFill>
            </a:endParaRPr>
          </a:p>
          <a:p>
            <a:pPr marL="0" lvl="0" indent="0" algn="l" rtl="0">
              <a:lnSpc>
                <a:spcPct val="120000"/>
              </a:lnSpc>
              <a:spcBef>
                <a:spcPts val="1200"/>
              </a:spcBef>
              <a:spcAft>
                <a:spcPts val="1200"/>
              </a:spcAft>
              <a:buClr>
                <a:schemeClr val="dk1"/>
              </a:buClr>
              <a:buSzPct val="85067"/>
              <a:buNone/>
            </a:pPr>
            <a:endParaRPr/>
          </a:p>
        </p:txBody>
      </p:sp>
      <p:graphicFrame>
        <p:nvGraphicFramePr>
          <p:cNvPr id="726" name="Google Shape;726;p81"/>
          <p:cNvGraphicFramePr/>
          <p:nvPr/>
        </p:nvGraphicFramePr>
        <p:xfrm>
          <a:off x="952500" y="1821150"/>
          <a:ext cx="7239000" cy="2560190"/>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b="1" u="none" strike="noStrike" cap="none"/>
                        <a:t>Dose</a:t>
                      </a:r>
                      <a:endParaRPr sz="1800" b="1" u="none" strike="noStrike" cap="none"/>
                    </a:p>
                  </a:txBody>
                  <a:tcPr marL="91425" marR="91425" marT="91425" marB="91425">
                    <a:lnB w="12700" cap="flat" cmpd="sng">
                      <a:solidFill>
                        <a:schemeClr val="dk1"/>
                      </a:solidFill>
                      <a:prstDash val="solid"/>
                      <a:round/>
                      <a:headEnd type="none" w="sm" len="sm"/>
                      <a:tailEnd type="none" w="sm" len="sm"/>
                    </a:lnB>
                    <a:solidFill>
                      <a:srgbClr val="91DFCD"/>
                    </a:solidFill>
                  </a:tcPr>
                </a:tc>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b="1" u="none" strike="noStrike" cap="none"/>
                        <a:t>Duration of action</a:t>
                      </a:r>
                      <a:endParaRPr sz="1800" b="1" u="none" strike="noStrike" cap="none"/>
                    </a:p>
                  </a:txBody>
                  <a:tcPr marL="91425" marR="91425" marT="91425" marB="91425">
                    <a:lnB w="12700" cap="flat" cmpd="sng">
                      <a:solidFill>
                        <a:schemeClr val="dk1"/>
                      </a:solidFill>
                      <a:prstDash val="solid"/>
                      <a:round/>
                      <a:headEnd type="none" w="sm" len="sm"/>
                      <a:tailEnd type="none" w="sm" len="sm"/>
                    </a:lnB>
                    <a:solidFill>
                      <a:srgbClr val="91DFCD"/>
                    </a:solidFill>
                  </a:tcPr>
                </a:tc>
                <a:extLst>
                  <a:ext uri="{0D108BD9-81ED-4DB2-BD59-A6C34878D82A}">
                    <a16:rowId xmlns:a16="http://schemas.microsoft.com/office/drawing/2014/main" val="10000"/>
                  </a:ext>
                </a:extLst>
              </a:tr>
              <a:tr h="457175">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u="none" strike="noStrike" cap="none"/>
                        <a:t>4-6 mg SL</a:t>
                      </a:r>
                      <a:endParaRPr sz="1800" u="none" strike="noStrike" cap="none"/>
                    </a:p>
                  </a:txBody>
                  <a:tcPr marL="91425" marR="91425" marT="91425" marB="9142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u="none" strike="noStrike" cap="none"/>
                        <a:t>4-12 hours</a:t>
                      </a:r>
                      <a:endParaRPr sz="1800" u="none" strike="noStrike" cap="none"/>
                    </a:p>
                  </a:txBody>
                  <a:tcPr marL="91425" marR="91425" marT="91425" marB="914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457175">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u="none" strike="noStrike" cap="none"/>
                        <a:t>8- 12mg SL</a:t>
                      </a:r>
                      <a:endParaRPr sz="18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u="none" strike="noStrike" cap="none"/>
                        <a:t>24 hours</a:t>
                      </a:r>
                      <a:endParaRPr sz="1800" u="none" strike="noStrike" cap="none"/>
                    </a:p>
                  </a:txBody>
                  <a:tcPr marL="91425" marR="91425" marT="91425" marB="91425"/>
                </a:tc>
                <a:extLst>
                  <a:ext uri="{0D108BD9-81ED-4DB2-BD59-A6C34878D82A}">
                    <a16:rowId xmlns:a16="http://schemas.microsoft.com/office/drawing/2014/main" val="10002"/>
                  </a:ext>
                </a:extLst>
              </a:tr>
              <a:tr h="457175">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u="none" strike="noStrike" cap="none"/>
                        <a:t>&gt; 16 mg SL</a:t>
                      </a:r>
                      <a:endParaRPr sz="18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u="none" strike="noStrike" cap="none"/>
                        <a:t>24-48 hours</a:t>
                      </a:r>
                      <a:endParaRPr sz="1800" u="none" strike="noStrike" cap="none"/>
                    </a:p>
                  </a:txBody>
                  <a:tcPr marL="91425" marR="91425" marT="91425" marB="91425"/>
                </a:tc>
                <a:extLst>
                  <a:ext uri="{0D108BD9-81ED-4DB2-BD59-A6C34878D82A}">
                    <a16:rowId xmlns:a16="http://schemas.microsoft.com/office/drawing/2014/main" val="10003"/>
                  </a:ext>
                </a:extLst>
              </a:tr>
              <a:tr h="457175">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u="none" strike="noStrike" cap="none"/>
                        <a:t>Sublocade 300mg/100 mg</a:t>
                      </a:r>
                      <a:endParaRPr sz="1400" u="none" strike="noStrike" cap="none"/>
                    </a:p>
                    <a:p>
                      <a:pPr marL="0" marR="0" lvl="0" indent="0" algn="l" rtl="0">
                        <a:lnSpc>
                          <a:spcPct val="100000"/>
                        </a:lnSpc>
                        <a:spcBef>
                          <a:spcPts val="0"/>
                        </a:spcBef>
                        <a:spcAft>
                          <a:spcPts val="0"/>
                        </a:spcAft>
                        <a:buClr>
                          <a:schemeClr val="dk1"/>
                        </a:buClr>
                        <a:buSzPts val="1800"/>
                        <a:buFont typeface="Century Gothic"/>
                        <a:buNone/>
                      </a:pPr>
                      <a:r>
                        <a:rPr lang="en" sz="1800" u="none" strike="noStrike" cap="none"/>
                        <a:t>(injection every 28 days)</a:t>
                      </a:r>
                      <a:endParaRPr sz="18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800"/>
                        <a:buFont typeface="Century Gothic"/>
                        <a:buNone/>
                      </a:pPr>
                      <a:r>
                        <a:rPr lang="en" sz="1800" u="none" strike="noStrike" cap="none"/>
                        <a:t>2-6 weeks up to months after steady state</a:t>
                      </a:r>
                      <a:endParaRPr sz="1800" u="none" strike="noStrike" cap="none"/>
                    </a:p>
                  </a:txBody>
                  <a:tcPr marL="91425" marR="91425" marT="91425" marB="914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66762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4e055f7f2d_0_512"/>
          <p:cNvSpPr txBox="1">
            <a:spLocks noGrp="1"/>
          </p:cNvSpPr>
          <p:nvPr>
            <p:ph type="title"/>
          </p:nvPr>
        </p:nvSpPr>
        <p:spPr>
          <a:xfrm>
            <a:off x="658700" y="114300"/>
            <a:ext cx="7554000" cy="857400"/>
          </a:xfrm>
          <a:prstGeom prst="rect">
            <a:avLst/>
          </a:prstGeom>
          <a:noFill/>
          <a:ln>
            <a:noFill/>
          </a:ln>
        </p:spPr>
        <p:txBody>
          <a:bodyPr spcFirstLastPara="1" wrap="square" lIns="31800" tIns="31800" rIns="31800" bIns="31800" anchor="ctr" anchorCtr="0">
            <a:noAutofit/>
          </a:bodyPr>
          <a:lstStyle/>
          <a:p>
            <a:pPr marL="0" lvl="0" indent="0" algn="ctr" rtl="0">
              <a:lnSpc>
                <a:spcPct val="100000"/>
              </a:lnSpc>
              <a:spcBef>
                <a:spcPts val="0"/>
              </a:spcBef>
              <a:spcAft>
                <a:spcPts val="0"/>
              </a:spcAft>
              <a:buClr>
                <a:srgbClr val="FFFFFF"/>
              </a:buClr>
              <a:buSzPts val="2900"/>
              <a:buFont typeface="Calibri"/>
              <a:buNone/>
            </a:pPr>
            <a:r>
              <a:rPr lang="en" sz="2700"/>
              <a:t>Benefits of MAT (aka OAT):Decreased Mortality</a:t>
            </a:r>
            <a:endParaRPr/>
          </a:p>
        </p:txBody>
      </p:sp>
      <p:sp>
        <p:nvSpPr>
          <p:cNvPr id="429" name="Google Shape;429;g24e055f7f2d_0_512"/>
          <p:cNvSpPr txBox="1"/>
          <p:nvPr/>
        </p:nvSpPr>
        <p:spPr>
          <a:xfrm>
            <a:off x="1200150" y="4657992"/>
            <a:ext cx="1034700" cy="424500"/>
          </a:xfrm>
          <a:prstGeom prst="rect">
            <a:avLst/>
          </a:prstGeom>
          <a:noFill/>
          <a:ln>
            <a:noFill/>
          </a:ln>
        </p:spPr>
        <p:txBody>
          <a:bodyPr spcFirstLastPara="1" wrap="square" lIns="33050" tIns="33050" rIns="33050" bIns="33050" anchor="b" anchorCtr="0">
            <a:noAutofit/>
          </a:bodyPr>
          <a:lstStyle/>
          <a:p>
            <a:pPr marL="0" marR="0" lvl="0" indent="0" algn="l" rtl="0">
              <a:spcBef>
                <a:spcPts val="0"/>
              </a:spcBef>
              <a:spcAft>
                <a:spcPts val="0"/>
              </a:spcAft>
              <a:buNone/>
            </a:pPr>
            <a:r>
              <a:rPr lang="en" sz="800">
                <a:solidFill>
                  <a:srgbClr val="000000"/>
                </a:solidFill>
                <a:latin typeface="Arial"/>
                <a:ea typeface="Arial"/>
                <a:cs typeface="Arial"/>
                <a:sym typeface="Arial"/>
              </a:rPr>
              <a:t>Dupouy et al., 2017</a:t>
            </a:r>
            <a:endParaRPr sz="2000">
              <a:solidFill>
                <a:srgbClr val="EEEEEE"/>
              </a:solidFill>
              <a:latin typeface="Calibri"/>
              <a:ea typeface="Calibri"/>
              <a:cs typeface="Calibri"/>
              <a:sym typeface="Calibri"/>
            </a:endParaRPr>
          </a:p>
          <a:p>
            <a:pPr marL="0" marR="0" lvl="0" indent="0" algn="l" rtl="0">
              <a:spcBef>
                <a:spcPts val="0"/>
              </a:spcBef>
              <a:spcAft>
                <a:spcPts val="0"/>
              </a:spcAft>
              <a:buNone/>
            </a:pPr>
            <a:r>
              <a:rPr lang="en" sz="800">
                <a:solidFill>
                  <a:srgbClr val="000000"/>
                </a:solidFill>
                <a:latin typeface="Arial"/>
                <a:ea typeface="Arial"/>
                <a:cs typeface="Arial"/>
                <a:sym typeface="Arial"/>
              </a:rPr>
              <a:t>Evans et al., 2015</a:t>
            </a:r>
            <a:endParaRPr sz="2000">
              <a:solidFill>
                <a:srgbClr val="EEEEEE"/>
              </a:solidFill>
              <a:latin typeface="Calibri"/>
              <a:ea typeface="Calibri"/>
              <a:cs typeface="Calibri"/>
              <a:sym typeface="Calibri"/>
            </a:endParaRPr>
          </a:p>
          <a:p>
            <a:pPr marL="0" marR="0" lvl="0" indent="0" algn="l" rtl="0">
              <a:spcBef>
                <a:spcPts val="0"/>
              </a:spcBef>
              <a:spcAft>
                <a:spcPts val="0"/>
              </a:spcAft>
              <a:buNone/>
            </a:pPr>
            <a:r>
              <a:rPr lang="en" sz="800">
                <a:solidFill>
                  <a:srgbClr val="000000"/>
                </a:solidFill>
                <a:latin typeface="Arial"/>
                <a:ea typeface="Arial"/>
                <a:cs typeface="Arial"/>
                <a:sym typeface="Arial"/>
              </a:rPr>
              <a:t>Sordo et al., 2017</a:t>
            </a:r>
            <a:endParaRPr sz="700">
              <a:solidFill>
                <a:srgbClr val="000000"/>
              </a:solidFill>
              <a:latin typeface="Arial"/>
              <a:ea typeface="Arial"/>
              <a:cs typeface="Arial"/>
              <a:sym typeface="Arial"/>
            </a:endParaRPr>
          </a:p>
        </p:txBody>
      </p:sp>
      <p:pic>
        <p:nvPicPr>
          <p:cNvPr id="430" name="Google Shape;430;g24e055f7f2d_0_512" descr="Picture 5"/>
          <p:cNvPicPr preferRelativeResize="0"/>
          <p:nvPr/>
        </p:nvPicPr>
        <p:blipFill rotWithShape="1">
          <a:blip r:embed="rId3">
            <a:alphaModFix/>
          </a:blip>
          <a:srcRect/>
          <a:stretch/>
        </p:blipFill>
        <p:spPr>
          <a:xfrm>
            <a:off x="1200150" y="1303464"/>
            <a:ext cx="6486839" cy="2485346"/>
          </a:xfrm>
          <a:prstGeom prst="rect">
            <a:avLst/>
          </a:prstGeom>
          <a:noFill/>
          <a:ln>
            <a:noFill/>
          </a:ln>
        </p:spPr>
      </p:pic>
      <p:sp>
        <p:nvSpPr>
          <p:cNvPr id="431" name="Google Shape;431;g24e055f7f2d_0_512"/>
          <p:cNvSpPr txBox="1"/>
          <p:nvPr/>
        </p:nvSpPr>
        <p:spPr>
          <a:xfrm>
            <a:off x="2914649" y="3779479"/>
            <a:ext cx="4386600" cy="205200"/>
          </a:xfrm>
          <a:prstGeom prst="rect">
            <a:avLst/>
          </a:prstGeom>
          <a:noFill/>
          <a:ln>
            <a:noFill/>
          </a:ln>
        </p:spPr>
        <p:txBody>
          <a:bodyPr spcFirstLastPara="1" wrap="square" lIns="34275" tIns="34275" rIns="34275" bIns="34275" anchor="t" anchorCtr="0">
            <a:noAutofit/>
          </a:bodyPr>
          <a:lstStyle/>
          <a:p>
            <a:pPr marL="0" marR="0" lvl="0" indent="0" algn="ctr" rtl="0">
              <a:spcBef>
                <a:spcPts val="0"/>
              </a:spcBef>
              <a:spcAft>
                <a:spcPts val="0"/>
              </a:spcAft>
              <a:buNone/>
            </a:pPr>
            <a:r>
              <a:rPr lang="en" sz="900">
                <a:solidFill>
                  <a:schemeClr val="dk1"/>
                </a:solidFill>
                <a:latin typeface="Arial"/>
                <a:ea typeface="Arial"/>
                <a:cs typeface="Arial"/>
                <a:sym typeface="Arial"/>
              </a:rPr>
              <a:t>Standardized Mortality Ratio</a:t>
            </a:r>
            <a:endParaRPr sz="700">
              <a:solidFill>
                <a:schemeClr val="dk1"/>
              </a:solidFill>
              <a:latin typeface="Arial"/>
              <a:ea typeface="Arial"/>
              <a:cs typeface="Arial"/>
              <a:sym typeface="Arial"/>
            </a:endParaRPr>
          </a:p>
        </p:txBody>
      </p:sp>
      <p:sp>
        <p:nvSpPr>
          <p:cNvPr id="432" name="Google Shape;432;g24e055f7f2d_0_512"/>
          <p:cNvSpPr txBox="1"/>
          <p:nvPr/>
        </p:nvSpPr>
        <p:spPr>
          <a:xfrm>
            <a:off x="2266475" y="4586075"/>
            <a:ext cx="4582800" cy="7389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100">
                <a:solidFill>
                  <a:srgbClr val="000000"/>
                </a:solidFill>
                <a:latin typeface="Arial"/>
                <a:ea typeface="Arial"/>
                <a:cs typeface="Arial"/>
                <a:sym typeface="Arial"/>
              </a:rPr>
              <a:t>PCSS Waiver Training, 2019</a:t>
            </a:r>
            <a:endParaRPr sz="1100">
              <a:solidFill>
                <a:srgbClr val="000000"/>
              </a:solidFill>
              <a:latin typeface="Arial"/>
              <a:ea typeface="Arial"/>
              <a:cs typeface="Arial"/>
              <a:sym typeface="Arial"/>
            </a:endParaRPr>
          </a:p>
          <a:p>
            <a:pPr marL="0" marR="0" lvl="0" indent="0" algn="l" rtl="0">
              <a:spcBef>
                <a:spcPts val="0"/>
              </a:spcBef>
              <a:spcAft>
                <a:spcPts val="0"/>
              </a:spcAft>
              <a:buNone/>
            </a:pPr>
            <a:r>
              <a:rPr lang="en" sz="1100">
                <a:solidFill>
                  <a:srgbClr val="000000"/>
                </a:solidFill>
                <a:latin typeface="Arial"/>
                <a:ea typeface="Arial"/>
                <a:cs typeface="Arial"/>
                <a:sym typeface="Arial"/>
              </a:rPr>
              <a:t>http://pcssnow.org/medication-assited-treatment</a:t>
            </a:r>
            <a:endParaRPr sz="1100">
              <a:solidFill>
                <a:srgbClr val="000000"/>
              </a:solidFill>
              <a:latin typeface="Arial"/>
              <a:ea typeface="Arial"/>
              <a:cs typeface="Arial"/>
              <a:sym typeface="Arial"/>
            </a:endParaRPr>
          </a:p>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8"/>
          <p:cNvSpPr txBox="1">
            <a:spLocks noGrp="1"/>
          </p:cNvSpPr>
          <p:nvPr>
            <p:ph type="title"/>
          </p:nvPr>
        </p:nvSpPr>
        <p:spPr>
          <a:xfrm>
            <a:off x="1458520" y="351062"/>
            <a:ext cx="5013000" cy="7206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rgbClr val="262626"/>
              </a:buClr>
              <a:buSzPts val="1400"/>
              <a:buNone/>
            </a:pPr>
            <a:r>
              <a:rPr lang="en"/>
              <a:t>BUPRENORPHINE/NALOXONE</a:t>
            </a:r>
            <a:endParaRPr/>
          </a:p>
        </p:txBody>
      </p:sp>
      <p:sp>
        <p:nvSpPr>
          <p:cNvPr id="438" name="Google Shape;438;p18"/>
          <p:cNvSpPr txBox="1">
            <a:spLocks noGrp="1"/>
          </p:cNvSpPr>
          <p:nvPr>
            <p:ph type="body" idx="1"/>
          </p:nvPr>
        </p:nvSpPr>
        <p:spPr>
          <a:xfrm>
            <a:off x="1456432" y="1200150"/>
            <a:ext cx="5015100" cy="2124900"/>
          </a:xfrm>
          <a:prstGeom prst="rect">
            <a:avLst/>
          </a:prstGeom>
          <a:noFill/>
          <a:ln>
            <a:noFill/>
          </a:ln>
        </p:spPr>
        <p:txBody>
          <a:bodyPr spcFirstLastPara="1" wrap="square" lIns="68575" tIns="34275" rIns="68575" bIns="34275" anchor="t" anchorCtr="0">
            <a:normAutofit/>
          </a:bodyPr>
          <a:lstStyle/>
          <a:p>
            <a:pPr marL="88900" lvl="0" indent="0" algn="l" rtl="0">
              <a:lnSpc>
                <a:spcPct val="100000"/>
              </a:lnSpc>
              <a:spcBef>
                <a:spcPts val="800"/>
              </a:spcBef>
              <a:spcAft>
                <a:spcPts val="0"/>
              </a:spcAft>
              <a:buSzPts val="1400"/>
              <a:buNone/>
            </a:pPr>
            <a:r>
              <a:rPr lang="en" sz="2400"/>
              <a:t>Treats withdrawal symptoms</a:t>
            </a:r>
            <a:endParaRPr/>
          </a:p>
          <a:p>
            <a:pPr marL="88900" lvl="0" indent="0" algn="l" rtl="0">
              <a:lnSpc>
                <a:spcPct val="100000"/>
              </a:lnSpc>
              <a:spcBef>
                <a:spcPts val="800"/>
              </a:spcBef>
              <a:spcAft>
                <a:spcPts val="0"/>
              </a:spcAft>
              <a:buSzPts val="1400"/>
              <a:buNone/>
            </a:pPr>
            <a:r>
              <a:rPr lang="en" sz="2400"/>
              <a:t>Helps with cravings</a:t>
            </a:r>
            <a:endParaRPr/>
          </a:p>
          <a:p>
            <a:pPr marL="88900" lvl="0" indent="0" algn="l" rtl="0">
              <a:lnSpc>
                <a:spcPct val="100000"/>
              </a:lnSpc>
              <a:spcBef>
                <a:spcPts val="800"/>
              </a:spcBef>
              <a:spcAft>
                <a:spcPts val="0"/>
              </a:spcAft>
              <a:buSzPts val="1400"/>
              <a:buNone/>
            </a:pPr>
            <a:r>
              <a:rPr lang="en" sz="2400"/>
              <a:t>Protects patients from overdose and death</a:t>
            </a: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9"/>
          <p:cNvSpPr txBox="1">
            <a:spLocks noGrp="1"/>
          </p:cNvSpPr>
          <p:nvPr>
            <p:ph type="title"/>
          </p:nvPr>
        </p:nvSpPr>
        <p:spPr>
          <a:xfrm>
            <a:off x="1458520" y="351062"/>
            <a:ext cx="5013000" cy="7206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100000"/>
              </a:lnSpc>
              <a:spcBef>
                <a:spcPts val="0"/>
              </a:spcBef>
              <a:spcAft>
                <a:spcPts val="0"/>
              </a:spcAft>
              <a:buClr>
                <a:srgbClr val="262626"/>
              </a:buClr>
              <a:buSzPct val="46666"/>
              <a:buNone/>
            </a:pPr>
            <a:r>
              <a:rPr lang="en"/>
              <a:t>Opiate Withdrawal Symptoms </a:t>
            </a:r>
            <a:br>
              <a:rPr lang="en"/>
            </a:br>
            <a:r>
              <a:rPr lang="en"/>
              <a:t>“Dope Sick”</a:t>
            </a:r>
            <a:endParaRPr/>
          </a:p>
        </p:txBody>
      </p:sp>
      <p:sp>
        <p:nvSpPr>
          <p:cNvPr id="444" name="Google Shape;444;p19"/>
          <p:cNvSpPr txBox="1">
            <a:spLocks noGrp="1"/>
          </p:cNvSpPr>
          <p:nvPr>
            <p:ph type="body" idx="1"/>
          </p:nvPr>
        </p:nvSpPr>
        <p:spPr>
          <a:xfrm>
            <a:off x="1457475" y="1411400"/>
            <a:ext cx="5015100" cy="3003000"/>
          </a:xfrm>
          <a:prstGeom prst="rect">
            <a:avLst/>
          </a:prstGeom>
          <a:noFill/>
          <a:ln>
            <a:noFill/>
          </a:ln>
        </p:spPr>
        <p:txBody>
          <a:bodyPr spcFirstLastPara="1" wrap="square" lIns="68575" tIns="34275" rIns="68575" bIns="34275" anchor="t" anchorCtr="0">
            <a:normAutofit fontScale="92500" lnSpcReduction="20000"/>
          </a:bodyPr>
          <a:lstStyle/>
          <a:p>
            <a:pPr marL="88900" lvl="0" indent="0" algn="l" rtl="0">
              <a:lnSpc>
                <a:spcPct val="100000"/>
              </a:lnSpc>
              <a:spcBef>
                <a:spcPts val="800"/>
              </a:spcBef>
              <a:spcAft>
                <a:spcPts val="0"/>
              </a:spcAft>
              <a:buSzPts val="1400"/>
              <a:buNone/>
            </a:pPr>
            <a:r>
              <a:rPr lang="en"/>
              <a:t>Sweating</a:t>
            </a:r>
            <a:endParaRPr/>
          </a:p>
          <a:p>
            <a:pPr marL="88900" lvl="0" indent="0" algn="l" rtl="0">
              <a:lnSpc>
                <a:spcPct val="100000"/>
              </a:lnSpc>
              <a:spcBef>
                <a:spcPts val="800"/>
              </a:spcBef>
              <a:spcAft>
                <a:spcPts val="0"/>
              </a:spcAft>
              <a:buSzPts val="1400"/>
              <a:buNone/>
            </a:pPr>
            <a:r>
              <a:rPr lang="en"/>
              <a:t>Anxiety and Irritability</a:t>
            </a:r>
            <a:endParaRPr/>
          </a:p>
          <a:p>
            <a:pPr marL="88900" lvl="0" indent="0" algn="l" rtl="0">
              <a:lnSpc>
                <a:spcPct val="100000"/>
              </a:lnSpc>
              <a:spcBef>
                <a:spcPts val="800"/>
              </a:spcBef>
              <a:spcAft>
                <a:spcPts val="0"/>
              </a:spcAft>
              <a:buSzPts val="1400"/>
              <a:buNone/>
            </a:pPr>
            <a:r>
              <a:rPr lang="en"/>
              <a:t>Vomiting and Diarrhea</a:t>
            </a:r>
            <a:endParaRPr/>
          </a:p>
          <a:p>
            <a:pPr marL="88900" lvl="0" indent="0" algn="l" rtl="0">
              <a:lnSpc>
                <a:spcPct val="100000"/>
              </a:lnSpc>
              <a:spcBef>
                <a:spcPts val="800"/>
              </a:spcBef>
              <a:spcAft>
                <a:spcPts val="0"/>
              </a:spcAft>
              <a:buSzPts val="1400"/>
              <a:buNone/>
            </a:pPr>
            <a:r>
              <a:rPr lang="en"/>
              <a:t>Myalgia and Arthralgia</a:t>
            </a:r>
            <a:endParaRPr/>
          </a:p>
          <a:p>
            <a:pPr marL="88900" lvl="0" indent="0" algn="l" rtl="0">
              <a:lnSpc>
                <a:spcPct val="100000"/>
              </a:lnSpc>
              <a:spcBef>
                <a:spcPts val="800"/>
              </a:spcBef>
              <a:spcAft>
                <a:spcPts val="0"/>
              </a:spcAft>
              <a:buSzPts val="1400"/>
              <a:buNone/>
            </a:pPr>
            <a:r>
              <a:rPr lang="en"/>
              <a:t>Restlessness</a:t>
            </a:r>
            <a:endParaRPr/>
          </a:p>
          <a:p>
            <a:pPr marL="88900" lvl="0" indent="0" algn="l" rtl="0">
              <a:lnSpc>
                <a:spcPct val="100000"/>
              </a:lnSpc>
              <a:spcBef>
                <a:spcPts val="800"/>
              </a:spcBef>
              <a:spcAft>
                <a:spcPts val="0"/>
              </a:spcAft>
              <a:buSzPts val="1400"/>
              <a:buNone/>
            </a:pPr>
            <a:r>
              <a:rPr lang="en"/>
              <a:t>Rhinitis and/or Tearing</a:t>
            </a:r>
            <a:endParaRPr/>
          </a:p>
          <a:p>
            <a:pPr marL="88900" lvl="0" indent="0" algn="l" rtl="0">
              <a:lnSpc>
                <a:spcPct val="100000"/>
              </a:lnSpc>
              <a:spcBef>
                <a:spcPts val="800"/>
              </a:spcBef>
              <a:spcAft>
                <a:spcPts val="0"/>
              </a:spcAft>
              <a:buSzPts val="1400"/>
              <a:buNone/>
            </a:pPr>
            <a:r>
              <a:rPr lang="en"/>
              <a:t>Tremor</a:t>
            </a:r>
            <a:endParaRPr/>
          </a:p>
          <a:p>
            <a:pPr marL="88900" lvl="0" indent="0" algn="l" rtl="0">
              <a:lnSpc>
                <a:spcPct val="100000"/>
              </a:lnSpc>
              <a:spcBef>
                <a:spcPts val="800"/>
              </a:spcBef>
              <a:spcAft>
                <a:spcPts val="0"/>
              </a:spcAft>
              <a:buSzPts val="1400"/>
              <a:buNone/>
            </a:pPr>
            <a:r>
              <a:rPr lang="en"/>
              <a:t>Yawning</a:t>
            </a:r>
            <a:endParaRPr/>
          </a:p>
          <a:p>
            <a:pPr marL="88900" lvl="0" indent="0" algn="l" rtl="0">
              <a:lnSpc>
                <a:spcPct val="100000"/>
              </a:lnSpc>
              <a:spcBef>
                <a:spcPts val="800"/>
              </a:spcBef>
              <a:spcAft>
                <a:spcPts val="0"/>
              </a:spcAft>
              <a:buSzPts val="1400"/>
              <a:buNone/>
            </a:pPr>
            <a:r>
              <a:rPr lang="en"/>
              <a:t>Dilated Pupils </a:t>
            </a:r>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E6E4C3"/>
            </a:gs>
          </a:gsLst>
          <a:path path="circle">
            <a:fillToRect r="100000" b="100000"/>
          </a:path>
          <a:tileRect l="-100000" t="-100000"/>
        </a:gradFill>
        <a:effectLst/>
      </p:bgPr>
    </p:bg>
    <p:spTree>
      <p:nvGrpSpPr>
        <p:cNvPr id="1" name="Shape 448"/>
        <p:cNvGrpSpPr/>
        <p:nvPr/>
      </p:nvGrpSpPr>
      <p:grpSpPr>
        <a:xfrm>
          <a:off x="0" y="0"/>
          <a:ext cx="0" cy="0"/>
          <a:chOff x="0" y="0"/>
          <a:chExt cx="0" cy="0"/>
        </a:xfrm>
      </p:grpSpPr>
      <p:grpSp>
        <p:nvGrpSpPr>
          <p:cNvPr id="449" name="Google Shape;449;p22"/>
          <p:cNvGrpSpPr/>
          <p:nvPr/>
        </p:nvGrpSpPr>
        <p:grpSpPr>
          <a:xfrm>
            <a:off x="-11" y="171449"/>
            <a:ext cx="2138625" cy="4978942"/>
            <a:chOff x="2487613" y="285750"/>
            <a:chExt cx="2428875" cy="5654676"/>
          </a:xfrm>
        </p:grpSpPr>
        <p:sp>
          <p:nvSpPr>
            <p:cNvPr id="450" name="Google Shape;450;p22"/>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1" name="Google Shape;451;p22"/>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2" name="Google Shape;452;p22"/>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3" name="Google Shape;453;p22"/>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4" name="Google Shape;454;p22"/>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5" name="Google Shape;455;p22"/>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6" name="Google Shape;456;p22"/>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7" name="Google Shape;457;p22"/>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8" name="Google Shape;458;p22"/>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9" name="Google Shape;459;p22"/>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0" name="Google Shape;460;p22"/>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1" name="Google Shape;461;p22"/>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462" name="Google Shape;462;p22"/>
          <p:cNvGrpSpPr/>
          <p:nvPr/>
        </p:nvGrpSpPr>
        <p:grpSpPr>
          <a:xfrm>
            <a:off x="20452" y="-23"/>
            <a:ext cx="1767516" cy="5139994"/>
            <a:chOff x="6627813" y="195454"/>
            <a:chExt cx="1952625" cy="5678297"/>
          </a:xfrm>
        </p:grpSpPr>
        <p:sp>
          <p:nvSpPr>
            <p:cNvPr id="463" name="Google Shape;463;p22"/>
            <p:cNvSpPr/>
            <p:nvPr/>
          </p:nvSpPr>
          <p:spPr>
            <a:xfrm>
              <a:off x="6627813" y="195454"/>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4" name="Google Shape;464;p22"/>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5" name="Google Shape;465;p22"/>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6" name="Google Shape;466;p22"/>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7" name="Google Shape;467;p22"/>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8" name="Google Shape;468;p22"/>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9" name="Google Shape;469;p22"/>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0" name="Google Shape;470;p22"/>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1" name="Google Shape;471;p22"/>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2" name="Google Shape;472;p22"/>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3" name="Google Shape;473;p22"/>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4" name="Google Shape;474;p22"/>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75" name="Google Shape;475;p22"/>
          <p:cNvSpPr/>
          <p:nvPr/>
        </p:nvSpPr>
        <p:spPr>
          <a:xfrm>
            <a:off x="0" y="0"/>
            <a:ext cx="137400" cy="5143500"/>
          </a:xfrm>
          <a:prstGeom prst="rect">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6" name="Google Shape;476;p22"/>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7" name="Google Shape;477;p22"/>
          <p:cNvSpPr/>
          <p:nvPr/>
        </p:nvSpPr>
        <p:spPr>
          <a:xfrm>
            <a:off x="1" y="0"/>
            <a:ext cx="9144000" cy="5143500"/>
          </a:xfrm>
          <a:prstGeom prst="rect">
            <a:avLst/>
          </a:prstGeom>
          <a:gradFill>
            <a:gsLst>
              <a:gs pos="0">
                <a:srgbClr val="FFFFFF"/>
              </a:gs>
              <a:gs pos="100000">
                <a:srgbClr val="E6E4C3"/>
              </a:gs>
            </a:gsLst>
            <a:path path="circle">
              <a:fillToRect r="100000" b="100000"/>
            </a:path>
            <a:tileRect l="-100000" t="-10000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478" name="Google Shape;478;p22"/>
          <p:cNvSpPr/>
          <p:nvPr/>
        </p:nvSpPr>
        <p:spPr>
          <a:xfrm>
            <a:off x="0" y="0"/>
            <a:ext cx="9144000" cy="17301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9" name="Google Shape;479;p22"/>
          <p:cNvSpPr txBox="1">
            <a:spLocks noGrp="1"/>
          </p:cNvSpPr>
          <p:nvPr>
            <p:ph type="title"/>
          </p:nvPr>
        </p:nvSpPr>
        <p:spPr>
          <a:xfrm>
            <a:off x="1382543" y="468083"/>
            <a:ext cx="7037700" cy="9609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lt1"/>
              </a:buClr>
              <a:buSzPts val="2100"/>
              <a:buFont typeface="Century Gothic"/>
              <a:buNone/>
            </a:pPr>
            <a:r>
              <a:rPr lang="en"/>
              <a:t>PREGNANCY AND SUBOXONE</a:t>
            </a:r>
            <a:r>
              <a:rPr lang="en">
                <a:solidFill>
                  <a:schemeClr val="lt1"/>
                </a:solidFill>
              </a:rPr>
              <a:t>	</a:t>
            </a:r>
            <a:endParaRPr/>
          </a:p>
        </p:txBody>
      </p:sp>
      <p:sp>
        <p:nvSpPr>
          <p:cNvPr id="480" name="Google Shape;480;p22"/>
          <p:cNvSpPr txBox="1">
            <a:spLocks noGrp="1"/>
          </p:cNvSpPr>
          <p:nvPr>
            <p:ph type="body" idx="1"/>
          </p:nvPr>
        </p:nvSpPr>
        <p:spPr>
          <a:xfrm>
            <a:off x="1382544" y="1967948"/>
            <a:ext cx="7037700" cy="2465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 sz="1700" b="1">
                <a:solidFill>
                  <a:schemeClr val="lt1"/>
                </a:solidFill>
              </a:rPr>
              <a:t>IMPROVED OUTCOMES</a:t>
            </a:r>
            <a:endParaRPr sz="2000" b="1">
              <a:solidFill>
                <a:schemeClr val="lt1"/>
              </a:solidFill>
            </a:endParaRPr>
          </a:p>
          <a:p>
            <a:pPr marL="0" lvl="0" indent="0" algn="l" rtl="0">
              <a:lnSpc>
                <a:spcPct val="90000"/>
              </a:lnSpc>
              <a:spcBef>
                <a:spcPts val="800"/>
              </a:spcBef>
              <a:spcAft>
                <a:spcPts val="0"/>
              </a:spcAft>
              <a:buSzPts val="1400"/>
              <a:buFont typeface="Noto Sans"/>
              <a:buNone/>
            </a:pPr>
            <a:endParaRPr sz="1100">
              <a:solidFill>
                <a:schemeClr val="lt1"/>
              </a:solidFill>
            </a:endParaRPr>
          </a:p>
          <a:p>
            <a:pPr marL="0" lvl="0" indent="0" algn="l" rtl="0">
              <a:lnSpc>
                <a:spcPct val="90000"/>
              </a:lnSpc>
              <a:spcBef>
                <a:spcPts val="800"/>
              </a:spcBef>
              <a:spcAft>
                <a:spcPts val="0"/>
              </a:spcAft>
              <a:buSzPts val="1400"/>
              <a:buNone/>
            </a:pPr>
            <a:r>
              <a:rPr lang="en" sz="1100">
                <a:solidFill>
                  <a:schemeClr val="lt1"/>
                </a:solidFill>
              </a:rPr>
              <a:t>Suboxone is safe in pregnancy</a:t>
            </a:r>
            <a:endParaRPr>
              <a:solidFill>
                <a:schemeClr val="lt1"/>
              </a:solidFill>
            </a:endParaRPr>
          </a:p>
          <a:p>
            <a:pPr marL="0" lvl="0" indent="0" algn="l" rtl="0">
              <a:lnSpc>
                <a:spcPct val="90000"/>
              </a:lnSpc>
              <a:spcBef>
                <a:spcPts val="800"/>
              </a:spcBef>
              <a:spcAft>
                <a:spcPts val="0"/>
              </a:spcAft>
              <a:buSzPts val="1400"/>
              <a:buNone/>
            </a:pPr>
            <a:r>
              <a:rPr lang="en" sz="1100">
                <a:solidFill>
                  <a:schemeClr val="lt1"/>
                </a:solidFill>
              </a:rPr>
              <a:t>Longer gestation</a:t>
            </a:r>
            <a:endParaRPr>
              <a:solidFill>
                <a:schemeClr val="lt1"/>
              </a:solidFill>
            </a:endParaRPr>
          </a:p>
          <a:p>
            <a:pPr marL="0" lvl="0" indent="0" algn="l" rtl="0">
              <a:lnSpc>
                <a:spcPct val="90000"/>
              </a:lnSpc>
              <a:spcBef>
                <a:spcPts val="800"/>
              </a:spcBef>
              <a:spcAft>
                <a:spcPts val="0"/>
              </a:spcAft>
              <a:buSzPts val="1400"/>
              <a:buNone/>
            </a:pPr>
            <a:r>
              <a:rPr lang="en" sz="1100">
                <a:solidFill>
                  <a:schemeClr val="lt1"/>
                </a:solidFill>
              </a:rPr>
              <a:t>Increased live birth rates</a:t>
            </a:r>
            <a:endParaRPr>
              <a:solidFill>
                <a:schemeClr val="lt1"/>
              </a:solidFill>
            </a:endParaRPr>
          </a:p>
          <a:p>
            <a:pPr marL="0" lvl="0" indent="0" algn="l" rtl="0">
              <a:lnSpc>
                <a:spcPct val="90000"/>
              </a:lnSpc>
              <a:spcBef>
                <a:spcPts val="800"/>
              </a:spcBef>
              <a:spcAft>
                <a:spcPts val="0"/>
              </a:spcAft>
              <a:buSzPts val="1400"/>
              <a:buNone/>
            </a:pPr>
            <a:r>
              <a:rPr lang="en" sz="1100">
                <a:solidFill>
                  <a:schemeClr val="lt1"/>
                </a:solidFill>
              </a:rPr>
              <a:t>Greater birth weight</a:t>
            </a:r>
            <a:endParaRPr>
              <a:solidFill>
                <a:schemeClr val="lt1"/>
              </a:solidFill>
            </a:endParaRPr>
          </a:p>
          <a:p>
            <a:pPr marL="0" lvl="0" indent="0" algn="l" rtl="0">
              <a:lnSpc>
                <a:spcPct val="90000"/>
              </a:lnSpc>
              <a:spcBef>
                <a:spcPts val="800"/>
              </a:spcBef>
              <a:spcAft>
                <a:spcPts val="0"/>
              </a:spcAft>
              <a:buSzPts val="1400"/>
              <a:buNone/>
            </a:pPr>
            <a:r>
              <a:rPr lang="en" sz="1100">
                <a:solidFill>
                  <a:schemeClr val="lt1"/>
                </a:solidFill>
              </a:rPr>
              <a:t>Earlier discharge of infants from hospital</a:t>
            </a:r>
            <a:endParaRPr>
              <a:solidFill>
                <a:schemeClr val="lt1"/>
              </a:solidFill>
            </a:endParaRPr>
          </a:p>
          <a:p>
            <a:pPr marL="0" lvl="0" indent="0" algn="l" rtl="0">
              <a:lnSpc>
                <a:spcPct val="90000"/>
              </a:lnSpc>
              <a:spcBef>
                <a:spcPts val="800"/>
              </a:spcBef>
              <a:spcAft>
                <a:spcPts val="0"/>
              </a:spcAft>
              <a:buSzPts val="1400"/>
              <a:buNone/>
            </a:pPr>
            <a:r>
              <a:rPr lang="en" sz="1100">
                <a:solidFill>
                  <a:schemeClr val="lt1"/>
                </a:solidFill>
              </a:rPr>
              <a:t>Increase rate of infants remaining with mother,</a:t>
            </a:r>
            <a:endParaRPr>
              <a:solidFill>
                <a:schemeClr val="lt1"/>
              </a:solidFill>
            </a:endParaRPr>
          </a:p>
          <a:p>
            <a:pPr marL="0" lvl="0" indent="0" algn="l" rtl="0">
              <a:lnSpc>
                <a:spcPct val="90000"/>
              </a:lnSpc>
              <a:spcBef>
                <a:spcPts val="800"/>
              </a:spcBef>
              <a:spcAft>
                <a:spcPts val="0"/>
              </a:spcAft>
              <a:buSzPts val="1400"/>
              <a:buNone/>
            </a:pPr>
            <a:r>
              <a:rPr lang="en" sz="1100">
                <a:solidFill>
                  <a:schemeClr val="lt1"/>
                </a:solidFill>
              </a:rPr>
              <a:t>Less HIV and Hep C transmission to baby</a:t>
            </a:r>
            <a:endParaRPr>
              <a:solidFill>
                <a:schemeClr val="lt1"/>
              </a:solidFill>
            </a:endParaRPr>
          </a:p>
          <a:p>
            <a:pPr marL="0" lvl="0" indent="0" algn="l" rtl="0">
              <a:lnSpc>
                <a:spcPct val="90000"/>
              </a:lnSpc>
              <a:spcBef>
                <a:spcPts val="800"/>
              </a:spcBef>
              <a:spcAft>
                <a:spcPts val="0"/>
              </a:spcAft>
              <a:buSzPts val="1400"/>
              <a:buNone/>
            </a:pPr>
            <a:endParaRPr sz="1100"/>
          </a:p>
        </p:txBody>
      </p:sp>
      <p:sp>
        <p:nvSpPr>
          <p:cNvPr id="481" name="Google Shape;481;p22"/>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482" name="Google Shape;482;p22"/>
          <p:cNvPicPr preferRelativeResize="0"/>
          <p:nvPr/>
        </p:nvPicPr>
        <p:blipFill rotWithShape="1">
          <a:blip r:embed="rId3">
            <a:alphaModFix/>
          </a:blip>
          <a:srcRect/>
          <a:stretch/>
        </p:blipFill>
        <p:spPr>
          <a:xfrm>
            <a:off x="5606963" y="1746455"/>
            <a:ext cx="2688485" cy="3108604"/>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9DEE-CB92-DA82-4E81-2FD6BDE69C8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FEA615A-676D-46F2-D442-12CE68C279D4}"/>
              </a:ext>
            </a:extLst>
          </p:cNvPr>
          <p:cNvSpPr>
            <a:spLocks noGrp="1"/>
          </p:cNvSpPr>
          <p:nvPr>
            <p:ph type="body" idx="1"/>
          </p:nvPr>
        </p:nvSpPr>
        <p:spPr/>
        <p:txBody>
          <a:bodyPr/>
          <a:lstStyle/>
          <a:p>
            <a:endParaRPr lang="en-US" dirty="0"/>
          </a:p>
        </p:txBody>
      </p:sp>
      <p:pic>
        <p:nvPicPr>
          <p:cNvPr id="4" name="Camera 3">
            <a:extLst>
              <a:ext uri="{FF2B5EF4-FFF2-40B4-BE49-F238E27FC236}">
                <a16:creationId xmlns:a16="http://schemas.microsoft.com/office/drawing/2014/main" id="{8EEDB42E-2ABE-BD29-E2C0-41720FE74936}"/>
              </a:ext>
            </a:extLst>
          </p:cNvPr>
          <p:cNvPicPr>
            <a:picLocks noChangeAspect="1"/>
            <a:extLst>
              <a:ext uri="{51228E76-BA90-4043-B771-695A4F85340A}">
                <alf:liveFeedProps xmlns:alf="http://schemas.microsoft.com/office/drawing/2021/livefeed" xmlns=""/>
              </a:ext>
            </a:extLst>
          </p:cNvPicPr>
          <p:nvPr/>
        </p:nvPicPr>
        <p:blipFill>
          <a:blip r:embed="rId3">
            <a:extLst>
              <a:ext uri="{96DAC541-7B7A-43D3-8B79-37D633B846F1}">
                <asvg:svgBlip xmlns:asvg="http://schemas.microsoft.com/office/drawing/2016/SVG/main" xmlns="" r:embed="rId4"/>
              </a:ext>
            </a:extLst>
          </a:blip>
          <a:stretch>
            <a:fillRect/>
          </a:stretch>
        </p:blipFill>
        <p:spPr>
          <a:xfrm>
            <a:off x="6858000" y="3857625"/>
            <a:ext cx="2286000" cy="1285875"/>
          </a:xfrm>
          <a:prstGeom prst="rect">
            <a:avLst/>
          </a:prstGeom>
        </p:spPr>
      </p:pic>
      <p:pic>
        <p:nvPicPr>
          <p:cNvPr id="5" name="Online Media 4">
            <a:hlinkClick r:id="" action="ppaction://media"/>
            <a:extLst>
              <a:ext uri="{FF2B5EF4-FFF2-40B4-BE49-F238E27FC236}">
                <a16:creationId xmlns:a16="http://schemas.microsoft.com/office/drawing/2014/main" id="{58E1D376-4BE2-BE60-4E12-0195657D9027}"/>
              </a:ext>
            </a:extLst>
          </p:cNvPr>
          <p:cNvPicPr>
            <a:picLocks noRot="1" noChangeAspect="1"/>
          </p:cNvPicPr>
          <p:nvPr>
            <a:videoFile r:link="rId1"/>
          </p:nvPr>
        </p:nvPicPr>
        <p:blipFill>
          <a:blip r:embed="rId5"/>
          <a:stretch>
            <a:fillRect/>
          </a:stretch>
        </p:blipFill>
        <p:spPr>
          <a:xfrm>
            <a:off x="1276446" y="710100"/>
            <a:ext cx="7274454" cy="4159881"/>
          </a:xfrm>
          <a:prstGeom prst="rect">
            <a:avLst/>
          </a:prstGeom>
        </p:spPr>
      </p:pic>
    </p:spTree>
    <p:extLst>
      <p:ext uri="{BB962C8B-B14F-4D97-AF65-F5344CB8AC3E}">
        <p14:creationId xmlns:p14="http://schemas.microsoft.com/office/powerpoint/2010/main" val="10897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62626"/>
              </a:buClr>
              <a:buSzPct val="76666"/>
              <a:buFont typeface="Century Gothic"/>
              <a:buNone/>
            </a:pPr>
            <a:r>
              <a:rPr lang="en"/>
              <a:t>Forms of Buprenorphine/Suboxone</a:t>
            </a:r>
            <a:endParaRPr/>
          </a:p>
        </p:txBody>
      </p:sp>
      <p:sp>
        <p:nvSpPr>
          <p:cNvPr id="488" name="Google Shape;488;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r>
              <a:rPr lang="en"/>
              <a:t>Picture of film and table</a:t>
            </a:r>
            <a:endParaRPr/>
          </a:p>
        </p:txBody>
      </p:sp>
      <p:pic>
        <p:nvPicPr>
          <p:cNvPr id="489" name="Google Shape;489;p23"/>
          <p:cNvPicPr preferRelativeResize="0"/>
          <p:nvPr/>
        </p:nvPicPr>
        <p:blipFill rotWithShape="1">
          <a:blip r:embed="rId3">
            <a:alphaModFix/>
          </a:blip>
          <a:srcRect/>
          <a:stretch/>
        </p:blipFill>
        <p:spPr>
          <a:xfrm>
            <a:off x="477519" y="1746650"/>
            <a:ext cx="4292835" cy="3049000"/>
          </a:xfrm>
          <a:prstGeom prst="rect">
            <a:avLst/>
          </a:prstGeom>
          <a:noFill/>
          <a:ln>
            <a:noFill/>
          </a:ln>
        </p:spPr>
      </p:pic>
      <p:pic>
        <p:nvPicPr>
          <p:cNvPr id="490" name="Google Shape;490;p23"/>
          <p:cNvPicPr preferRelativeResize="0"/>
          <p:nvPr/>
        </p:nvPicPr>
        <p:blipFill rotWithShape="1">
          <a:blip r:embed="rId4">
            <a:alphaModFix/>
          </a:blip>
          <a:srcRect/>
          <a:stretch/>
        </p:blipFill>
        <p:spPr>
          <a:xfrm>
            <a:off x="5282803" y="1746647"/>
            <a:ext cx="3963847" cy="3396854"/>
          </a:xfrm>
          <a:prstGeom prst="rect">
            <a:avLst/>
          </a:prstGeom>
          <a:noFill/>
          <a:ln>
            <a:noFill/>
          </a:ln>
        </p:spPr>
      </p:pic>
      <p:sp>
        <p:nvSpPr>
          <p:cNvPr id="491" name="Google Shape;491;p23"/>
          <p:cNvSpPr txBox="1"/>
          <p:nvPr/>
        </p:nvSpPr>
        <p:spPr>
          <a:xfrm>
            <a:off x="2291567" y="4475575"/>
            <a:ext cx="4548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62626"/>
              </a:buClr>
              <a:buSzPct val="76666"/>
              <a:buFont typeface="Century Gothic"/>
              <a:buNone/>
            </a:pPr>
            <a:r>
              <a:rPr lang="en"/>
              <a:t>Forms of Buprenorphine </a:t>
            </a:r>
            <a:endParaRPr/>
          </a:p>
        </p:txBody>
      </p:sp>
      <p:sp>
        <p:nvSpPr>
          <p:cNvPr id="497" name="Google Shape;497;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1200"/>
              </a:spcBef>
              <a:spcAft>
                <a:spcPts val="1200"/>
              </a:spcAft>
              <a:buSzPts val="1400"/>
              <a:buNone/>
            </a:pPr>
            <a:endParaRPr/>
          </a:p>
        </p:txBody>
      </p:sp>
      <p:pic>
        <p:nvPicPr>
          <p:cNvPr id="498" name="Google Shape;498;p24"/>
          <p:cNvPicPr preferRelativeResize="0"/>
          <p:nvPr/>
        </p:nvPicPr>
        <p:blipFill rotWithShape="1">
          <a:blip r:embed="rId3">
            <a:alphaModFix/>
          </a:blip>
          <a:srcRect/>
          <a:stretch/>
        </p:blipFill>
        <p:spPr>
          <a:xfrm>
            <a:off x="4993482" y="2282428"/>
            <a:ext cx="3606895" cy="2582466"/>
          </a:xfrm>
          <a:prstGeom prst="rect">
            <a:avLst/>
          </a:prstGeom>
          <a:noFill/>
          <a:ln>
            <a:noFill/>
          </a:ln>
        </p:spPr>
      </p:pic>
      <p:pic>
        <p:nvPicPr>
          <p:cNvPr id="499" name="Google Shape;499;p24"/>
          <p:cNvPicPr preferRelativeResize="0"/>
          <p:nvPr/>
        </p:nvPicPr>
        <p:blipFill rotWithShape="1">
          <a:blip r:embed="rId4">
            <a:alphaModFix/>
          </a:blip>
          <a:srcRect/>
          <a:stretch/>
        </p:blipFill>
        <p:spPr>
          <a:xfrm>
            <a:off x="311700" y="1370962"/>
            <a:ext cx="3813817" cy="2347359"/>
          </a:xfrm>
          <a:prstGeom prst="rect">
            <a:avLst/>
          </a:prstGeom>
          <a:noFill/>
          <a:ln>
            <a:noFill/>
          </a:ln>
        </p:spPr>
      </p:pic>
      <p:sp>
        <p:nvSpPr>
          <p:cNvPr id="500" name="Google Shape;500;p24"/>
          <p:cNvSpPr txBox="1"/>
          <p:nvPr/>
        </p:nvSpPr>
        <p:spPr>
          <a:xfrm>
            <a:off x="5229225" y="1440452"/>
            <a:ext cx="28338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entury Gothic"/>
                <a:ea typeface="Century Gothic"/>
                <a:cs typeface="Century Gothic"/>
                <a:sym typeface="Century Gothic"/>
              </a:rPr>
              <a:t>Injectable / Depot /Long Acting</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6"/>
          <p:cNvSpPr txBox="1">
            <a:spLocks noGrp="1"/>
          </p:cNvSpPr>
          <p:nvPr>
            <p:ph type="title"/>
          </p:nvPr>
        </p:nvSpPr>
        <p:spPr>
          <a:xfrm>
            <a:off x="1343298" y="1624819"/>
            <a:ext cx="6684000" cy="12768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rgbClr val="262626"/>
              </a:buClr>
              <a:buSzPts val="3000"/>
              <a:buFont typeface="Century Gothic"/>
              <a:buNone/>
            </a:pPr>
            <a:r>
              <a:rPr lang="en" sz="3000"/>
              <a:t>Guidelines for Treating Opiate Addiction and Withdrawals with Suboxone/Sublocade </a:t>
            </a:r>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27"/>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Clr>
                <a:srgbClr val="262626"/>
              </a:buClr>
              <a:buSzPct val="57690"/>
              <a:buFont typeface="Century Gothic"/>
              <a:buNone/>
            </a:pPr>
            <a:r>
              <a:rPr lang="en" sz="5200"/>
              <a:t>Treat when they present </a:t>
            </a:r>
            <a:endParaRPr sz="5200"/>
          </a:p>
          <a:p>
            <a:pPr marL="0" lvl="0" indent="0" algn="ctr" rtl="0">
              <a:lnSpc>
                <a:spcPct val="100000"/>
              </a:lnSpc>
              <a:spcBef>
                <a:spcPts val="0"/>
              </a:spcBef>
              <a:spcAft>
                <a:spcPts val="0"/>
              </a:spcAft>
              <a:buClr>
                <a:srgbClr val="262626"/>
              </a:buClr>
              <a:buSzPct val="57690"/>
              <a:buFont typeface="Century Gothic"/>
              <a:buNone/>
            </a:pPr>
            <a:r>
              <a:rPr lang="en" sz="5200"/>
              <a:t>= </a:t>
            </a:r>
            <a:endParaRPr sz="5200"/>
          </a:p>
          <a:p>
            <a:pPr marL="0" lvl="0" indent="0" algn="ctr" rtl="0">
              <a:lnSpc>
                <a:spcPct val="100000"/>
              </a:lnSpc>
              <a:spcBef>
                <a:spcPts val="0"/>
              </a:spcBef>
              <a:spcAft>
                <a:spcPts val="0"/>
              </a:spcAft>
              <a:buClr>
                <a:srgbClr val="262626"/>
              </a:buClr>
              <a:buSzPct val="57690"/>
              <a:buFont typeface="Century Gothic"/>
              <a:buNone/>
            </a:pPr>
            <a:r>
              <a:rPr lang="en" sz="5200"/>
              <a:t>Better outcomes</a:t>
            </a:r>
            <a:endParaRPr sz="52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28"/>
          <p:cNvSpPr txBox="1">
            <a:spLocks noGrp="1"/>
          </p:cNvSpPr>
          <p:nvPr>
            <p:ph type="title"/>
          </p:nvPr>
        </p:nvSpPr>
        <p:spPr>
          <a:xfrm>
            <a:off x="386954" y="133999"/>
            <a:ext cx="8528400" cy="11973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1400"/>
              <a:buFont typeface="Twentieth Century"/>
              <a:buNone/>
            </a:pPr>
            <a:r>
              <a:rPr lang="en"/>
              <a:t>PRACTICE GUIDELINES FOR TREATMENT OF OUD</a:t>
            </a:r>
            <a:endParaRPr/>
          </a:p>
        </p:txBody>
      </p:sp>
      <p:grpSp>
        <p:nvGrpSpPr>
          <p:cNvPr id="516" name="Google Shape;516;p28"/>
          <p:cNvGrpSpPr/>
          <p:nvPr/>
        </p:nvGrpSpPr>
        <p:grpSpPr>
          <a:xfrm>
            <a:off x="386954" y="1277019"/>
            <a:ext cx="8368425" cy="3432781"/>
            <a:chOff x="0" y="60106"/>
            <a:chExt cx="11157900" cy="4577041"/>
          </a:xfrm>
        </p:grpSpPr>
        <p:sp>
          <p:nvSpPr>
            <p:cNvPr id="517" name="Google Shape;517;p28"/>
            <p:cNvSpPr/>
            <p:nvPr/>
          </p:nvSpPr>
          <p:spPr>
            <a:xfrm>
              <a:off x="0" y="443866"/>
              <a:ext cx="11157900" cy="655200"/>
            </a:xfrm>
            <a:prstGeom prst="rect">
              <a:avLst/>
            </a:prstGeom>
            <a:solidFill>
              <a:schemeClr val="lt1">
                <a:alpha val="86666"/>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8" name="Google Shape;518;p28"/>
            <p:cNvSpPr txBox="1"/>
            <p:nvPr/>
          </p:nvSpPr>
          <p:spPr>
            <a:xfrm>
              <a:off x="0" y="443866"/>
              <a:ext cx="11157900" cy="655200"/>
            </a:xfrm>
            <a:prstGeom prst="rect">
              <a:avLst/>
            </a:prstGeom>
            <a:noFill/>
            <a:ln>
              <a:noFill/>
            </a:ln>
          </p:spPr>
          <p:txBody>
            <a:bodyPr spcFirstLastPara="1" wrap="square" lIns="649475" tIns="406150" rIns="649475" bIns="138675" anchor="t" anchorCtr="0">
              <a:noAutofit/>
            </a:bodyPr>
            <a:lstStyle/>
            <a:p>
              <a:pPr marL="177800" marR="0" lvl="1" indent="-50800" algn="l" rtl="0">
                <a:lnSpc>
                  <a:spcPct val="9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519" name="Google Shape;519;p28"/>
            <p:cNvSpPr/>
            <p:nvPr/>
          </p:nvSpPr>
          <p:spPr>
            <a:xfrm>
              <a:off x="557895" y="60106"/>
              <a:ext cx="8237100" cy="7674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0" name="Google Shape;520;p28"/>
            <p:cNvSpPr txBox="1"/>
            <p:nvPr/>
          </p:nvSpPr>
          <p:spPr>
            <a:xfrm>
              <a:off x="595363" y="92850"/>
              <a:ext cx="8162400" cy="767700"/>
            </a:xfrm>
            <a:prstGeom prst="rect">
              <a:avLst/>
            </a:prstGeom>
            <a:solidFill>
              <a:schemeClr val="dk1"/>
            </a:solidFill>
            <a:ln>
              <a:noFill/>
            </a:ln>
          </p:spPr>
          <p:txBody>
            <a:bodyPr spcFirstLastPara="1" wrap="square" lIns="221400" tIns="0" rIns="22140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For Mod &amp; Severe Withdrawals Bup/Nal offered </a:t>
              </a:r>
              <a:r>
                <a:rPr lang="en" sz="1500" b="1" i="0" u="none" strike="noStrike" cap="none">
                  <a:solidFill>
                    <a:schemeClr val="lt1"/>
                  </a:solidFill>
                  <a:latin typeface="Arial"/>
                  <a:ea typeface="Arial"/>
                  <a:cs typeface="Arial"/>
                  <a:sym typeface="Arial"/>
                </a:rPr>
                <a:t>WITHIN 2 HRS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500"/>
                <a:buFont typeface="Arial"/>
                <a:buNone/>
              </a:pPr>
              <a:r>
                <a:rPr lang="en" sz="800" b="0" i="0" u="none" strike="noStrike" cap="none">
                  <a:solidFill>
                    <a:schemeClr val="lt1"/>
                  </a:solidFill>
                  <a:latin typeface="Arial"/>
                  <a:ea typeface="Arial"/>
                  <a:cs typeface="Arial"/>
                  <a:sym typeface="Arial"/>
                </a:rPr>
                <a:t>HQO Opioid Use Disorder Quality Statements 2018</a:t>
              </a:r>
              <a:endParaRPr sz="1100" b="0" i="0" u="none" strike="noStrike" cap="none">
                <a:solidFill>
                  <a:srgbClr val="000000"/>
                </a:solidFill>
                <a:latin typeface="Arial"/>
                <a:ea typeface="Arial"/>
                <a:cs typeface="Arial"/>
                <a:sym typeface="Arial"/>
              </a:endParaRPr>
            </a:p>
          </p:txBody>
        </p:sp>
        <p:sp>
          <p:nvSpPr>
            <p:cNvPr id="521" name="Google Shape;521;p28"/>
            <p:cNvSpPr/>
            <p:nvPr/>
          </p:nvSpPr>
          <p:spPr>
            <a:xfrm>
              <a:off x="0" y="1623226"/>
              <a:ext cx="11157900" cy="655200"/>
            </a:xfrm>
            <a:prstGeom prst="rect">
              <a:avLst/>
            </a:prstGeom>
            <a:solidFill>
              <a:schemeClr val="lt1">
                <a:alpha val="86666"/>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2" name="Google Shape;522;p28"/>
            <p:cNvSpPr/>
            <p:nvPr/>
          </p:nvSpPr>
          <p:spPr>
            <a:xfrm>
              <a:off x="557895" y="1239466"/>
              <a:ext cx="8268900" cy="7674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3" name="Google Shape;523;p28"/>
            <p:cNvSpPr txBox="1"/>
            <p:nvPr/>
          </p:nvSpPr>
          <p:spPr>
            <a:xfrm>
              <a:off x="595362" y="1276933"/>
              <a:ext cx="8193900" cy="692700"/>
            </a:xfrm>
            <a:prstGeom prst="rect">
              <a:avLst/>
            </a:prstGeom>
            <a:solidFill>
              <a:schemeClr val="dk1"/>
            </a:solidFill>
            <a:ln>
              <a:noFill/>
            </a:ln>
          </p:spPr>
          <p:txBody>
            <a:bodyPr spcFirstLastPara="1" wrap="square" lIns="221400" tIns="0" rIns="22140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First Line Treatment Option for Withdrawals &amp; OUD: </a:t>
              </a:r>
              <a:r>
                <a:rPr lang="en" sz="1500" b="1" i="0" u="none" strike="noStrike" cap="none">
                  <a:solidFill>
                    <a:schemeClr val="lt1"/>
                  </a:solidFill>
                  <a:latin typeface="Arial"/>
                  <a:ea typeface="Arial"/>
                  <a:cs typeface="Arial"/>
                  <a:sym typeface="Arial"/>
                </a:rPr>
                <a:t>BUP/NAL</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50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Management of OUD: A National Clinical Practice Guideline (CMAJ 2018)</a:t>
              </a:r>
              <a:endParaRPr sz="800" b="0" i="0" u="none" strike="noStrike" cap="none">
                <a:solidFill>
                  <a:schemeClr val="lt1"/>
                </a:solidFill>
                <a:latin typeface="Arial"/>
                <a:ea typeface="Arial"/>
                <a:cs typeface="Arial"/>
                <a:sym typeface="Arial"/>
              </a:endParaRPr>
            </a:p>
          </p:txBody>
        </p:sp>
        <p:sp>
          <p:nvSpPr>
            <p:cNvPr id="524" name="Google Shape;524;p28"/>
            <p:cNvSpPr/>
            <p:nvPr/>
          </p:nvSpPr>
          <p:spPr>
            <a:xfrm>
              <a:off x="0" y="2802586"/>
              <a:ext cx="11157900" cy="655200"/>
            </a:xfrm>
            <a:prstGeom prst="rect">
              <a:avLst/>
            </a:prstGeom>
            <a:solidFill>
              <a:schemeClr val="lt1">
                <a:alpha val="86666"/>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5" name="Google Shape;525;p28"/>
            <p:cNvSpPr/>
            <p:nvPr/>
          </p:nvSpPr>
          <p:spPr>
            <a:xfrm>
              <a:off x="557895" y="2418826"/>
              <a:ext cx="8298000" cy="7674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6" name="Google Shape;526;p28"/>
            <p:cNvSpPr txBox="1"/>
            <p:nvPr/>
          </p:nvSpPr>
          <p:spPr>
            <a:xfrm>
              <a:off x="595363" y="2315893"/>
              <a:ext cx="8223300" cy="976200"/>
            </a:xfrm>
            <a:prstGeom prst="rect">
              <a:avLst/>
            </a:prstGeom>
            <a:solidFill>
              <a:schemeClr val="dk1"/>
            </a:solidFill>
            <a:ln>
              <a:noFill/>
            </a:ln>
          </p:spPr>
          <p:txBody>
            <a:bodyPr spcFirstLastPara="1" wrap="square" lIns="221400" tIns="0" rIns="22140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If Not in Withdrawals but Requesting Treatment: should be offered within </a:t>
              </a:r>
              <a:r>
                <a:rPr lang="en" sz="1500" b="1" i="0" u="none" strike="noStrike" cap="none">
                  <a:solidFill>
                    <a:schemeClr val="lt1"/>
                  </a:solidFill>
                  <a:latin typeface="Arial"/>
                  <a:ea typeface="Arial"/>
                  <a:cs typeface="Arial"/>
                  <a:sym typeface="Arial"/>
                </a:rPr>
                <a:t>MAX 3 DAYS (1</a:t>
              </a:r>
              <a:r>
                <a:rPr lang="en" sz="1500" b="1" i="0" u="none" strike="noStrike" cap="none" baseline="30000">
                  <a:solidFill>
                    <a:schemeClr val="lt1"/>
                  </a:solidFill>
                  <a:latin typeface="Arial"/>
                  <a:ea typeface="Arial"/>
                  <a:cs typeface="Arial"/>
                  <a:sym typeface="Arial"/>
                </a:rPr>
                <a:t>st</a:t>
              </a:r>
              <a:r>
                <a:rPr lang="en" sz="1500" b="1" i="0" u="none" strike="noStrike" cap="none">
                  <a:solidFill>
                    <a:schemeClr val="lt1"/>
                  </a:solidFill>
                  <a:latin typeface="Arial"/>
                  <a:ea typeface="Arial"/>
                  <a:cs typeface="Arial"/>
                  <a:sym typeface="Arial"/>
                </a:rPr>
                <a:t> line BUP/NAL)</a:t>
              </a:r>
              <a:r>
                <a:rPr lang="en" sz="800" b="0" i="0" u="none" strike="noStrike" cap="none">
                  <a:solidFill>
                    <a:schemeClr val="lt1"/>
                  </a:solidFill>
                  <a:latin typeface="Arial"/>
                  <a:ea typeface="Arial"/>
                  <a:cs typeface="Arial"/>
                  <a:sym typeface="Arial"/>
                </a:rPr>
                <a:t> HQO Opioid Use Disorder Quality Statements /18</a:t>
              </a:r>
              <a:endParaRPr sz="800" b="1" i="0" u="none" strike="noStrike" cap="none">
                <a:solidFill>
                  <a:schemeClr val="lt1"/>
                </a:solidFill>
                <a:latin typeface="Arial"/>
                <a:ea typeface="Arial"/>
                <a:cs typeface="Arial"/>
                <a:sym typeface="Arial"/>
              </a:endParaRPr>
            </a:p>
          </p:txBody>
        </p:sp>
        <p:sp>
          <p:nvSpPr>
            <p:cNvPr id="527" name="Google Shape;527;p28"/>
            <p:cNvSpPr/>
            <p:nvPr/>
          </p:nvSpPr>
          <p:spPr>
            <a:xfrm>
              <a:off x="0" y="3981947"/>
              <a:ext cx="11157900" cy="655200"/>
            </a:xfrm>
            <a:prstGeom prst="rect">
              <a:avLst/>
            </a:prstGeom>
            <a:solidFill>
              <a:schemeClr val="lt1">
                <a:alpha val="86666"/>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8" name="Google Shape;528;p28"/>
            <p:cNvSpPr/>
            <p:nvPr/>
          </p:nvSpPr>
          <p:spPr>
            <a:xfrm>
              <a:off x="557895" y="3598187"/>
              <a:ext cx="8421300" cy="7674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9" name="Google Shape;529;p28"/>
            <p:cNvSpPr txBox="1"/>
            <p:nvPr/>
          </p:nvSpPr>
          <p:spPr>
            <a:xfrm>
              <a:off x="595362" y="3635654"/>
              <a:ext cx="8346300" cy="692700"/>
            </a:xfrm>
            <a:prstGeom prst="rect">
              <a:avLst/>
            </a:prstGeom>
            <a:solidFill>
              <a:schemeClr val="dk1"/>
            </a:solidFill>
            <a:ln>
              <a:noFill/>
            </a:ln>
          </p:spPr>
          <p:txBody>
            <a:bodyPr spcFirstLastPara="1" wrap="square" lIns="221400" tIns="0" rIns="22140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If a person enters an inpatient facility, OAT should be continued without disruption</a:t>
              </a:r>
              <a:r>
                <a:rPr lang="en" sz="800" b="0" i="0" u="none" strike="noStrike" cap="none">
                  <a:solidFill>
                    <a:schemeClr val="lt1"/>
                  </a:solidFill>
                  <a:latin typeface="Arial"/>
                  <a:ea typeface="Arial"/>
                  <a:cs typeface="Arial"/>
                  <a:sym typeface="Arial"/>
                </a:rPr>
                <a:t>                                                              HQO Opioid Use Disorder Quality Statements 2018</a:t>
              </a:r>
              <a:endParaRPr sz="800" b="0"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9"/>
          <p:cNvSpPr txBox="1">
            <a:spLocks noGrp="1"/>
          </p:cNvSpPr>
          <p:nvPr>
            <p:ph type="title"/>
          </p:nvPr>
        </p:nvSpPr>
        <p:spPr>
          <a:xfrm>
            <a:off x="386954" y="34807"/>
            <a:ext cx="8505600" cy="11973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1400"/>
              <a:buFont typeface="Twentieth Century"/>
              <a:buNone/>
            </a:pPr>
            <a:r>
              <a:rPr lang="en"/>
              <a:t>PRACTICE GUIDELINES FOR TREATMENT OF OUD</a:t>
            </a:r>
            <a:endParaRPr/>
          </a:p>
        </p:txBody>
      </p:sp>
      <p:grpSp>
        <p:nvGrpSpPr>
          <p:cNvPr id="535" name="Google Shape;535;p29"/>
          <p:cNvGrpSpPr/>
          <p:nvPr/>
        </p:nvGrpSpPr>
        <p:grpSpPr>
          <a:xfrm>
            <a:off x="386954" y="1248193"/>
            <a:ext cx="8368425" cy="3490432"/>
            <a:chOff x="0" y="21672"/>
            <a:chExt cx="11157900" cy="4653909"/>
          </a:xfrm>
        </p:grpSpPr>
        <p:sp>
          <p:nvSpPr>
            <p:cNvPr id="536" name="Google Shape;536;p29"/>
            <p:cNvSpPr/>
            <p:nvPr/>
          </p:nvSpPr>
          <p:spPr>
            <a:xfrm>
              <a:off x="0" y="687331"/>
              <a:ext cx="11157900" cy="806400"/>
            </a:xfrm>
            <a:prstGeom prst="rect">
              <a:avLst/>
            </a:prstGeom>
            <a:solidFill>
              <a:schemeClr val="lt1">
                <a:alpha val="86666"/>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7" name="Google Shape;537;p29"/>
            <p:cNvSpPr/>
            <p:nvPr/>
          </p:nvSpPr>
          <p:spPr>
            <a:xfrm>
              <a:off x="557895" y="21672"/>
              <a:ext cx="8237100" cy="11379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8" name="Google Shape;538;p29"/>
            <p:cNvSpPr txBox="1"/>
            <p:nvPr/>
          </p:nvSpPr>
          <p:spPr>
            <a:xfrm>
              <a:off x="604009" y="87481"/>
              <a:ext cx="8126100" cy="1026900"/>
            </a:xfrm>
            <a:prstGeom prst="rect">
              <a:avLst/>
            </a:prstGeom>
            <a:solidFill>
              <a:schemeClr val="dk1"/>
            </a:solidFill>
            <a:ln>
              <a:noFill/>
            </a:ln>
          </p:spPr>
          <p:txBody>
            <a:bodyPr spcFirstLastPara="1" wrap="square" lIns="221400" tIns="0" rIns="22140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While on Treatment:  Minimum </a:t>
              </a:r>
              <a:r>
                <a:rPr lang="en" sz="1500" b="1" i="0" u="none" strike="noStrike" cap="none">
                  <a:solidFill>
                    <a:schemeClr val="lt1"/>
                  </a:solidFill>
                  <a:latin typeface="Arial"/>
                  <a:ea typeface="Arial"/>
                  <a:cs typeface="Arial"/>
                  <a:sym typeface="Arial"/>
                </a:rPr>
                <a:t>6 months </a:t>
              </a:r>
              <a:r>
                <a:rPr lang="en" sz="1500" b="0" i="0" u="none" strike="noStrike" cap="none">
                  <a:solidFill>
                    <a:schemeClr val="lt1"/>
                  </a:solidFill>
                  <a:latin typeface="Arial"/>
                  <a:ea typeface="Arial"/>
                  <a:cs typeface="Arial"/>
                  <a:sym typeface="Arial"/>
                </a:rPr>
                <a:t>of concurrent psychosocial treatment, support &amp; monitor</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500"/>
                <a:buFont typeface="Arial"/>
                <a:buNone/>
              </a:pPr>
              <a:r>
                <a:rPr lang="en" sz="800" b="0" i="0" u="none" strike="noStrike" cap="none">
                  <a:solidFill>
                    <a:schemeClr val="lt1"/>
                  </a:solidFill>
                  <a:latin typeface="Arial"/>
                  <a:ea typeface="Arial"/>
                  <a:cs typeface="Arial"/>
                  <a:sym typeface="Arial"/>
                </a:rPr>
                <a:t>Management of OUD: A National Clinical Practice Guideline (CMAJ 2018)</a:t>
              </a:r>
              <a:endParaRPr sz="800" b="0" i="0" u="none" strike="noStrike" cap="none">
                <a:solidFill>
                  <a:schemeClr val="lt1"/>
                </a:solidFill>
                <a:latin typeface="Arial"/>
                <a:ea typeface="Arial"/>
                <a:cs typeface="Arial"/>
                <a:sym typeface="Arial"/>
              </a:endParaRPr>
            </a:p>
          </p:txBody>
        </p:sp>
        <p:sp>
          <p:nvSpPr>
            <p:cNvPr id="539" name="Google Shape;539;p29"/>
            <p:cNvSpPr/>
            <p:nvPr/>
          </p:nvSpPr>
          <p:spPr>
            <a:xfrm>
              <a:off x="0" y="2417661"/>
              <a:ext cx="11157900" cy="806400"/>
            </a:xfrm>
            <a:prstGeom prst="rect">
              <a:avLst/>
            </a:prstGeom>
            <a:solidFill>
              <a:schemeClr val="lt1">
                <a:alpha val="86666"/>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0" name="Google Shape;540;p29"/>
            <p:cNvSpPr/>
            <p:nvPr/>
          </p:nvSpPr>
          <p:spPr>
            <a:xfrm>
              <a:off x="557895" y="1666531"/>
              <a:ext cx="8268900" cy="12234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1" name="Google Shape;541;p29"/>
            <p:cNvSpPr txBox="1"/>
            <p:nvPr/>
          </p:nvSpPr>
          <p:spPr>
            <a:xfrm>
              <a:off x="617619" y="1726255"/>
              <a:ext cx="8149500" cy="1104000"/>
            </a:xfrm>
            <a:prstGeom prst="rect">
              <a:avLst/>
            </a:prstGeom>
            <a:solidFill>
              <a:schemeClr val="dk1"/>
            </a:solidFill>
            <a:ln>
              <a:noFill/>
            </a:ln>
          </p:spPr>
          <p:txBody>
            <a:bodyPr spcFirstLastPara="1" wrap="square" lIns="221400" tIns="0" rIns="22140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Withdrawal Management alone </a:t>
              </a:r>
              <a:r>
                <a:rPr lang="en" sz="1500" b="1" i="0" u="none" strike="noStrike" cap="none">
                  <a:solidFill>
                    <a:schemeClr val="lt1"/>
                  </a:solidFill>
                  <a:latin typeface="Arial"/>
                  <a:ea typeface="Arial"/>
                  <a:cs typeface="Arial"/>
                  <a:sym typeface="Arial"/>
                </a:rPr>
                <a:t>(“Cold Turkey”) </a:t>
              </a:r>
              <a:r>
                <a:rPr lang="en" sz="1500" b="0" i="0" u="none" strike="noStrike" cap="none">
                  <a:solidFill>
                    <a:schemeClr val="lt1"/>
                  </a:solidFill>
                  <a:latin typeface="Arial"/>
                  <a:ea typeface="Arial"/>
                  <a:cs typeface="Arial"/>
                  <a:sym typeface="Arial"/>
                </a:rPr>
                <a:t>will be avoided because it is associated with increased rates of </a:t>
              </a:r>
              <a:r>
                <a:rPr lang="en" sz="1500" b="1" i="0" u="none" strike="noStrike" cap="none">
                  <a:solidFill>
                    <a:schemeClr val="lt1"/>
                  </a:solidFill>
                  <a:latin typeface="Arial"/>
                  <a:ea typeface="Arial"/>
                  <a:cs typeface="Arial"/>
                  <a:sym typeface="Arial"/>
                </a:rPr>
                <a:t>relapse</a:t>
              </a:r>
              <a:r>
                <a:rPr lang="en" sz="1500" b="0" i="0" u="none" strike="noStrike" cap="none">
                  <a:solidFill>
                    <a:schemeClr val="lt1"/>
                  </a:solidFill>
                  <a:latin typeface="Arial"/>
                  <a:ea typeface="Arial"/>
                  <a:cs typeface="Arial"/>
                  <a:sym typeface="Arial"/>
                </a:rPr>
                <a:t> (60-90%), morbidity &amp; death </a:t>
              </a:r>
              <a:endParaRPr sz="1500" b="1"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500"/>
                <a:buFont typeface="Arial"/>
                <a:buNone/>
              </a:pPr>
              <a:r>
                <a:rPr lang="en" sz="800" b="0" i="0" u="none" strike="noStrike" cap="none">
                  <a:solidFill>
                    <a:schemeClr val="lt1"/>
                  </a:solidFill>
                  <a:latin typeface="Arial"/>
                  <a:ea typeface="Arial"/>
                  <a:cs typeface="Arial"/>
                  <a:sym typeface="Arial"/>
                </a:rPr>
                <a:t> Management of OUD: A National Clinical Practice Guideline (CMAJ 2018)</a:t>
              </a:r>
              <a:endParaRPr sz="800" b="0" i="0" u="none" strike="noStrike" cap="none">
                <a:solidFill>
                  <a:schemeClr val="lt1"/>
                </a:solidFill>
                <a:latin typeface="Arial"/>
                <a:ea typeface="Arial"/>
                <a:cs typeface="Arial"/>
                <a:sym typeface="Arial"/>
              </a:endParaRPr>
            </a:p>
          </p:txBody>
        </p:sp>
        <p:sp>
          <p:nvSpPr>
            <p:cNvPr id="542" name="Google Shape;542;p29"/>
            <p:cNvSpPr/>
            <p:nvPr/>
          </p:nvSpPr>
          <p:spPr>
            <a:xfrm>
              <a:off x="0" y="3869181"/>
              <a:ext cx="11157900" cy="806400"/>
            </a:xfrm>
            <a:prstGeom prst="rect">
              <a:avLst/>
            </a:prstGeom>
            <a:solidFill>
              <a:schemeClr val="lt1">
                <a:alpha val="86666"/>
              </a:schemeClr>
            </a:solidFill>
            <a:ln w="25400" cap="flat" cmpd="sng">
              <a:solidFill>
                <a:srgbClr val="2CA3EE"/>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3" name="Google Shape;543;p29"/>
            <p:cNvSpPr/>
            <p:nvPr/>
          </p:nvSpPr>
          <p:spPr>
            <a:xfrm>
              <a:off x="557895" y="3396861"/>
              <a:ext cx="8298000" cy="944700"/>
            </a:xfrm>
            <a:prstGeom prst="roundRect">
              <a:avLst>
                <a:gd name="adj" fmla="val 16667"/>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4" name="Google Shape;544;p29"/>
            <p:cNvSpPr txBox="1"/>
            <p:nvPr/>
          </p:nvSpPr>
          <p:spPr>
            <a:xfrm>
              <a:off x="604009" y="3442975"/>
              <a:ext cx="8205900" cy="852300"/>
            </a:xfrm>
            <a:prstGeom prst="rect">
              <a:avLst/>
            </a:prstGeom>
            <a:solidFill>
              <a:schemeClr val="dk1"/>
            </a:solidFill>
            <a:ln>
              <a:noFill/>
            </a:ln>
          </p:spPr>
          <p:txBody>
            <a:bodyPr spcFirstLastPara="1" wrap="square" lIns="221400" tIns="0" rIns="22140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Discussion about Harm Reduction Strategies offered (Naloxone, clean drug paraphernalia, SCS, never use alone, smoking better than IV etc.)  </a:t>
              </a:r>
              <a:r>
                <a:rPr lang="en" sz="800" b="0" i="0" u="none" strike="noStrike" cap="none">
                  <a:solidFill>
                    <a:schemeClr val="lt1"/>
                  </a:solidFill>
                  <a:latin typeface="Arial"/>
                  <a:ea typeface="Arial"/>
                  <a:cs typeface="Arial"/>
                  <a:sym typeface="Arial"/>
                </a:rPr>
                <a:t>Management of OUD: A National Clinical Practice Guideline (CMAJ 2018)</a:t>
              </a:r>
              <a:endParaRPr sz="800" b="0"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pic>
        <p:nvPicPr>
          <p:cNvPr id="1354" name="Google Shape;1354;p206" descr="Open doors"/>
          <p:cNvPicPr preferRelativeResize="0"/>
          <p:nvPr/>
        </p:nvPicPr>
        <p:blipFill rotWithShape="1">
          <a:blip r:embed="rId3">
            <a:alphaModFix/>
          </a:blip>
          <a:srcRect l="44731" r="15995"/>
          <a:stretch/>
        </p:blipFill>
        <p:spPr>
          <a:xfrm>
            <a:off x="6118030" y="10"/>
            <a:ext cx="3025971" cy="5143491"/>
          </a:xfrm>
          <a:prstGeom prst="rect">
            <a:avLst/>
          </a:prstGeom>
          <a:noFill/>
          <a:ln>
            <a:noFill/>
          </a:ln>
        </p:spPr>
      </p:pic>
      <p:sp>
        <p:nvSpPr>
          <p:cNvPr id="1355" name="Google Shape;1355;p206"/>
          <p:cNvSpPr txBox="1">
            <a:spLocks noGrp="1"/>
          </p:cNvSpPr>
          <p:nvPr>
            <p:ph type="title"/>
          </p:nvPr>
        </p:nvSpPr>
        <p:spPr>
          <a:xfrm>
            <a:off x="1113430" y="325664"/>
            <a:ext cx="5004600" cy="11970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chemeClr val="dk1"/>
              </a:buClr>
              <a:buSzPct val="129157"/>
              <a:buFont typeface="Twentieth Century"/>
              <a:buNone/>
            </a:pPr>
            <a:r>
              <a:rPr lang="en"/>
              <a:t>WHERE CAN WITHDRAWALS BE TREATED WITHIN 2 HOURS?                </a:t>
            </a:r>
            <a:endParaRPr/>
          </a:p>
        </p:txBody>
      </p:sp>
      <p:sp>
        <p:nvSpPr>
          <p:cNvPr id="1356" name="Google Shape;1356;p206"/>
          <p:cNvSpPr txBox="1">
            <a:spLocks noGrp="1"/>
          </p:cNvSpPr>
          <p:nvPr>
            <p:ph type="body" idx="1"/>
          </p:nvPr>
        </p:nvSpPr>
        <p:spPr>
          <a:xfrm>
            <a:off x="685330" y="1775319"/>
            <a:ext cx="5004600" cy="25680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dk1"/>
              </a:buClr>
              <a:buSzPts val="1750"/>
              <a:buNone/>
            </a:pPr>
            <a:endParaRPr/>
          </a:p>
          <a:p>
            <a:pPr marL="0" lvl="0" indent="0" algn="l" rtl="0">
              <a:lnSpc>
                <a:spcPct val="90000"/>
              </a:lnSpc>
              <a:spcBef>
                <a:spcPts val="1200"/>
              </a:spcBef>
              <a:spcAft>
                <a:spcPts val="0"/>
              </a:spcAft>
              <a:buClr>
                <a:schemeClr val="dk1"/>
              </a:buClr>
              <a:buSzPts val="1750"/>
              <a:buNone/>
            </a:pPr>
            <a:endParaRPr/>
          </a:p>
          <a:p>
            <a:pPr marL="0" lvl="0" indent="0" algn="l" rtl="0">
              <a:lnSpc>
                <a:spcPct val="90000"/>
              </a:lnSpc>
              <a:spcBef>
                <a:spcPts val="1200"/>
              </a:spcBef>
              <a:spcAft>
                <a:spcPts val="0"/>
              </a:spcAft>
              <a:buClr>
                <a:schemeClr val="dk1"/>
              </a:buClr>
              <a:buSzPts val="1667"/>
              <a:buNone/>
            </a:pPr>
            <a:r>
              <a:rPr lang="en" sz="2000"/>
              <a:t>                       </a:t>
            </a:r>
            <a:r>
              <a:rPr lang="en" sz="3200"/>
              <a:t>THE HOSPITAL</a:t>
            </a:r>
            <a:endParaRPr/>
          </a:p>
          <a:p>
            <a:pPr marL="0" lvl="0" indent="0" algn="l" rtl="0">
              <a:lnSpc>
                <a:spcPct val="90000"/>
              </a:lnSpc>
              <a:spcBef>
                <a:spcPts val="1200"/>
              </a:spcBef>
              <a:spcAft>
                <a:spcPts val="1200"/>
              </a:spcAft>
              <a:buClr>
                <a:schemeClr val="dk1"/>
              </a:buClr>
              <a:buSzPts val="1750"/>
              <a:buNone/>
            </a:pPr>
            <a:r>
              <a:rPr lang="en"/>
              <a:t>  </a:t>
            </a:r>
            <a:r>
              <a:rPr lang="en" b="1"/>
              <a:t>    </a:t>
            </a:r>
            <a:endParaRPr/>
          </a:p>
        </p:txBody>
      </p:sp>
    </p:spTree>
    <p:extLst>
      <p:ext uri="{BB962C8B-B14F-4D97-AF65-F5344CB8AC3E}">
        <p14:creationId xmlns:p14="http://schemas.microsoft.com/office/powerpoint/2010/main" val="7331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207"/>
          <p:cNvSpPr txBox="1">
            <a:spLocks noGrp="1"/>
          </p:cNvSpPr>
          <p:nvPr>
            <p:ph type="title"/>
          </p:nvPr>
        </p:nvSpPr>
        <p:spPr>
          <a:xfrm>
            <a:off x="685331" y="200998"/>
            <a:ext cx="7773300" cy="11973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1400"/>
              <a:buFont typeface="Calibri"/>
              <a:buNone/>
            </a:pPr>
            <a:r>
              <a:rPr lang="en"/>
              <a:t>TREATING ADDICTIONS IN THE ER IS A STANDARD OF CARE</a:t>
            </a:r>
            <a:endParaRPr/>
          </a:p>
        </p:txBody>
      </p:sp>
      <p:grpSp>
        <p:nvGrpSpPr>
          <p:cNvPr id="1362" name="Google Shape;1362;p207"/>
          <p:cNvGrpSpPr/>
          <p:nvPr/>
        </p:nvGrpSpPr>
        <p:grpSpPr>
          <a:xfrm>
            <a:off x="263359" y="1249540"/>
            <a:ext cx="8195378" cy="1653684"/>
            <a:chOff x="0" y="0"/>
            <a:chExt cx="10927171" cy="2204912"/>
          </a:xfrm>
        </p:grpSpPr>
        <p:sp>
          <p:nvSpPr>
            <p:cNvPr id="1363" name="Google Shape;1363;p207"/>
            <p:cNvSpPr/>
            <p:nvPr/>
          </p:nvSpPr>
          <p:spPr>
            <a:xfrm rot="-5400000">
              <a:off x="1413711" y="1237383"/>
              <a:ext cx="903600" cy="897300"/>
            </a:xfrm>
            <a:prstGeom prst="leftArrow">
              <a:avLst>
                <a:gd name="adj1" fmla="val 60000"/>
                <a:gd name="adj2" fmla="val 50000"/>
              </a:avLst>
            </a:prstGeom>
            <a:solidFill>
              <a:srgbClr val="67C8D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4" name="Google Shape;1364;p207"/>
            <p:cNvSpPr/>
            <p:nvPr/>
          </p:nvSpPr>
          <p:spPr>
            <a:xfrm>
              <a:off x="0" y="0"/>
              <a:ext cx="3599400" cy="1462800"/>
            </a:xfrm>
            <a:prstGeom prst="roundRect">
              <a:avLst>
                <a:gd name="adj" fmla="val 10000"/>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5" name="Google Shape;1365;p207"/>
            <p:cNvSpPr txBox="1"/>
            <p:nvPr/>
          </p:nvSpPr>
          <p:spPr>
            <a:xfrm>
              <a:off x="42841" y="42841"/>
              <a:ext cx="3513900" cy="1377000"/>
            </a:xfrm>
            <a:prstGeom prst="rect">
              <a:avLst/>
            </a:prstGeom>
            <a:noFill/>
            <a:ln>
              <a:noFill/>
            </a:ln>
          </p:spPr>
          <p:txBody>
            <a:bodyPr spcFirstLastPara="1" wrap="square" lIns="38575" tIns="38575" rIns="38575" bIns="3857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 sz="2000" b="0" i="0" u="none" strike="noStrike" cap="none">
                  <a:solidFill>
                    <a:schemeClr val="lt1"/>
                  </a:solidFill>
                  <a:latin typeface="Arial"/>
                  <a:ea typeface="Arial"/>
                  <a:cs typeface="Arial"/>
                  <a:sym typeface="Arial"/>
                </a:rPr>
                <a:t>Expands opportunity for initiating  treatment of OUD </a:t>
              </a:r>
              <a:endParaRPr sz="2000" b="0" i="0" u="none" strike="noStrike" cap="none">
                <a:solidFill>
                  <a:schemeClr val="lt1"/>
                </a:solidFill>
                <a:latin typeface="Arial"/>
                <a:ea typeface="Arial"/>
                <a:cs typeface="Arial"/>
                <a:sym typeface="Arial"/>
              </a:endParaRPr>
            </a:p>
          </p:txBody>
        </p:sp>
        <p:sp>
          <p:nvSpPr>
            <p:cNvPr id="1366" name="Google Shape;1366;p207"/>
            <p:cNvSpPr/>
            <p:nvPr/>
          </p:nvSpPr>
          <p:spPr>
            <a:xfrm rot="-5400000">
              <a:off x="4660209" y="994223"/>
              <a:ext cx="1411500" cy="948900"/>
            </a:xfrm>
            <a:prstGeom prst="leftArrow">
              <a:avLst>
                <a:gd name="adj1" fmla="val 60000"/>
                <a:gd name="adj2" fmla="val 50000"/>
              </a:avLst>
            </a:prstGeom>
            <a:solidFill>
              <a:srgbClr val="67C8D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7" name="Google Shape;1367;p207"/>
            <p:cNvSpPr/>
            <p:nvPr/>
          </p:nvSpPr>
          <p:spPr>
            <a:xfrm>
              <a:off x="3564504" y="10"/>
              <a:ext cx="3549300" cy="1462800"/>
            </a:xfrm>
            <a:prstGeom prst="roundRect">
              <a:avLst>
                <a:gd name="adj" fmla="val 10000"/>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8" name="Google Shape;1368;p207"/>
            <p:cNvSpPr txBox="1"/>
            <p:nvPr/>
          </p:nvSpPr>
          <p:spPr>
            <a:xfrm>
              <a:off x="3607345" y="42851"/>
              <a:ext cx="3463800" cy="1377000"/>
            </a:xfrm>
            <a:prstGeom prst="rect">
              <a:avLst/>
            </a:prstGeom>
            <a:noFill/>
            <a:ln>
              <a:noFill/>
            </a:ln>
          </p:spPr>
          <p:txBody>
            <a:bodyPr spcFirstLastPara="1" wrap="square" lIns="38575" tIns="38575" rIns="38575" bIns="3857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 sz="2000" b="0" i="0" u="none" strike="noStrike" cap="none">
                  <a:solidFill>
                    <a:schemeClr val="lt1"/>
                  </a:solidFill>
                  <a:latin typeface="Arial"/>
                  <a:ea typeface="Arial"/>
                  <a:cs typeface="Arial"/>
                  <a:sym typeface="Arial"/>
                </a:rPr>
                <a:t>Bup/Nal blocks craving &amp; withdrawals symptoms</a:t>
              </a:r>
              <a:endParaRPr sz="2000" b="0" i="0" u="none" strike="noStrike" cap="none">
                <a:solidFill>
                  <a:schemeClr val="lt1"/>
                </a:solidFill>
                <a:latin typeface="Arial"/>
                <a:ea typeface="Arial"/>
                <a:cs typeface="Arial"/>
                <a:sym typeface="Arial"/>
              </a:endParaRPr>
            </a:p>
          </p:txBody>
        </p:sp>
        <p:sp>
          <p:nvSpPr>
            <p:cNvPr id="1369" name="Google Shape;1369;p207"/>
            <p:cNvSpPr/>
            <p:nvPr/>
          </p:nvSpPr>
          <p:spPr>
            <a:xfrm rot="-5400000">
              <a:off x="8794309" y="1352912"/>
              <a:ext cx="753900" cy="950100"/>
            </a:xfrm>
            <a:prstGeom prst="leftArrow">
              <a:avLst>
                <a:gd name="adj1" fmla="val 60000"/>
                <a:gd name="adj2" fmla="val 50000"/>
              </a:avLst>
            </a:prstGeom>
            <a:solidFill>
              <a:srgbClr val="67C8D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0" name="Google Shape;1370;p207"/>
            <p:cNvSpPr/>
            <p:nvPr/>
          </p:nvSpPr>
          <p:spPr>
            <a:xfrm>
              <a:off x="7195471" y="54915"/>
              <a:ext cx="3731700" cy="1462800"/>
            </a:xfrm>
            <a:prstGeom prst="roundRect">
              <a:avLst>
                <a:gd name="adj" fmla="val 10000"/>
              </a:avLst>
            </a:prstGeom>
            <a:solidFill>
              <a:srgbClr val="2CA3EE"/>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1" name="Google Shape;1371;p207"/>
            <p:cNvSpPr txBox="1"/>
            <p:nvPr/>
          </p:nvSpPr>
          <p:spPr>
            <a:xfrm>
              <a:off x="7238312" y="97756"/>
              <a:ext cx="3645900" cy="1377000"/>
            </a:xfrm>
            <a:prstGeom prst="rect">
              <a:avLst/>
            </a:prstGeom>
            <a:noFill/>
            <a:ln>
              <a:noFill/>
            </a:ln>
          </p:spPr>
          <p:txBody>
            <a:bodyPr spcFirstLastPara="1" wrap="square" lIns="38575" tIns="38575" rIns="38575" bIns="3857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 sz="2000" b="0" i="0" u="none" strike="noStrike" cap="none">
                  <a:solidFill>
                    <a:schemeClr val="lt1"/>
                  </a:solidFill>
                  <a:latin typeface="Arial"/>
                  <a:ea typeface="Arial"/>
                  <a:cs typeface="Arial"/>
                  <a:sym typeface="Arial"/>
                </a:rPr>
                <a:t>Bup/Nal prevents relapse &amp; reduces OD &amp; mortality  </a:t>
              </a:r>
              <a:endParaRPr sz="2000" b="0" i="0" u="none" strike="noStrike" cap="none">
                <a:solidFill>
                  <a:schemeClr val="lt1"/>
                </a:solidFill>
                <a:latin typeface="Arial"/>
                <a:ea typeface="Arial"/>
                <a:cs typeface="Arial"/>
                <a:sym typeface="Arial"/>
              </a:endParaRPr>
            </a:p>
          </p:txBody>
        </p:sp>
      </p:grpSp>
      <p:pic>
        <p:nvPicPr>
          <p:cNvPr id="1372" name="Google Shape;1372;p207"/>
          <p:cNvPicPr preferRelativeResize="0"/>
          <p:nvPr/>
        </p:nvPicPr>
        <p:blipFill rotWithShape="1">
          <a:blip r:embed="rId3">
            <a:alphaModFix/>
          </a:blip>
          <a:srcRect/>
          <a:stretch/>
        </p:blipFill>
        <p:spPr>
          <a:xfrm>
            <a:off x="177350" y="2903225"/>
            <a:ext cx="8847250" cy="1971900"/>
          </a:xfrm>
          <a:prstGeom prst="rect">
            <a:avLst/>
          </a:prstGeom>
          <a:noFill/>
          <a:ln>
            <a:noFill/>
          </a:ln>
        </p:spPr>
      </p:pic>
      <p:sp>
        <p:nvSpPr>
          <p:cNvPr id="1373" name="Google Shape;1373;p207"/>
          <p:cNvSpPr txBox="1"/>
          <p:nvPr/>
        </p:nvSpPr>
        <p:spPr>
          <a:xfrm>
            <a:off x="6505728" y="3694900"/>
            <a:ext cx="1953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October 2020</a:t>
            </a: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6538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pic>
        <p:nvPicPr>
          <p:cNvPr id="1610" name="Google Shape;1610;p223" descr="Map&#10;&#10;Description automatically generated"/>
          <p:cNvPicPr preferRelativeResize="0"/>
          <p:nvPr/>
        </p:nvPicPr>
        <p:blipFill rotWithShape="1">
          <a:blip r:embed="rId3">
            <a:alphaModFix/>
          </a:blip>
          <a:srcRect/>
          <a:stretch/>
        </p:blipFill>
        <p:spPr>
          <a:xfrm>
            <a:off x="4843217" y="1125140"/>
            <a:ext cx="3902400" cy="3837900"/>
          </a:xfrm>
          <a:prstGeom prst="ellipse">
            <a:avLst/>
          </a:prstGeom>
          <a:noFill/>
          <a:ln>
            <a:noFill/>
          </a:ln>
        </p:spPr>
      </p:pic>
      <p:sp>
        <p:nvSpPr>
          <p:cNvPr id="1611" name="Google Shape;1611;p223"/>
          <p:cNvSpPr/>
          <p:nvPr/>
        </p:nvSpPr>
        <p:spPr>
          <a:xfrm>
            <a:off x="0" y="7545"/>
            <a:ext cx="5291700" cy="2571900"/>
          </a:xfrm>
          <a:prstGeom prst="rect">
            <a:avLst/>
          </a:prstGeom>
          <a:gradFill>
            <a:gsLst>
              <a:gs pos="0">
                <a:schemeClr val="lt1"/>
              </a:gs>
              <a:gs pos="52999">
                <a:schemeClr val="lt1"/>
              </a:gs>
              <a:gs pos="100000">
                <a:srgbClr val="FFFFFF">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12" name="Google Shape;1612;p223"/>
          <p:cNvSpPr txBox="1">
            <a:spLocks noGrp="1"/>
          </p:cNvSpPr>
          <p:nvPr>
            <p:ph type="title" idx="4294967295"/>
          </p:nvPr>
        </p:nvSpPr>
        <p:spPr>
          <a:xfrm>
            <a:off x="322400" y="198235"/>
            <a:ext cx="7886700" cy="12078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F15A23"/>
              </a:buClr>
              <a:buSzPts val="2700"/>
              <a:buFont typeface="Arial"/>
              <a:buNone/>
            </a:pPr>
            <a:r>
              <a:rPr lang="en"/>
              <a:t>Changing the System: </a:t>
            </a:r>
            <a:br>
              <a:rPr lang="en"/>
            </a:br>
            <a:r>
              <a:rPr lang="en"/>
              <a:t>Our Community’s Success Story (Solutions)</a:t>
            </a:r>
            <a:endParaRPr/>
          </a:p>
        </p:txBody>
      </p:sp>
      <p:sp>
        <p:nvSpPr>
          <p:cNvPr id="1613" name="Google Shape;1613;p223"/>
          <p:cNvSpPr txBox="1"/>
          <p:nvPr/>
        </p:nvSpPr>
        <p:spPr>
          <a:xfrm>
            <a:off x="5907703" y="2258222"/>
            <a:ext cx="22221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1E2A5A"/>
                </a:solidFill>
                <a:latin typeface="Arial"/>
                <a:ea typeface="Arial"/>
                <a:cs typeface="Arial"/>
                <a:sym typeface="Arial"/>
              </a:rPr>
              <a:t>Timmins</a:t>
            </a:r>
            <a:endParaRPr sz="1100" b="0" i="0" u="none" strike="noStrike" cap="none">
              <a:solidFill>
                <a:srgbClr val="000000"/>
              </a:solidFill>
              <a:latin typeface="Arial"/>
              <a:ea typeface="Arial"/>
              <a:cs typeface="Arial"/>
              <a:sym typeface="Arial"/>
            </a:endParaRPr>
          </a:p>
        </p:txBody>
      </p:sp>
      <p:pic>
        <p:nvPicPr>
          <p:cNvPr id="1614" name="Google Shape;1614;p223" descr="Marker with solid fill"/>
          <p:cNvPicPr preferRelativeResize="0"/>
          <p:nvPr/>
        </p:nvPicPr>
        <p:blipFill rotWithShape="1">
          <a:blip r:embed="rId4">
            <a:alphaModFix/>
          </a:blip>
          <a:srcRect/>
          <a:stretch/>
        </p:blipFill>
        <p:spPr>
          <a:xfrm>
            <a:off x="6675799" y="1668894"/>
            <a:ext cx="685800" cy="68580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5803759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24db11c23fa_0_0"/>
          <p:cNvSpPr txBox="1">
            <a:spLocks noGrp="1"/>
          </p:cNvSpPr>
          <p:nvPr>
            <p:ph type="title"/>
          </p:nvPr>
        </p:nvSpPr>
        <p:spPr>
          <a:xfrm>
            <a:off x="1944694" y="468083"/>
            <a:ext cx="6684000" cy="9609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a:t>Substance Use Disorder Treatment options</a:t>
            </a:r>
            <a:endParaRPr/>
          </a:p>
        </p:txBody>
      </p:sp>
      <p:sp>
        <p:nvSpPr>
          <p:cNvPr id="599" name="Google Shape;599;g24db11c23fa_0_0"/>
          <p:cNvSpPr txBox="1">
            <a:spLocks noGrp="1"/>
          </p:cNvSpPr>
          <p:nvPr>
            <p:ph type="body" idx="1"/>
          </p:nvPr>
        </p:nvSpPr>
        <p:spPr>
          <a:xfrm>
            <a:off x="1941909" y="1600200"/>
            <a:ext cx="6686700" cy="28332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a:t>Medications</a:t>
            </a:r>
            <a:endParaRPr/>
          </a:p>
          <a:p>
            <a:pPr marL="0" lvl="0" indent="0" algn="l" rtl="0">
              <a:spcBef>
                <a:spcPts val="800"/>
              </a:spcBef>
              <a:spcAft>
                <a:spcPts val="0"/>
              </a:spcAft>
              <a:buNone/>
            </a:pPr>
            <a:r>
              <a:rPr lang="en"/>
              <a:t>Acute treatment- withdrawal beds (in hospital)</a:t>
            </a:r>
            <a:endParaRPr/>
          </a:p>
          <a:p>
            <a:pPr marL="0" lvl="0" indent="0" algn="l" rtl="0">
              <a:spcBef>
                <a:spcPts val="800"/>
              </a:spcBef>
              <a:spcAft>
                <a:spcPts val="0"/>
              </a:spcAft>
              <a:buNone/>
            </a:pPr>
            <a:r>
              <a:rPr lang="en"/>
              <a:t>Acute and Long Term Community Withdrawal Management services</a:t>
            </a:r>
            <a:endParaRPr/>
          </a:p>
          <a:p>
            <a:pPr marL="0" lvl="0" indent="0" algn="l" rtl="0">
              <a:spcBef>
                <a:spcPts val="800"/>
              </a:spcBef>
              <a:spcAft>
                <a:spcPts val="0"/>
              </a:spcAft>
              <a:buNone/>
            </a:pPr>
            <a:r>
              <a:rPr lang="en"/>
              <a:t>Long Term Treatment programs ( 30 days - 1 year)</a:t>
            </a:r>
            <a:endParaRPr/>
          </a:p>
          <a:p>
            <a:pPr marL="0" lvl="0" indent="0" algn="l" rtl="0">
              <a:spcBef>
                <a:spcPts val="800"/>
              </a:spcBef>
              <a:spcAft>
                <a:spcPts val="0"/>
              </a:spcAft>
              <a:buNone/>
            </a:pPr>
            <a:r>
              <a:rPr lang="en"/>
              <a:t>Day and evening programming</a:t>
            </a:r>
            <a:endParaRPr/>
          </a:p>
          <a:p>
            <a:pPr marL="0" lvl="0" indent="0" algn="l" rtl="0">
              <a:spcBef>
                <a:spcPts val="800"/>
              </a:spcBef>
              <a:spcAft>
                <a:spcPts val="0"/>
              </a:spcAft>
              <a:buNone/>
            </a:pPr>
            <a:r>
              <a:rPr lang="en"/>
              <a:t>Land based program short and long term</a:t>
            </a:r>
            <a:endParaRPr/>
          </a:p>
        </p:txBody>
      </p:sp>
    </p:spTree>
    <p:extLst>
      <p:ext uri="{BB962C8B-B14F-4D97-AF65-F5344CB8AC3E}">
        <p14:creationId xmlns:p14="http://schemas.microsoft.com/office/powerpoint/2010/main" val="1533968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3CD0-D06E-CF7B-855B-8173119E91B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CD3BD4C-2485-9A23-7FDF-6079E6A2DBBF}"/>
              </a:ext>
            </a:extLst>
          </p:cNvPr>
          <p:cNvSpPr>
            <a:spLocks noGrp="1"/>
          </p:cNvSpPr>
          <p:nvPr>
            <p:ph type="body" idx="1"/>
          </p:nvPr>
        </p:nvSpPr>
        <p:spPr/>
        <p:txBody>
          <a:bodyPr/>
          <a:lstStyle/>
          <a:p>
            <a:pPr marL="139700" indent="0">
              <a:buNone/>
            </a:pPr>
            <a:endParaRPr lang="en-US" dirty="0" smtClean="0"/>
          </a:p>
          <a:p>
            <a:pPr marL="139700" indent="0">
              <a:buNone/>
            </a:pPr>
            <a:r>
              <a:rPr lang="en-US" dirty="0" smtClean="0">
                <a:hlinkClick r:id="rId3" action="ppaction://hlinksldjump"/>
              </a:rPr>
              <a:t>https://subjectmatter.ca/work/circlesofcare/</a:t>
            </a:r>
            <a:endParaRPr lang="en-US" dirty="0" smtClean="0"/>
          </a:p>
          <a:p>
            <a:pPr marL="139700" indent="0">
              <a:buNone/>
            </a:pPr>
            <a:endParaRPr lang="en-US" dirty="0"/>
          </a:p>
        </p:txBody>
      </p:sp>
    </p:spTree>
    <p:extLst>
      <p:ext uri="{BB962C8B-B14F-4D97-AF65-F5344CB8AC3E}">
        <p14:creationId xmlns:p14="http://schemas.microsoft.com/office/powerpoint/2010/main" val="41402477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38"/>
          <p:cNvSpPr/>
          <p:nvPr/>
        </p:nvSpPr>
        <p:spPr>
          <a:xfrm>
            <a:off x="338817" y="1214195"/>
            <a:ext cx="3573600" cy="3573600"/>
          </a:xfrm>
          <a:prstGeom prst="ellipse">
            <a:avLst/>
          </a:prstGeom>
          <a:solidFill>
            <a:srgbClr val="67C8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Twentieth Century"/>
              <a:buNone/>
            </a:pPr>
            <a:endParaRPr sz="1400" b="0" i="0" u="none" strike="noStrike" cap="none">
              <a:solidFill>
                <a:schemeClr val="lt1"/>
              </a:solidFill>
              <a:latin typeface="Calibri"/>
              <a:ea typeface="Calibri"/>
              <a:cs typeface="Calibri"/>
              <a:sym typeface="Calibri"/>
            </a:endParaRPr>
          </a:p>
        </p:txBody>
      </p:sp>
      <p:sp>
        <p:nvSpPr>
          <p:cNvPr id="606" name="Google Shape;606;p38"/>
          <p:cNvSpPr txBox="1">
            <a:spLocks noGrp="1"/>
          </p:cNvSpPr>
          <p:nvPr>
            <p:ph type="title"/>
          </p:nvPr>
        </p:nvSpPr>
        <p:spPr>
          <a:xfrm>
            <a:off x="386953" y="13691"/>
            <a:ext cx="8475000" cy="946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15A23"/>
              </a:buClr>
              <a:buSzPts val="2400"/>
              <a:buFont typeface="Arial"/>
              <a:buNone/>
            </a:pPr>
            <a:r>
              <a:rPr lang="en">
                <a:latin typeface="Arial"/>
                <a:ea typeface="Arial"/>
                <a:cs typeface="Arial"/>
                <a:sym typeface="Arial"/>
              </a:rPr>
              <a:t>BREAKING DOWN BARRIERS: </a:t>
            </a:r>
            <a:br>
              <a:rPr lang="en">
                <a:latin typeface="Arial"/>
                <a:ea typeface="Arial"/>
                <a:cs typeface="Arial"/>
                <a:sym typeface="Arial"/>
              </a:rPr>
            </a:br>
            <a:r>
              <a:rPr lang="en">
                <a:latin typeface="Arial"/>
                <a:ea typeface="Arial"/>
                <a:cs typeface="Arial"/>
                <a:sym typeface="Arial"/>
              </a:rPr>
              <a:t>OUR </a:t>
            </a:r>
            <a:r>
              <a:rPr lang="en"/>
              <a:t>INNOVATIVE </a:t>
            </a:r>
            <a:r>
              <a:rPr lang="en">
                <a:latin typeface="Arial"/>
                <a:ea typeface="Arial"/>
                <a:cs typeface="Arial"/>
                <a:sym typeface="Arial"/>
              </a:rPr>
              <a:t>APPROACH TO SYSTEM CHANGE</a:t>
            </a:r>
            <a:endParaRPr/>
          </a:p>
        </p:txBody>
      </p:sp>
      <p:sp>
        <p:nvSpPr>
          <p:cNvPr id="607" name="Google Shape;607;p3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p>
            <a:pPr marL="520700" lvl="1" indent="-50800" algn="l" rtl="0">
              <a:lnSpc>
                <a:spcPct val="90000"/>
              </a:lnSpc>
              <a:spcBef>
                <a:spcPts val="0"/>
              </a:spcBef>
              <a:spcAft>
                <a:spcPts val="0"/>
              </a:spcAft>
              <a:buSzPts val="2000"/>
              <a:buNone/>
            </a:pPr>
            <a:endParaRPr/>
          </a:p>
          <a:p>
            <a:pPr marL="520700" lvl="1" indent="-50800" algn="l" rtl="0">
              <a:lnSpc>
                <a:spcPct val="90000"/>
              </a:lnSpc>
              <a:spcBef>
                <a:spcPts val="400"/>
              </a:spcBef>
              <a:spcAft>
                <a:spcPts val="0"/>
              </a:spcAft>
              <a:buSzPts val="2000"/>
              <a:buNone/>
            </a:pPr>
            <a:endParaRPr/>
          </a:p>
          <a:p>
            <a:pPr marL="177800" lvl="0" indent="-38100" algn="l" rtl="0">
              <a:lnSpc>
                <a:spcPct val="90000"/>
              </a:lnSpc>
              <a:spcBef>
                <a:spcPts val="800"/>
              </a:spcBef>
              <a:spcAft>
                <a:spcPts val="0"/>
              </a:spcAft>
              <a:buSzPts val="2100"/>
              <a:buNone/>
            </a:pPr>
            <a:endParaRPr/>
          </a:p>
          <a:p>
            <a:pPr marL="177800" lvl="0" indent="-38100" algn="l" rtl="0">
              <a:lnSpc>
                <a:spcPct val="90000"/>
              </a:lnSpc>
              <a:spcBef>
                <a:spcPts val="800"/>
              </a:spcBef>
              <a:spcAft>
                <a:spcPts val="0"/>
              </a:spcAft>
              <a:buSzPts val="2100"/>
              <a:buNone/>
            </a:pPr>
            <a:endParaRPr/>
          </a:p>
        </p:txBody>
      </p:sp>
      <p:sp>
        <p:nvSpPr>
          <p:cNvPr id="608" name="Google Shape;608;p38"/>
          <p:cNvSpPr txBox="1">
            <a:spLocks noGrp="1"/>
          </p:cNvSpPr>
          <p:nvPr>
            <p:ph type="body" idx="2"/>
          </p:nvPr>
        </p:nvSpPr>
        <p:spPr>
          <a:xfrm>
            <a:off x="4025236" y="1414948"/>
            <a:ext cx="4695900" cy="3263400"/>
          </a:xfrm>
          <a:prstGeom prst="rect">
            <a:avLst/>
          </a:prstGeom>
          <a:noFill/>
          <a:ln>
            <a:noFill/>
          </a:ln>
        </p:spPr>
        <p:txBody>
          <a:bodyPr spcFirstLastPara="1" wrap="square" lIns="68575" tIns="34275" rIns="68575" bIns="34275" anchor="t" anchorCtr="0">
            <a:normAutofit/>
          </a:bodyPr>
          <a:lstStyle/>
          <a:p>
            <a:pPr marL="304800" lvl="1" indent="-228600" algn="l" rtl="0">
              <a:lnSpc>
                <a:spcPct val="100000"/>
              </a:lnSpc>
              <a:spcBef>
                <a:spcPts val="0"/>
              </a:spcBef>
              <a:spcAft>
                <a:spcPts val="0"/>
              </a:spcAft>
              <a:buSzPts val="1800"/>
              <a:buChar char="•"/>
            </a:pPr>
            <a:r>
              <a:rPr lang="en" sz="1800"/>
              <a:t>BREAKING DOWN SILOS AMONGST COMMUNITY ORGANIZATIONS &amp; IMPROVING PARTNERSHIPS</a:t>
            </a:r>
            <a:endParaRPr/>
          </a:p>
          <a:p>
            <a:pPr marL="304800" lvl="1" indent="-228600" algn="l" rtl="0">
              <a:lnSpc>
                <a:spcPct val="100000"/>
              </a:lnSpc>
              <a:spcBef>
                <a:spcPts val="400"/>
              </a:spcBef>
              <a:spcAft>
                <a:spcPts val="0"/>
              </a:spcAft>
              <a:buSzPts val="1800"/>
              <a:buChar char="•"/>
            </a:pPr>
            <a:r>
              <a:rPr lang="en" sz="1800"/>
              <a:t>OFFERING IMMEDIATE CARE AT HOSPITAL FOR THOSE REQUESTING TREATMENT FOR OUD</a:t>
            </a:r>
            <a:endParaRPr/>
          </a:p>
          <a:p>
            <a:pPr marL="304800" lvl="1" indent="-228600" algn="l" rtl="0">
              <a:lnSpc>
                <a:spcPct val="100000"/>
              </a:lnSpc>
              <a:spcBef>
                <a:spcPts val="400"/>
              </a:spcBef>
              <a:spcAft>
                <a:spcPts val="0"/>
              </a:spcAft>
              <a:buSzPts val="1800"/>
              <a:buChar char="•"/>
            </a:pPr>
            <a:r>
              <a:rPr lang="en" sz="1800"/>
              <a:t>SEAMLESS ACCESS TO THE FULL CONTINUUM OF ADDICTIONS TREATMENT</a:t>
            </a:r>
            <a:endParaRPr/>
          </a:p>
          <a:p>
            <a:pPr marL="304800" lvl="1" indent="-228600" algn="l" rtl="0">
              <a:lnSpc>
                <a:spcPct val="100000"/>
              </a:lnSpc>
              <a:spcBef>
                <a:spcPts val="400"/>
              </a:spcBef>
              <a:spcAft>
                <a:spcPts val="0"/>
              </a:spcAft>
              <a:buSzPts val="1800"/>
              <a:buChar char="•"/>
            </a:pPr>
            <a:r>
              <a:rPr lang="en" sz="1800"/>
              <a:t>DEVELOPING A PROGRAM TO MEET THE NEEDS OF OUR PATIENTS</a:t>
            </a:r>
            <a:endParaRPr/>
          </a:p>
        </p:txBody>
      </p:sp>
      <p:sp>
        <p:nvSpPr>
          <p:cNvPr id="609" name="Google Shape;609;p38"/>
          <p:cNvSpPr txBox="1">
            <a:spLocks noGrp="1"/>
          </p:cNvSpPr>
          <p:nvPr>
            <p:ph type="sldNum" idx="12"/>
          </p:nvPr>
        </p:nvSpPr>
        <p:spPr>
          <a:xfrm>
            <a:off x="7816361" y="4767263"/>
            <a:ext cx="4572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chemeClr val="dk1"/>
              </a:buClr>
              <a:buSzPts val="800"/>
              <a:buFont typeface="Twentieth Century"/>
              <a:buNone/>
            </a:pPr>
            <a:endParaRPr/>
          </a:p>
        </p:txBody>
      </p:sp>
      <p:pic>
        <p:nvPicPr>
          <p:cNvPr id="610" name="Google Shape;610;p38" descr="3,747 Think Outside The Box Illustrations &amp;amp; Clip Art - iStock"/>
          <p:cNvPicPr preferRelativeResize="0"/>
          <p:nvPr/>
        </p:nvPicPr>
        <p:blipFill rotWithShape="1">
          <a:blip r:embed="rId3">
            <a:alphaModFix/>
          </a:blip>
          <a:srcRect l="11673" t="6360" r="12130" b="2381"/>
          <a:stretch/>
        </p:blipFill>
        <p:spPr>
          <a:xfrm>
            <a:off x="1068318" y="1738311"/>
            <a:ext cx="2114550" cy="2532461"/>
          </a:xfrm>
          <a:prstGeom prst="rect">
            <a:avLst/>
          </a:prstGeom>
          <a:noFill/>
          <a:ln>
            <a:noFill/>
          </a:ln>
        </p:spPr>
      </p:pic>
      <p:sp>
        <p:nvSpPr>
          <p:cNvPr id="611" name="Google Shape;611;p38"/>
          <p:cNvSpPr txBox="1"/>
          <p:nvPr/>
        </p:nvSpPr>
        <p:spPr>
          <a:xfrm>
            <a:off x="3182869" y="4702050"/>
            <a:ext cx="5679000" cy="346200"/>
          </a:xfrm>
          <a:prstGeom prst="rect">
            <a:avLst/>
          </a:prstGeom>
          <a:solidFill>
            <a:schemeClr val="accen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 sz="1800" b="0" i="0" u="none" strike="noStrike" cap="none">
                <a:solidFill>
                  <a:schemeClr val="lt1"/>
                </a:solidFill>
                <a:latin typeface="Arial"/>
                <a:ea typeface="Arial"/>
                <a:cs typeface="Arial"/>
                <a:sym typeface="Arial"/>
              </a:rPr>
              <a:t> </a:t>
            </a:r>
            <a:r>
              <a:rPr lang="en" sz="1800" b="0" i="0" u="none" strike="noStrike" cap="none">
                <a:solidFill>
                  <a:schemeClr val="dk1"/>
                </a:solidFill>
                <a:latin typeface="Arial"/>
                <a:ea typeface="Arial"/>
                <a:cs typeface="Arial"/>
                <a:sym typeface="Arial"/>
              </a:rPr>
              <a:t>Known as the whistleblowers</a:t>
            </a:r>
            <a:endParaRPr sz="1400" b="0" i="0" u="none" strike="noStrike" cap="none">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226"/>
          <p:cNvSpPr txBox="1">
            <a:spLocks noGrp="1"/>
          </p:cNvSpPr>
          <p:nvPr>
            <p:ph type="title"/>
          </p:nvPr>
        </p:nvSpPr>
        <p:spPr>
          <a:xfrm>
            <a:off x="856060" y="463888"/>
            <a:ext cx="7429500" cy="1108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lt1"/>
              </a:buClr>
              <a:buSzPts val="3214"/>
              <a:buFont typeface="Twentieth Century"/>
              <a:buNone/>
            </a:pPr>
            <a:r>
              <a:rPr lang="en"/>
              <a:t>BREAKING DOWN BARRIERS: OCTOBER 2020</a:t>
            </a:r>
            <a:endParaRPr/>
          </a:p>
        </p:txBody>
      </p:sp>
      <p:sp>
        <p:nvSpPr>
          <p:cNvPr id="1638" name="Google Shape;1638;p226"/>
          <p:cNvSpPr/>
          <p:nvPr/>
        </p:nvSpPr>
        <p:spPr>
          <a:xfrm>
            <a:off x="311700" y="1017800"/>
            <a:ext cx="62634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A8B1E3"/>
              </a:buClr>
              <a:buSzPts val="5400"/>
              <a:buFont typeface="Arial"/>
              <a:buNone/>
            </a:pPr>
            <a:r>
              <a:rPr lang="en" sz="5400" b="1" i="0" u="none" strike="noStrike" cap="none">
                <a:solidFill>
                  <a:srgbClr val="A8B1E3"/>
                </a:solidFill>
                <a:latin typeface="Arial"/>
                <a:ea typeface="Arial"/>
                <a:cs typeface="Arial"/>
                <a:sym typeface="Arial"/>
              </a:rPr>
              <a:t>Town Hall Meeting</a:t>
            </a:r>
            <a:endParaRPr sz="1800">
              <a:solidFill>
                <a:schemeClr val="lt1"/>
              </a:solidFill>
              <a:latin typeface="Twentieth Century"/>
              <a:ea typeface="Twentieth Century"/>
              <a:cs typeface="Twentieth Century"/>
              <a:sym typeface="Twentieth Century"/>
            </a:endParaRPr>
          </a:p>
        </p:txBody>
      </p:sp>
      <p:sp>
        <p:nvSpPr>
          <p:cNvPr id="1639" name="Google Shape;1639;p226"/>
          <p:cNvSpPr/>
          <p:nvPr/>
        </p:nvSpPr>
        <p:spPr>
          <a:xfrm>
            <a:off x="2459885" y="2110085"/>
            <a:ext cx="42243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5400"/>
              <a:buFont typeface="Arial"/>
              <a:buNone/>
            </a:pPr>
            <a:r>
              <a:rPr lang="en" sz="5400" b="1" i="0" u="none" strike="noStrike" cap="none">
                <a:solidFill>
                  <a:schemeClr val="dk1"/>
                </a:solidFill>
                <a:latin typeface="Arial"/>
                <a:ea typeface="Arial"/>
                <a:cs typeface="Arial"/>
                <a:sym typeface="Arial"/>
              </a:rPr>
              <a:t>City Council</a:t>
            </a:r>
            <a:endParaRPr sz="5400" b="1" i="0" u="none" strike="noStrike" cap="none">
              <a:solidFill>
                <a:schemeClr val="dk1"/>
              </a:solidFill>
              <a:latin typeface="Arial"/>
              <a:ea typeface="Arial"/>
              <a:cs typeface="Arial"/>
              <a:sym typeface="Arial"/>
            </a:endParaRPr>
          </a:p>
        </p:txBody>
      </p:sp>
      <p:sp>
        <p:nvSpPr>
          <p:cNvPr id="1640" name="Google Shape;1640;p226"/>
          <p:cNvSpPr/>
          <p:nvPr/>
        </p:nvSpPr>
        <p:spPr>
          <a:xfrm>
            <a:off x="1006784" y="3099100"/>
            <a:ext cx="17619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5CCEF"/>
              </a:buClr>
              <a:buSzPts val="5400"/>
              <a:buFont typeface="Arial"/>
              <a:buNone/>
            </a:pPr>
            <a:r>
              <a:rPr lang="en" sz="5400" b="1" i="0" u="none" strike="noStrike" cap="none">
                <a:solidFill>
                  <a:srgbClr val="C5CCEF"/>
                </a:solidFill>
                <a:latin typeface="Arial"/>
                <a:ea typeface="Arial"/>
                <a:cs typeface="Arial"/>
                <a:sym typeface="Arial"/>
              </a:rPr>
              <a:t>MAC</a:t>
            </a:r>
            <a:endParaRPr sz="1800">
              <a:solidFill>
                <a:schemeClr val="lt1"/>
              </a:solidFill>
              <a:latin typeface="Twentieth Century"/>
              <a:ea typeface="Twentieth Century"/>
              <a:cs typeface="Twentieth Century"/>
              <a:sym typeface="Twentieth Century"/>
            </a:endParaRPr>
          </a:p>
        </p:txBody>
      </p:sp>
      <p:sp>
        <p:nvSpPr>
          <p:cNvPr id="1641" name="Google Shape;1641;p226"/>
          <p:cNvSpPr/>
          <p:nvPr/>
        </p:nvSpPr>
        <p:spPr>
          <a:xfrm>
            <a:off x="3836039" y="3158094"/>
            <a:ext cx="43011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5400"/>
              <a:buFont typeface="Arial"/>
              <a:buNone/>
            </a:pPr>
            <a:r>
              <a:rPr lang="en" sz="5400" b="1" i="0" u="none" strike="noStrike" cap="none">
                <a:solidFill>
                  <a:schemeClr val="accent4"/>
                </a:solidFill>
                <a:latin typeface="Arial"/>
                <a:ea typeface="Arial"/>
                <a:cs typeface="Arial"/>
                <a:sym typeface="Arial"/>
              </a:rPr>
              <a:t>TADH Board</a:t>
            </a:r>
            <a:endParaRPr sz="1800">
              <a:solidFill>
                <a:schemeClr val="lt1"/>
              </a:solidFill>
              <a:latin typeface="Twentieth Century"/>
              <a:ea typeface="Twentieth Century"/>
              <a:cs typeface="Twentieth Century"/>
              <a:sym typeface="Twentieth Century"/>
            </a:endParaRPr>
          </a:p>
        </p:txBody>
      </p:sp>
      <p:sp>
        <p:nvSpPr>
          <p:cNvPr id="1642" name="Google Shape;1642;p226"/>
          <p:cNvSpPr/>
          <p:nvPr/>
        </p:nvSpPr>
        <p:spPr>
          <a:xfrm>
            <a:off x="1658222" y="3832133"/>
            <a:ext cx="49167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5"/>
              </a:buClr>
              <a:buSzPts val="5400"/>
              <a:buFont typeface="Arial"/>
              <a:buNone/>
            </a:pPr>
            <a:r>
              <a:rPr lang="en" sz="5400" b="1" i="0" u="none" strike="noStrike" cap="none">
                <a:solidFill>
                  <a:schemeClr val="accent5"/>
                </a:solidFill>
                <a:latin typeface="Arial"/>
                <a:ea typeface="Arial"/>
                <a:cs typeface="Arial"/>
                <a:sym typeface="Arial"/>
              </a:rPr>
              <a:t>ER physicians</a:t>
            </a:r>
            <a:endParaRPr sz="1800">
              <a:solidFill>
                <a:schemeClr val="lt1"/>
              </a:solidFill>
              <a:latin typeface="Twentieth Century"/>
              <a:ea typeface="Twentieth Century"/>
              <a:cs typeface="Twentieth Century"/>
              <a:sym typeface="Twentieth Century"/>
            </a:endParaRPr>
          </a:p>
        </p:txBody>
      </p:sp>
      <p:sp>
        <p:nvSpPr>
          <p:cNvPr id="1643" name="Google Shape;1643;p226"/>
          <p:cNvSpPr/>
          <p:nvPr/>
        </p:nvSpPr>
        <p:spPr>
          <a:xfrm>
            <a:off x="789088" y="2391100"/>
            <a:ext cx="6648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796B1"/>
              </a:buClr>
              <a:buSzPts val="5400"/>
              <a:buFont typeface="Arial"/>
              <a:buNone/>
            </a:pPr>
            <a:r>
              <a:rPr lang="en" sz="5400" b="1" i="0" u="none" strike="noStrike" cap="none">
                <a:solidFill>
                  <a:srgbClr val="E796B1"/>
                </a:solidFill>
                <a:latin typeface="Arial"/>
                <a:ea typeface="Arial"/>
                <a:cs typeface="Arial"/>
                <a:sym typeface="Arial"/>
              </a:rPr>
              <a:t>TADH Nursing Staff</a:t>
            </a:r>
            <a:endParaRPr sz="1800">
              <a:solidFill>
                <a:schemeClr val="lt1"/>
              </a:solidFill>
              <a:latin typeface="Twentieth Century"/>
              <a:ea typeface="Twentieth Century"/>
              <a:cs typeface="Twentieth Century"/>
              <a:sym typeface="Twentieth Century"/>
            </a:endParaRPr>
          </a:p>
        </p:txBody>
      </p:sp>
      <p:sp>
        <p:nvSpPr>
          <p:cNvPr id="1644" name="Google Shape;1644;p226"/>
          <p:cNvSpPr/>
          <p:nvPr/>
        </p:nvSpPr>
        <p:spPr>
          <a:xfrm>
            <a:off x="3443326" y="1479465"/>
            <a:ext cx="41472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3"/>
              </a:buClr>
              <a:buSzPts val="5400"/>
              <a:buFont typeface="Arial"/>
              <a:buNone/>
            </a:pPr>
            <a:r>
              <a:rPr lang="en" sz="5400" b="1" i="0" u="none" strike="noStrike" cap="none">
                <a:solidFill>
                  <a:schemeClr val="accent3"/>
                </a:solidFill>
                <a:latin typeface="Arial"/>
                <a:ea typeface="Arial"/>
                <a:cs typeface="Arial"/>
                <a:sym typeface="Arial"/>
              </a:rPr>
              <a:t>Task Teams</a:t>
            </a:r>
            <a:endParaRPr sz="1800">
              <a:solidFill>
                <a:schemeClr val="lt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14309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
                                        </p:tgtEl>
                                        <p:attrNameLst>
                                          <p:attrName>style.visibility</p:attrName>
                                        </p:attrNameLst>
                                      </p:cBhvr>
                                      <p:to>
                                        <p:strVal val="visible"/>
                                      </p:to>
                                    </p:set>
                                    <p:animEffect transition="in" filter="fade">
                                      <p:cBhvr>
                                        <p:cTn id="7" dur="1000"/>
                                        <p:tgtEl>
                                          <p:spTgt spid="16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9"/>
                                        </p:tgtEl>
                                        <p:attrNameLst>
                                          <p:attrName>style.visibility</p:attrName>
                                        </p:attrNameLst>
                                      </p:cBhvr>
                                      <p:to>
                                        <p:strVal val="visible"/>
                                      </p:to>
                                    </p:set>
                                    <p:animEffect transition="in" filter="fade">
                                      <p:cBhvr>
                                        <p:cTn id="12" dur="1000"/>
                                        <p:tgtEl>
                                          <p:spTgt spid="16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1"/>
                                        </p:tgtEl>
                                        <p:attrNameLst>
                                          <p:attrName>style.visibility</p:attrName>
                                        </p:attrNameLst>
                                      </p:cBhvr>
                                      <p:to>
                                        <p:strVal val="visible"/>
                                      </p:to>
                                    </p:set>
                                    <p:animEffect transition="in" filter="fade">
                                      <p:cBhvr>
                                        <p:cTn id="17" dur="1000"/>
                                        <p:tgtEl>
                                          <p:spTgt spid="16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0"/>
                                        </p:tgtEl>
                                        <p:attrNameLst>
                                          <p:attrName>style.visibility</p:attrName>
                                        </p:attrNameLst>
                                      </p:cBhvr>
                                      <p:to>
                                        <p:strVal val="visible"/>
                                      </p:to>
                                    </p:set>
                                    <p:animEffect transition="in" filter="fade">
                                      <p:cBhvr>
                                        <p:cTn id="22" dur="1822"/>
                                        <p:tgtEl>
                                          <p:spTgt spid="16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42"/>
                                        </p:tgtEl>
                                        <p:attrNameLst>
                                          <p:attrName>style.visibility</p:attrName>
                                        </p:attrNameLst>
                                      </p:cBhvr>
                                      <p:to>
                                        <p:strVal val="visible"/>
                                      </p:to>
                                    </p:set>
                                    <p:animEffect transition="in" filter="fade">
                                      <p:cBhvr>
                                        <p:cTn id="27" dur="1000"/>
                                        <p:tgtEl>
                                          <p:spTgt spid="16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43"/>
                                        </p:tgtEl>
                                        <p:attrNameLst>
                                          <p:attrName>style.visibility</p:attrName>
                                        </p:attrNameLst>
                                      </p:cBhvr>
                                      <p:to>
                                        <p:strVal val="visible"/>
                                      </p:to>
                                    </p:set>
                                    <p:animEffect transition="in" filter="fade">
                                      <p:cBhvr>
                                        <p:cTn id="32" dur="1000"/>
                                        <p:tgtEl>
                                          <p:spTgt spid="16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44"/>
                                        </p:tgtEl>
                                        <p:attrNameLst>
                                          <p:attrName>style.visibility</p:attrName>
                                        </p:attrNameLst>
                                      </p:cBhvr>
                                      <p:to>
                                        <p:strVal val="visible"/>
                                      </p:to>
                                    </p:set>
                                    <p:animEffect transition="in" filter="fade">
                                      <p:cBhvr>
                                        <p:cTn id="37" dur="500"/>
                                        <p:tgtEl>
                                          <p:spTgt spid="1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39" descr="A picture containing person&#10;&#10;Description automatically generated"/>
          <p:cNvPicPr preferRelativeResize="0"/>
          <p:nvPr/>
        </p:nvPicPr>
        <p:blipFill rotWithShape="1">
          <a:blip r:embed="rId3">
            <a:alphaModFix/>
          </a:blip>
          <a:srcRect l="1415" r="8420"/>
          <a:stretch/>
        </p:blipFill>
        <p:spPr>
          <a:xfrm>
            <a:off x="268227" y="0"/>
            <a:ext cx="8875775" cy="5143499"/>
          </a:xfrm>
          <a:prstGeom prst="rect">
            <a:avLst/>
          </a:prstGeom>
          <a:noFill/>
          <a:ln>
            <a:noFill/>
          </a:ln>
        </p:spPr>
      </p:pic>
      <p:sp>
        <p:nvSpPr>
          <p:cNvPr id="618" name="Google Shape;618;p39"/>
          <p:cNvSpPr/>
          <p:nvPr/>
        </p:nvSpPr>
        <p:spPr>
          <a:xfrm>
            <a:off x="0" y="0"/>
            <a:ext cx="5904300" cy="5170800"/>
          </a:xfrm>
          <a:prstGeom prst="rect">
            <a:avLst/>
          </a:prstGeom>
          <a:gradFill>
            <a:gsLst>
              <a:gs pos="0">
                <a:schemeClr val="lt1"/>
              </a:gs>
              <a:gs pos="52999">
                <a:schemeClr val="lt1"/>
              </a:gs>
              <a:gs pos="100000">
                <a:srgbClr val="FFFFFF">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Twentieth Century"/>
              <a:buNone/>
            </a:pPr>
            <a:endParaRPr sz="1400" b="0" i="0" u="none" strike="noStrike" cap="none">
              <a:solidFill>
                <a:schemeClr val="lt1"/>
              </a:solidFill>
              <a:latin typeface="Calibri"/>
              <a:ea typeface="Calibri"/>
              <a:cs typeface="Calibri"/>
              <a:sym typeface="Calibri"/>
            </a:endParaRPr>
          </a:p>
        </p:txBody>
      </p:sp>
      <p:sp>
        <p:nvSpPr>
          <p:cNvPr id="619" name="Google Shape;619;p39"/>
          <p:cNvSpPr txBox="1">
            <a:spLocks noGrp="1"/>
          </p:cNvSpPr>
          <p:nvPr>
            <p:ph type="title"/>
          </p:nvPr>
        </p:nvSpPr>
        <p:spPr>
          <a:xfrm>
            <a:off x="386953" y="463177"/>
            <a:ext cx="8644800" cy="946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15A23"/>
              </a:buClr>
              <a:buSzPts val="2400"/>
              <a:buFont typeface="Arial"/>
              <a:buNone/>
            </a:pPr>
            <a:r>
              <a:rPr lang="en"/>
              <a:t>INNOVATION AND IMAGINATION </a:t>
            </a:r>
            <a:br>
              <a:rPr lang="en"/>
            </a:br>
            <a:r>
              <a:rPr lang="en"/>
              <a:t>AT THE HOSPITAL</a:t>
            </a:r>
            <a:endParaRPr/>
          </a:p>
        </p:txBody>
      </p:sp>
      <p:sp>
        <p:nvSpPr>
          <p:cNvPr id="620" name="Google Shape;620;p39"/>
          <p:cNvSpPr txBox="1">
            <a:spLocks noGrp="1"/>
          </p:cNvSpPr>
          <p:nvPr>
            <p:ph type="body" idx="1"/>
          </p:nvPr>
        </p:nvSpPr>
        <p:spPr>
          <a:xfrm>
            <a:off x="386963" y="1383694"/>
            <a:ext cx="4351800" cy="3529500"/>
          </a:xfrm>
          <a:prstGeom prst="rect">
            <a:avLst/>
          </a:prstGeom>
          <a:noFill/>
          <a:ln>
            <a:noFill/>
          </a:ln>
        </p:spPr>
        <p:txBody>
          <a:bodyPr spcFirstLastPara="1" wrap="square" lIns="68575" tIns="34275" rIns="68575" bIns="34275" anchor="t" anchorCtr="0">
            <a:normAutofit fontScale="85000" lnSpcReduction="10000"/>
          </a:bodyPr>
          <a:lstStyle/>
          <a:p>
            <a:pPr marL="0" lvl="0" indent="0" algn="l" rtl="0">
              <a:lnSpc>
                <a:spcPct val="100000"/>
              </a:lnSpc>
              <a:spcBef>
                <a:spcPts val="0"/>
              </a:spcBef>
              <a:spcAft>
                <a:spcPts val="0"/>
              </a:spcAft>
              <a:buSzPct val="100000"/>
              <a:buNone/>
            </a:pPr>
            <a:r>
              <a:rPr lang="en" sz="2500">
                <a:solidFill>
                  <a:srgbClr val="67C8D2"/>
                </a:solidFill>
              </a:rPr>
              <a:t>HOSPITAL IS A KEY PLAYER </a:t>
            </a:r>
            <a:br>
              <a:rPr lang="en" sz="2500">
                <a:solidFill>
                  <a:srgbClr val="67C8D2"/>
                </a:solidFill>
              </a:rPr>
            </a:br>
            <a:r>
              <a:rPr lang="en" sz="2500">
                <a:solidFill>
                  <a:srgbClr val="67C8D2"/>
                </a:solidFill>
              </a:rPr>
              <a:t>IN SYSTEM CHANGE</a:t>
            </a:r>
            <a:endParaRPr sz="2500">
              <a:solidFill>
                <a:srgbClr val="67C8D2"/>
              </a:solidFill>
            </a:endParaRPr>
          </a:p>
          <a:p>
            <a:pPr marL="0" lvl="0" indent="0" algn="l" rtl="0">
              <a:lnSpc>
                <a:spcPct val="100000"/>
              </a:lnSpc>
              <a:spcBef>
                <a:spcPts val="0"/>
              </a:spcBef>
              <a:spcAft>
                <a:spcPts val="0"/>
              </a:spcAft>
              <a:buSzPct val="100000"/>
              <a:buNone/>
            </a:pPr>
            <a:endParaRPr sz="2500">
              <a:solidFill>
                <a:srgbClr val="67C8D2"/>
              </a:solidFill>
            </a:endParaRPr>
          </a:p>
          <a:p>
            <a:pPr marL="241300" lvl="1" indent="-236855" algn="l" rtl="0">
              <a:lnSpc>
                <a:spcPct val="100000"/>
              </a:lnSpc>
              <a:spcBef>
                <a:spcPts val="400"/>
              </a:spcBef>
              <a:spcAft>
                <a:spcPts val="0"/>
              </a:spcAft>
              <a:buSzPct val="100000"/>
              <a:buChar char="•"/>
            </a:pPr>
            <a:r>
              <a:rPr lang="en" sz="1800"/>
              <a:t>FIRST CHANGING HOSPITAL CULTURE, REDUCING STIGMA, AND IMPROVING COMFORT LEVELS (including ED)</a:t>
            </a:r>
            <a:endParaRPr/>
          </a:p>
          <a:p>
            <a:pPr marL="241300" lvl="1" indent="-236855" algn="l" rtl="0">
              <a:lnSpc>
                <a:spcPct val="100000"/>
              </a:lnSpc>
              <a:spcBef>
                <a:spcPts val="400"/>
              </a:spcBef>
              <a:spcAft>
                <a:spcPts val="0"/>
              </a:spcAft>
              <a:buSzPct val="100000"/>
              <a:buChar char="•"/>
            </a:pPr>
            <a:r>
              <a:rPr lang="en" sz="1800"/>
              <a:t>PROVIDING IMMEDIATE TREATMENT FOR THOSE PRESENTING TO ER REQUESTING HELP</a:t>
            </a:r>
            <a:endParaRPr/>
          </a:p>
          <a:p>
            <a:pPr marL="241300" lvl="1" indent="-236855" algn="l" rtl="0">
              <a:lnSpc>
                <a:spcPct val="100000"/>
              </a:lnSpc>
              <a:spcBef>
                <a:spcPts val="400"/>
              </a:spcBef>
              <a:spcAft>
                <a:spcPts val="0"/>
              </a:spcAft>
              <a:buSzPct val="100000"/>
              <a:buChar char="•"/>
            </a:pPr>
            <a:r>
              <a:rPr lang="en" sz="1800"/>
              <a:t>OPENING OF MEDICAL WITHDRAWAL MANAGEMENT BEDS</a:t>
            </a:r>
            <a:endParaRPr/>
          </a:p>
          <a:p>
            <a:pPr marL="241300" lvl="1" indent="-236855" algn="l" rtl="0">
              <a:lnSpc>
                <a:spcPct val="100000"/>
              </a:lnSpc>
              <a:spcBef>
                <a:spcPts val="400"/>
              </a:spcBef>
              <a:spcAft>
                <a:spcPts val="0"/>
              </a:spcAft>
              <a:buSzPct val="100000"/>
              <a:buChar char="•"/>
            </a:pPr>
            <a:r>
              <a:rPr lang="en" sz="1800"/>
              <a:t>EDUCATION TO COLLEAGUES &amp; STAFF</a:t>
            </a:r>
            <a:endParaRPr/>
          </a:p>
          <a:p>
            <a:pPr marL="241300" lvl="1" indent="-236855" algn="l" rtl="0">
              <a:lnSpc>
                <a:spcPct val="100000"/>
              </a:lnSpc>
              <a:spcBef>
                <a:spcPts val="400"/>
              </a:spcBef>
              <a:spcAft>
                <a:spcPts val="0"/>
              </a:spcAft>
              <a:buSzPct val="100000"/>
              <a:buChar char="•"/>
            </a:pPr>
            <a:r>
              <a:rPr lang="en" sz="1800"/>
              <a:t>IMPLEMENTING AMCS &amp; CWMS TEAMS</a:t>
            </a:r>
            <a:endParaRPr/>
          </a:p>
          <a:p>
            <a:pPr marL="241300" lvl="1" indent="-236855" algn="l" rtl="0">
              <a:lnSpc>
                <a:spcPct val="100000"/>
              </a:lnSpc>
              <a:spcBef>
                <a:spcPts val="400"/>
              </a:spcBef>
              <a:spcAft>
                <a:spcPts val="0"/>
              </a:spcAft>
              <a:buSzPct val="100000"/>
              <a:buChar char="•"/>
            </a:pPr>
            <a:r>
              <a:rPr lang="en" sz="1800"/>
              <a:t>PROVIDING WRAPAROUND CARE </a:t>
            </a:r>
            <a:endParaRPr/>
          </a:p>
          <a:p>
            <a:pPr marL="177800" lvl="0" indent="-76200" algn="l" rtl="0">
              <a:lnSpc>
                <a:spcPct val="90000"/>
              </a:lnSpc>
              <a:spcBef>
                <a:spcPts val="800"/>
              </a:spcBef>
              <a:spcAft>
                <a:spcPts val="0"/>
              </a:spcAft>
              <a:buSzPct val="100000"/>
              <a:buNone/>
            </a:pPr>
            <a:endParaRPr/>
          </a:p>
        </p:txBody>
      </p:sp>
      <p:pic>
        <p:nvPicPr>
          <p:cNvPr id="621" name="Google Shape;621;p39" descr="Text&#10;&#10;Description automatically generated with low confidence"/>
          <p:cNvPicPr preferRelativeResize="0"/>
          <p:nvPr/>
        </p:nvPicPr>
        <p:blipFill rotWithShape="1">
          <a:blip r:embed="rId4">
            <a:alphaModFix/>
          </a:blip>
          <a:srcRect/>
          <a:stretch/>
        </p:blipFill>
        <p:spPr>
          <a:xfrm>
            <a:off x="5159327" y="4298488"/>
            <a:ext cx="3984673" cy="845012"/>
          </a:xfrm>
          <a:prstGeom prst="rect">
            <a:avLst/>
          </a:prstGeom>
          <a:noFill/>
          <a:ln>
            <a:noFill/>
          </a:ln>
        </p:spPr>
      </p:pic>
      <p:sp>
        <p:nvSpPr>
          <p:cNvPr id="622" name="Google Shape;622;p39"/>
          <p:cNvSpPr/>
          <p:nvPr/>
        </p:nvSpPr>
        <p:spPr>
          <a:xfrm>
            <a:off x="4845934" y="1497887"/>
            <a:ext cx="1995000" cy="1995000"/>
          </a:xfrm>
          <a:prstGeom prst="ellipse">
            <a:avLst/>
          </a:prstGeom>
          <a:solidFill>
            <a:schemeClr val="lt1">
              <a:alpha val="43529"/>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Twentieth Century"/>
              <a:buNone/>
            </a:pPr>
            <a:endParaRPr sz="14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4"/>
          <p:cNvSpPr txBox="1">
            <a:spLocks noGrp="1"/>
          </p:cNvSpPr>
          <p:nvPr>
            <p:ph type="title"/>
          </p:nvPr>
        </p:nvSpPr>
        <p:spPr>
          <a:xfrm>
            <a:off x="311700" y="312166"/>
            <a:ext cx="2808000" cy="755700"/>
          </a:xfrm>
          <a:prstGeom prst="rect">
            <a:avLst/>
          </a:prstGeom>
          <a:noFill/>
          <a:ln>
            <a:noFill/>
          </a:ln>
        </p:spPr>
        <p:txBody>
          <a:bodyPr spcFirstLastPara="1" wrap="square" lIns="91425" tIns="91425" rIns="91425" bIns="91425" anchor="b" anchorCtr="0">
            <a:normAutofit/>
          </a:bodyPr>
          <a:lstStyle/>
          <a:p>
            <a:pPr marL="0" lvl="0" indent="0" algn="l" rtl="0">
              <a:lnSpc>
                <a:spcPct val="90000"/>
              </a:lnSpc>
              <a:spcBef>
                <a:spcPts val="0"/>
              </a:spcBef>
              <a:spcAft>
                <a:spcPts val="0"/>
              </a:spcAft>
              <a:buClr>
                <a:schemeClr val="dk1"/>
              </a:buClr>
              <a:buSzPts val="2400"/>
              <a:buFont typeface="Calibri"/>
              <a:buNone/>
            </a:pPr>
            <a:r>
              <a:rPr lang="en" dirty="0"/>
              <a:t>OUR TEAM</a:t>
            </a:r>
            <a:endParaRPr dirty="0"/>
          </a:p>
        </p:txBody>
      </p:sp>
      <p:sp>
        <p:nvSpPr>
          <p:cNvPr id="884" name="Google Shape;884;p94"/>
          <p:cNvSpPr txBox="1">
            <a:spLocks noGrp="1"/>
          </p:cNvSpPr>
          <p:nvPr>
            <p:ph type="body" idx="1"/>
          </p:nvPr>
        </p:nvSpPr>
        <p:spPr>
          <a:xfrm>
            <a:off x="311700" y="1076333"/>
            <a:ext cx="2808000" cy="3621300"/>
          </a:xfrm>
          <a:prstGeom prst="rect">
            <a:avLst/>
          </a:prstGeom>
          <a:noFill/>
          <a:ln>
            <a:noFill/>
          </a:ln>
        </p:spPr>
        <p:txBody>
          <a:bodyPr spcFirstLastPara="1" wrap="square" lIns="91425" tIns="91425" rIns="91425" bIns="91425" anchor="t" anchorCtr="0">
            <a:normAutofit fontScale="92500" lnSpcReduction="10000"/>
          </a:bodyPr>
          <a:lstStyle/>
          <a:p>
            <a:pPr marL="114300" lvl="0" indent="0" algn="l" rtl="0">
              <a:lnSpc>
                <a:spcPct val="100000"/>
              </a:lnSpc>
              <a:spcBef>
                <a:spcPts val="800"/>
              </a:spcBef>
              <a:spcAft>
                <a:spcPts val="0"/>
              </a:spcAft>
              <a:buClr>
                <a:schemeClr val="dk1"/>
              </a:buClr>
              <a:buSzPts val="1514"/>
              <a:buFont typeface="Arial"/>
              <a:buNone/>
            </a:pPr>
            <a:r>
              <a:rPr lang="en" sz="1800" dirty="0"/>
              <a:t>COMMUNITY WITHDRAWAL MANAGEMENT SERVICE</a:t>
            </a:r>
            <a:endParaRPr sz="1800" dirty="0"/>
          </a:p>
          <a:p>
            <a:pPr marL="114300" lvl="0" indent="0" algn="l" rtl="0">
              <a:lnSpc>
                <a:spcPct val="100000"/>
              </a:lnSpc>
              <a:spcBef>
                <a:spcPts val="800"/>
              </a:spcBef>
              <a:spcAft>
                <a:spcPts val="0"/>
              </a:spcAft>
              <a:buClr>
                <a:schemeClr val="dk1"/>
              </a:buClr>
              <a:buSzPts val="1514"/>
              <a:buFont typeface="Arial"/>
              <a:buNone/>
            </a:pPr>
            <a:r>
              <a:rPr lang="en" sz="1800" dirty="0"/>
              <a:t>ACUTE MEDICINE CONSULT SERVICE</a:t>
            </a:r>
            <a:endParaRPr sz="1800" dirty="0"/>
          </a:p>
          <a:p>
            <a:pPr marL="114300" lvl="0" indent="0" algn="l" rtl="0">
              <a:lnSpc>
                <a:spcPct val="100000"/>
              </a:lnSpc>
              <a:spcBef>
                <a:spcPts val="800"/>
              </a:spcBef>
              <a:spcAft>
                <a:spcPts val="0"/>
              </a:spcAft>
              <a:buClr>
                <a:schemeClr val="dk1"/>
              </a:buClr>
              <a:buSzPts val="1297"/>
              <a:buNone/>
            </a:pPr>
            <a:r>
              <a:rPr lang="en" sz="1800" dirty="0"/>
              <a:t>TIMMINS POLICE SERVICE COMMUNITY OUTREACH SAFETY PROGRAM</a:t>
            </a:r>
            <a:endParaRPr sz="1800" dirty="0"/>
          </a:p>
          <a:p>
            <a:pPr marL="114300" lvl="0" indent="0" algn="l" rtl="0">
              <a:lnSpc>
                <a:spcPct val="100000"/>
              </a:lnSpc>
              <a:spcBef>
                <a:spcPts val="800"/>
              </a:spcBef>
              <a:spcAft>
                <a:spcPts val="0"/>
              </a:spcAft>
              <a:buClr>
                <a:schemeClr val="dk1"/>
              </a:buClr>
              <a:buSzPts val="1514"/>
              <a:buFont typeface="Arial"/>
              <a:buNone/>
            </a:pPr>
            <a:r>
              <a:rPr lang="en" sz="1800" dirty="0"/>
              <a:t>AND WE WORK VERY CLOSELY WITH MOBILE CRISIS </a:t>
            </a:r>
            <a:endParaRPr sz="1800" dirty="0"/>
          </a:p>
        </p:txBody>
      </p:sp>
      <p:pic>
        <p:nvPicPr>
          <p:cNvPr id="885" name="Google Shape;885;p94" descr="A group of women posing for a picture next to a large ball&#10;&#10;Description automatically generated with low confidence"/>
          <p:cNvPicPr preferRelativeResize="0"/>
          <p:nvPr/>
        </p:nvPicPr>
        <p:blipFill rotWithShape="1">
          <a:blip r:embed="rId3">
            <a:alphaModFix/>
          </a:blip>
          <a:srcRect l="3209" r="13858"/>
          <a:stretch/>
        </p:blipFill>
        <p:spPr>
          <a:xfrm>
            <a:off x="3464657" y="3561"/>
            <a:ext cx="5679342" cy="5136378"/>
          </a:xfrm>
          <a:prstGeom prst="rect">
            <a:avLst/>
          </a:prstGeom>
          <a:noFill/>
          <a:ln>
            <a:noFill/>
          </a:ln>
        </p:spPr>
      </p:pic>
    </p:spTree>
    <p:extLst>
      <p:ext uri="{BB962C8B-B14F-4D97-AF65-F5344CB8AC3E}">
        <p14:creationId xmlns:p14="http://schemas.microsoft.com/office/powerpoint/2010/main" val="23105007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95"/>
          <p:cNvSpPr txBox="1">
            <a:spLocks noGrp="1"/>
          </p:cNvSpPr>
          <p:nvPr>
            <p:ph type="title"/>
          </p:nvPr>
        </p:nvSpPr>
        <p:spPr>
          <a:xfrm>
            <a:off x="1038469" y="463888"/>
            <a:ext cx="7773300" cy="1197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lt1"/>
              </a:buClr>
              <a:buSzPts val="3200"/>
              <a:buFont typeface="Twentieth Century"/>
              <a:buNone/>
            </a:pPr>
            <a:r>
              <a:rPr lang="en"/>
              <a:t>WITHDRAWAL MANAGEMENT BEDS	</a:t>
            </a:r>
            <a:endParaRPr/>
          </a:p>
        </p:txBody>
      </p:sp>
      <p:sp>
        <p:nvSpPr>
          <p:cNvPr id="891" name="Google Shape;891;p95"/>
          <p:cNvSpPr txBox="1">
            <a:spLocks noGrp="1"/>
          </p:cNvSpPr>
          <p:nvPr>
            <p:ph type="body" idx="1"/>
          </p:nvPr>
        </p:nvSpPr>
        <p:spPr>
          <a:xfrm>
            <a:off x="685500" y="1041826"/>
            <a:ext cx="7773000" cy="29106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20000"/>
              </a:lnSpc>
              <a:spcBef>
                <a:spcPts val="0"/>
              </a:spcBef>
              <a:spcAft>
                <a:spcPts val="0"/>
              </a:spcAft>
              <a:buClr>
                <a:schemeClr val="lt1"/>
              </a:buClr>
              <a:buSzPct val="34939"/>
              <a:buNone/>
            </a:pPr>
            <a:r>
              <a:rPr lang="en" sz="8300"/>
              <a:t>TIMMINS AND DISTRICT HOSPITAL</a:t>
            </a:r>
            <a:r>
              <a:rPr lang="en" sz="5400"/>
              <a:t>	</a:t>
            </a:r>
            <a:endParaRPr/>
          </a:p>
          <a:p>
            <a:pPr marL="279400" lvl="0" indent="-255587" algn="l" rtl="0">
              <a:lnSpc>
                <a:spcPct val="120000"/>
              </a:lnSpc>
              <a:spcBef>
                <a:spcPts val="1200"/>
              </a:spcBef>
              <a:spcAft>
                <a:spcPts val="0"/>
              </a:spcAft>
              <a:buClr>
                <a:schemeClr val="lt1"/>
              </a:buClr>
              <a:buSzPct val="114062"/>
              <a:buChar char="●"/>
            </a:pPr>
            <a:r>
              <a:rPr lang="en" sz="6400"/>
              <a:t>WiMU (Acute Withdrawal Management Unit)  12  BED UNIT LOCATED IN OUR HOSPITAL</a:t>
            </a:r>
            <a:endParaRPr sz="6400"/>
          </a:p>
          <a:p>
            <a:pPr marL="914400" lvl="1" indent="-330200" algn="l" rtl="0">
              <a:lnSpc>
                <a:spcPct val="120000"/>
              </a:lnSpc>
              <a:spcBef>
                <a:spcPts val="0"/>
              </a:spcBef>
              <a:spcAft>
                <a:spcPts val="0"/>
              </a:spcAft>
              <a:buClr>
                <a:schemeClr val="dk1"/>
              </a:buClr>
              <a:buSzPct val="100000"/>
              <a:buChar char="•"/>
            </a:pPr>
            <a:r>
              <a:rPr lang="en" sz="6400"/>
              <a:t>Initially started as 2 beds(Dec 2020) in the ICU</a:t>
            </a:r>
            <a:endParaRPr sz="6400"/>
          </a:p>
          <a:p>
            <a:pPr marL="914400" lvl="1" indent="-330200" algn="l" rtl="0">
              <a:lnSpc>
                <a:spcPct val="120000"/>
              </a:lnSpc>
              <a:spcBef>
                <a:spcPts val="0"/>
              </a:spcBef>
              <a:spcAft>
                <a:spcPts val="0"/>
              </a:spcAft>
              <a:buClr>
                <a:schemeClr val="dk1"/>
              </a:buClr>
              <a:buSzPct val="100000"/>
              <a:buChar char="•"/>
            </a:pPr>
            <a:r>
              <a:rPr lang="en" sz="6400"/>
              <a:t>STAFFED BY RNs</a:t>
            </a:r>
            <a:endParaRPr sz="6400"/>
          </a:p>
          <a:p>
            <a:pPr marL="914400" lvl="1" indent="-330200" algn="l" rtl="0">
              <a:lnSpc>
                <a:spcPct val="120000"/>
              </a:lnSpc>
              <a:spcBef>
                <a:spcPts val="0"/>
              </a:spcBef>
              <a:spcAft>
                <a:spcPts val="0"/>
              </a:spcAft>
              <a:buClr>
                <a:schemeClr val="dk1"/>
              </a:buClr>
              <a:buSzPct val="100000"/>
              <a:buChar char="•"/>
            </a:pPr>
            <a:r>
              <a:rPr lang="en" sz="6400"/>
              <a:t>AMCT RN AND HOSPITAL SW</a:t>
            </a:r>
            <a:endParaRPr sz="6400"/>
          </a:p>
          <a:p>
            <a:pPr marL="279400" lvl="0" indent="-255587" algn="l" rtl="0">
              <a:lnSpc>
                <a:spcPct val="120000"/>
              </a:lnSpc>
              <a:spcBef>
                <a:spcPts val="1200"/>
              </a:spcBef>
              <a:spcAft>
                <a:spcPts val="0"/>
              </a:spcAft>
              <a:buClr>
                <a:schemeClr val="lt1"/>
              </a:buClr>
              <a:buSzPct val="114062"/>
              <a:buChar char="●"/>
            </a:pPr>
            <a:r>
              <a:rPr lang="en" sz="6400"/>
              <a:t>PHYSICIAN ON CALL 7 DAYS A WEEK </a:t>
            </a:r>
            <a:endParaRPr/>
          </a:p>
          <a:p>
            <a:pPr marL="0" lvl="0" indent="0" algn="l" rtl="0">
              <a:lnSpc>
                <a:spcPct val="120000"/>
              </a:lnSpc>
              <a:spcBef>
                <a:spcPts val="1200"/>
              </a:spcBef>
              <a:spcAft>
                <a:spcPts val="0"/>
              </a:spcAft>
              <a:buClr>
                <a:schemeClr val="dk1"/>
              </a:buClr>
              <a:buSzPts val="107"/>
              <a:buNone/>
            </a:pPr>
            <a:r>
              <a:rPr lang="en"/>
              <a:t>            </a:t>
            </a:r>
            <a:r>
              <a:rPr lang="en" sz="6400"/>
              <a:t> OUTPATIENT COMMUNITY WITHDRAWAL MANAGEMENT SERVICES</a:t>
            </a:r>
            <a:endParaRPr sz="6400"/>
          </a:p>
          <a:p>
            <a:pPr marL="914400" lvl="0" indent="-330200" algn="l" rtl="0">
              <a:lnSpc>
                <a:spcPct val="120000"/>
              </a:lnSpc>
              <a:spcBef>
                <a:spcPts val="1200"/>
              </a:spcBef>
              <a:spcAft>
                <a:spcPts val="0"/>
              </a:spcAft>
              <a:buClr>
                <a:schemeClr val="dk1"/>
              </a:buClr>
              <a:buSzPct val="100000"/>
              <a:buChar char="●"/>
            </a:pPr>
            <a:r>
              <a:rPr lang="en" sz="6400"/>
              <a:t>RN</a:t>
            </a:r>
            <a:endParaRPr sz="6400"/>
          </a:p>
          <a:p>
            <a:pPr marL="914400" lvl="0" indent="-330200" algn="l" rtl="0">
              <a:lnSpc>
                <a:spcPct val="120000"/>
              </a:lnSpc>
              <a:spcBef>
                <a:spcPts val="0"/>
              </a:spcBef>
              <a:spcAft>
                <a:spcPts val="0"/>
              </a:spcAft>
              <a:buClr>
                <a:schemeClr val="dk1"/>
              </a:buClr>
              <a:buSzPct val="100000"/>
              <a:buChar char="●"/>
            </a:pPr>
            <a:r>
              <a:rPr lang="en" sz="6400"/>
              <a:t>NP</a:t>
            </a:r>
            <a:endParaRPr sz="6400"/>
          </a:p>
          <a:p>
            <a:pPr marL="914400" lvl="0" indent="-330200" algn="l" rtl="0">
              <a:lnSpc>
                <a:spcPct val="120000"/>
              </a:lnSpc>
              <a:spcBef>
                <a:spcPts val="0"/>
              </a:spcBef>
              <a:spcAft>
                <a:spcPts val="0"/>
              </a:spcAft>
              <a:buClr>
                <a:schemeClr val="dk1"/>
              </a:buClr>
              <a:buSzPct val="100000"/>
              <a:buChar char="●"/>
            </a:pPr>
            <a:r>
              <a:rPr lang="en" sz="6400"/>
              <a:t>SW</a:t>
            </a:r>
            <a:endParaRPr sz="6400"/>
          </a:p>
          <a:p>
            <a:pPr marL="0" lvl="0" indent="0" algn="l" rtl="0">
              <a:lnSpc>
                <a:spcPct val="115000"/>
              </a:lnSpc>
              <a:spcBef>
                <a:spcPts val="2400"/>
              </a:spcBef>
              <a:spcAft>
                <a:spcPts val="0"/>
              </a:spcAft>
              <a:buClr>
                <a:schemeClr val="lt1"/>
              </a:buClr>
              <a:buSzPct val="131069"/>
              <a:buNone/>
            </a:pPr>
            <a:r>
              <a:rPr lang="en"/>
              <a:t>	</a:t>
            </a:r>
            <a:endParaRPr/>
          </a:p>
          <a:p>
            <a:pPr marL="0" lvl="0" indent="0" algn="l" rtl="0">
              <a:lnSpc>
                <a:spcPct val="115000"/>
              </a:lnSpc>
              <a:spcBef>
                <a:spcPts val="2400"/>
              </a:spcBef>
              <a:spcAft>
                <a:spcPts val="1200"/>
              </a:spcAft>
              <a:buClr>
                <a:schemeClr val="lt1"/>
              </a:buClr>
              <a:buSzPct val="136110"/>
              <a:buNone/>
            </a:pPr>
            <a:endParaRPr/>
          </a:p>
        </p:txBody>
      </p:sp>
    </p:spTree>
    <p:extLst>
      <p:ext uri="{BB962C8B-B14F-4D97-AF65-F5344CB8AC3E}">
        <p14:creationId xmlns:p14="http://schemas.microsoft.com/office/powerpoint/2010/main" val="28423146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238"/>
          <p:cNvSpPr/>
          <p:nvPr/>
        </p:nvSpPr>
        <p:spPr>
          <a:xfrm>
            <a:off x="0" y="3572313"/>
            <a:ext cx="9144000" cy="1571100"/>
          </a:xfrm>
          <a:prstGeom prst="rect">
            <a:avLst/>
          </a:prstGeom>
          <a:solidFill>
            <a:srgbClr val="67C8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42" name="Google Shape;1742;p238"/>
          <p:cNvSpPr txBox="1">
            <a:spLocks noGrp="1"/>
          </p:cNvSpPr>
          <p:nvPr>
            <p:ph type="title"/>
          </p:nvPr>
        </p:nvSpPr>
        <p:spPr>
          <a:xfrm>
            <a:off x="91775" y="21075"/>
            <a:ext cx="8506800" cy="1109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800"/>
              <a:buNone/>
            </a:pPr>
            <a:r>
              <a:rPr lang="en"/>
              <a:t>GAME CHANGER #1: MACRODOSING, HERE WE COME!</a:t>
            </a:r>
            <a:endParaRPr/>
          </a:p>
        </p:txBody>
      </p:sp>
      <p:sp>
        <p:nvSpPr>
          <p:cNvPr id="1743" name="Google Shape;1743;p238"/>
          <p:cNvSpPr txBox="1">
            <a:spLocks noGrp="1"/>
          </p:cNvSpPr>
          <p:nvPr>
            <p:ph type="body" idx="1"/>
          </p:nvPr>
        </p:nvSpPr>
        <p:spPr>
          <a:xfrm>
            <a:off x="61819" y="1228294"/>
            <a:ext cx="4286400" cy="2011200"/>
          </a:xfrm>
          <a:prstGeom prst="rect">
            <a:avLst/>
          </a:prstGeom>
          <a:noFill/>
          <a:ln>
            <a:noFill/>
          </a:ln>
        </p:spPr>
        <p:txBody>
          <a:bodyPr spcFirstLastPara="1" wrap="square" lIns="68575" tIns="34275" rIns="68575" bIns="34275" anchor="t" anchorCtr="0">
            <a:normAutofit/>
          </a:bodyPr>
          <a:lstStyle/>
          <a:p>
            <a:pPr marL="330200" lvl="0" indent="-330200" algn="l" rtl="0">
              <a:lnSpc>
                <a:spcPct val="200000"/>
              </a:lnSpc>
              <a:spcBef>
                <a:spcPts val="0"/>
              </a:spcBef>
              <a:spcAft>
                <a:spcPts val="0"/>
              </a:spcAft>
              <a:buClr>
                <a:schemeClr val="dk1"/>
              </a:buClr>
              <a:buSzPts val="1260"/>
              <a:buChar char="●"/>
            </a:pPr>
            <a:r>
              <a:rPr lang="en" sz="1400">
                <a:solidFill>
                  <a:schemeClr val="dk1"/>
                </a:solidFill>
              </a:rPr>
              <a:t>MAXIMUM DAILY DOSING: 32 MG BUP/NAL</a:t>
            </a:r>
            <a:endParaRPr sz="1400">
              <a:solidFill>
                <a:schemeClr val="dk1"/>
              </a:solidFill>
            </a:endParaRPr>
          </a:p>
          <a:p>
            <a:pPr marL="457200" lvl="0" indent="0" algn="l" rtl="0">
              <a:lnSpc>
                <a:spcPct val="200000"/>
              </a:lnSpc>
              <a:spcBef>
                <a:spcPts val="0"/>
              </a:spcBef>
              <a:spcAft>
                <a:spcPts val="0"/>
              </a:spcAft>
              <a:buClr>
                <a:schemeClr val="dk1"/>
              </a:buClr>
              <a:buSzPts val="1800"/>
              <a:buNone/>
            </a:pPr>
            <a:endParaRPr sz="1400"/>
          </a:p>
          <a:p>
            <a:pPr marL="330200" lvl="0" indent="-330200" algn="l" rtl="0">
              <a:lnSpc>
                <a:spcPct val="100000"/>
              </a:lnSpc>
              <a:spcBef>
                <a:spcPts val="800"/>
              </a:spcBef>
              <a:spcAft>
                <a:spcPts val="0"/>
              </a:spcAft>
              <a:buClr>
                <a:schemeClr val="dk1"/>
              </a:buClr>
              <a:buSzPts val="1260"/>
              <a:buChar char="●"/>
            </a:pPr>
            <a:r>
              <a:rPr lang="en" sz="1400">
                <a:solidFill>
                  <a:schemeClr val="dk1"/>
                </a:solidFill>
              </a:rPr>
              <a:t>RAPID TITRATION WITH</a:t>
            </a:r>
            <a:r>
              <a:rPr lang="en" sz="1400"/>
              <a:t> </a:t>
            </a:r>
            <a:r>
              <a:rPr lang="en" sz="1400">
                <a:solidFill>
                  <a:schemeClr val="dk1"/>
                </a:solidFill>
              </a:rPr>
              <a:t>MA</a:t>
            </a:r>
            <a:r>
              <a:rPr lang="en" sz="1400"/>
              <a:t>CRODOSING BUP/NAL</a:t>
            </a:r>
            <a:endParaRPr sz="1400"/>
          </a:p>
          <a:p>
            <a:pPr marL="342900" lvl="0" indent="0" algn="l" rtl="0">
              <a:lnSpc>
                <a:spcPct val="100000"/>
              </a:lnSpc>
              <a:spcBef>
                <a:spcPts val="800"/>
              </a:spcBef>
              <a:spcAft>
                <a:spcPts val="0"/>
              </a:spcAft>
              <a:buClr>
                <a:schemeClr val="dk1"/>
              </a:buClr>
              <a:buSzPts val="2300"/>
              <a:buNone/>
            </a:pPr>
            <a:endParaRPr sz="2000"/>
          </a:p>
        </p:txBody>
      </p:sp>
      <p:sp>
        <p:nvSpPr>
          <p:cNvPr id="1744" name="Google Shape;1744;p238"/>
          <p:cNvSpPr txBox="1">
            <a:spLocks noGrp="1"/>
          </p:cNvSpPr>
          <p:nvPr>
            <p:ph type="ftr" idx="11"/>
          </p:nvPr>
        </p:nvSpPr>
        <p:spPr>
          <a:xfrm>
            <a:off x="280850" y="4308600"/>
            <a:ext cx="3848400" cy="684600"/>
          </a:xfrm>
          <a:prstGeom prst="rect">
            <a:avLst/>
          </a:prstGeom>
          <a:noFill/>
          <a:ln>
            <a:noFill/>
          </a:ln>
        </p:spPr>
        <p:txBody>
          <a:bodyPr spcFirstLastPara="1" wrap="square" lIns="68575" tIns="34275" rIns="68575" bIns="34275" anchor="ctr" anchorCtr="0">
            <a:normAutofit fontScale="77500" lnSpcReduction="20000"/>
          </a:bodyPr>
          <a:lstStyle/>
          <a:p>
            <a:pPr marL="0" lvl="0" indent="0" algn="l" rtl="0">
              <a:lnSpc>
                <a:spcPct val="100000"/>
              </a:lnSpc>
              <a:spcBef>
                <a:spcPts val="0"/>
              </a:spcBef>
              <a:spcAft>
                <a:spcPts val="0"/>
              </a:spcAft>
              <a:buClr>
                <a:schemeClr val="lt1"/>
              </a:buClr>
              <a:buSzPts val="100"/>
              <a:buFont typeface="Arial Narrow"/>
              <a:buNone/>
            </a:pPr>
            <a:endParaRPr>
              <a:solidFill>
                <a:srgbClr val="3F3F3F"/>
              </a:solidFill>
            </a:endParaRPr>
          </a:p>
          <a:p>
            <a:pPr marL="0" lvl="0" indent="0" algn="l" rtl="0">
              <a:lnSpc>
                <a:spcPct val="100000"/>
              </a:lnSpc>
              <a:spcBef>
                <a:spcPts val="0"/>
              </a:spcBef>
              <a:spcAft>
                <a:spcPts val="0"/>
              </a:spcAft>
              <a:buClr>
                <a:srgbClr val="3F3F3F"/>
              </a:buClr>
              <a:buSzPts val="100"/>
              <a:buFont typeface="Arial Narrow"/>
              <a:buNone/>
            </a:pPr>
            <a:r>
              <a:rPr lang="en">
                <a:solidFill>
                  <a:srgbClr val="3F3F3F"/>
                </a:solidFill>
              </a:rPr>
              <a:t>1. JACOBS P ET AL. </a:t>
            </a:r>
            <a:r>
              <a:rPr lang="en" i="1">
                <a:solidFill>
                  <a:srgbClr val="3F3F3F"/>
                </a:solidFill>
              </a:rPr>
              <a:t>AM J ADDICT</a:t>
            </a:r>
            <a:r>
              <a:rPr lang="en">
                <a:solidFill>
                  <a:srgbClr val="3F3F3F"/>
                </a:solidFill>
              </a:rPr>
              <a:t> 2015;24:667-75. </a:t>
            </a:r>
            <a:endParaRPr/>
          </a:p>
          <a:p>
            <a:pPr marL="0" lvl="0" indent="0" algn="l" rtl="0">
              <a:lnSpc>
                <a:spcPct val="100000"/>
              </a:lnSpc>
              <a:spcBef>
                <a:spcPts val="0"/>
              </a:spcBef>
              <a:spcAft>
                <a:spcPts val="0"/>
              </a:spcAft>
              <a:buClr>
                <a:srgbClr val="3F3F3F"/>
              </a:buClr>
              <a:buSzPts val="100"/>
              <a:buFont typeface="Arial Narrow"/>
              <a:buNone/>
            </a:pPr>
            <a:r>
              <a:rPr lang="en">
                <a:solidFill>
                  <a:srgbClr val="3F3F3F"/>
                </a:solidFill>
              </a:rPr>
              <a:t>2. CARROLL GG ET AL. </a:t>
            </a:r>
            <a:r>
              <a:rPr lang="en" i="1">
                <a:solidFill>
                  <a:srgbClr val="3F3F3F"/>
                </a:solidFill>
              </a:rPr>
              <a:t>PREHOSP EMERG CARE </a:t>
            </a:r>
            <a:r>
              <a:rPr lang="en">
                <a:solidFill>
                  <a:srgbClr val="3F3F3F"/>
                </a:solidFill>
              </a:rPr>
              <a:t>2021;25:289-93. </a:t>
            </a:r>
            <a:endParaRPr/>
          </a:p>
          <a:p>
            <a:pPr marL="0" lvl="0" indent="0" algn="l" rtl="0">
              <a:lnSpc>
                <a:spcPct val="100000"/>
              </a:lnSpc>
              <a:spcBef>
                <a:spcPts val="0"/>
              </a:spcBef>
              <a:spcAft>
                <a:spcPts val="0"/>
              </a:spcAft>
              <a:buClr>
                <a:srgbClr val="3F3F3F"/>
              </a:buClr>
              <a:buSzPts val="100"/>
              <a:buFont typeface="Arial Narrow"/>
              <a:buNone/>
            </a:pPr>
            <a:r>
              <a:rPr lang="en">
                <a:solidFill>
                  <a:srgbClr val="3F3F3F"/>
                </a:solidFill>
              </a:rPr>
              <a:t>3. HERRING AA ET AL. </a:t>
            </a:r>
            <a:r>
              <a:rPr lang="en" i="1">
                <a:solidFill>
                  <a:srgbClr val="3F3F3F"/>
                </a:solidFill>
              </a:rPr>
              <a:t>JAMA NETW OPEN</a:t>
            </a:r>
            <a:r>
              <a:rPr lang="en">
                <a:solidFill>
                  <a:srgbClr val="3F3F3F"/>
                </a:solidFill>
              </a:rPr>
              <a:t>. 2021;4:E2117128.</a:t>
            </a:r>
            <a:endParaRPr>
              <a:solidFill>
                <a:srgbClr val="3F3F3F"/>
              </a:solidFill>
            </a:endParaRPr>
          </a:p>
          <a:p>
            <a:pPr marL="0" lvl="0" indent="0" algn="l" rtl="0">
              <a:lnSpc>
                <a:spcPct val="100000"/>
              </a:lnSpc>
              <a:spcBef>
                <a:spcPts val="0"/>
              </a:spcBef>
              <a:spcAft>
                <a:spcPts val="0"/>
              </a:spcAft>
              <a:buClr>
                <a:schemeClr val="lt1"/>
              </a:buClr>
              <a:buSzPts val="100"/>
              <a:buFont typeface="Arial Narrow"/>
              <a:buNone/>
            </a:pPr>
            <a:endParaRPr>
              <a:solidFill>
                <a:srgbClr val="3F3F3F"/>
              </a:solidFill>
            </a:endParaRPr>
          </a:p>
        </p:txBody>
      </p:sp>
      <p:sp>
        <p:nvSpPr>
          <p:cNvPr id="1745" name="Google Shape;1745;p238"/>
          <p:cNvSpPr txBox="1">
            <a:spLocks noGrp="1"/>
          </p:cNvSpPr>
          <p:nvPr>
            <p:ph type="sldNum" idx="12"/>
          </p:nvPr>
        </p:nvSpPr>
        <p:spPr>
          <a:xfrm rot="8472" flipH="1">
            <a:off x="7864884" y="4544452"/>
            <a:ext cx="608702" cy="683102"/>
          </a:xfrm>
          <a:prstGeom prst="rect">
            <a:avLst/>
          </a:prstGeom>
          <a:noFill/>
          <a:ln>
            <a:noFill/>
          </a:ln>
        </p:spPr>
        <p:txBody>
          <a:bodyPr spcFirstLastPara="1" wrap="square" lIns="68575" tIns="34275" rIns="68575" bIns="34275" anchor="ctr" anchorCtr="0">
            <a:normAutofit/>
          </a:bodyPr>
          <a:lstStyle/>
          <a:p>
            <a:pPr marL="0" lvl="0" indent="0" algn="r" rtl="0">
              <a:lnSpc>
                <a:spcPct val="100000"/>
              </a:lnSpc>
              <a:spcBef>
                <a:spcPts val="0"/>
              </a:spcBef>
              <a:spcAft>
                <a:spcPts val="0"/>
              </a:spcAft>
              <a:buClr>
                <a:schemeClr val="dk1"/>
              </a:buClr>
              <a:buSzPts val="800"/>
              <a:buFont typeface="Twentieth Century"/>
              <a:buNone/>
            </a:pPr>
            <a:fld id="{00000000-1234-1234-1234-123412341234}" type="slidenum">
              <a:rPr lang="en"/>
              <a:t>55</a:t>
            </a:fld>
            <a:endParaRPr/>
          </a:p>
        </p:txBody>
      </p:sp>
      <p:sp>
        <p:nvSpPr>
          <p:cNvPr id="1746" name="Google Shape;1746;p238"/>
          <p:cNvSpPr/>
          <p:nvPr/>
        </p:nvSpPr>
        <p:spPr>
          <a:xfrm>
            <a:off x="4384772" y="1129568"/>
            <a:ext cx="4473600" cy="594000"/>
          </a:xfrm>
          <a:prstGeom prst="homePlate">
            <a:avLst>
              <a:gd name="adj" fmla="val 50000"/>
            </a:avLst>
          </a:prstGeom>
          <a:solidFill>
            <a:srgbClr val="A0B7D3"/>
          </a:solidFill>
          <a:ln>
            <a:noFill/>
          </a:ln>
        </p:spPr>
        <p:txBody>
          <a:bodyPr spcFirstLastPara="1" wrap="square" lIns="68575" tIns="34275" rIns="68575" bIns="34275" anchor="ctr" anchorCtr="0">
            <a:noAutofit/>
          </a:bodyPr>
          <a:lstStyle/>
          <a:p>
            <a:pPr marL="342900" marR="0" lvl="1"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Sometimes higher during stabilization</a:t>
            </a:r>
            <a:endParaRPr sz="1100" b="0" i="0" u="none" strike="noStrike" cap="none">
              <a:solidFill>
                <a:schemeClr val="lt1"/>
              </a:solidFill>
              <a:latin typeface="Twentieth Century"/>
              <a:ea typeface="Twentieth Century"/>
              <a:cs typeface="Twentieth Century"/>
              <a:sym typeface="Twentieth Century"/>
            </a:endParaRPr>
          </a:p>
        </p:txBody>
      </p:sp>
      <p:sp>
        <p:nvSpPr>
          <p:cNvPr id="1747" name="Google Shape;1747;p238"/>
          <p:cNvSpPr/>
          <p:nvPr/>
        </p:nvSpPr>
        <p:spPr>
          <a:xfrm>
            <a:off x="4384772" y="1841539"/>
            <a:ext cx="4473600" cy="1019400"/>
          </a:xfrm>
          <a:prstGeom prst="homePlate">
            <a:avLst>
              <a:gd name="adj" fmla="val 50000"/>
            </a:avLst>
          </a:prstGeom>
          <a:solidFill>
            <a:srgbClr val="A0B7D3"/>
          </a:solidFill>
          <a:ln>
            <a:noFill/>
          </a:ln>
        </p:spPr>
        <p:txBody>
          <a:bodyPr spcFirstLastPara="1" wrap="square" lIns="68575" tIns="34275" rIns="68575" bIns="34275" anchor="ctr" anchorCtr="0">
            <a:noAutofit/>
          </a:bodyPr>
          <a:lstStyle/>
          <a:p>
            <a:pPr marL="342900" marR="0" lvl="1"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Day 1: COWS&gt;12 + no fentanyl use &gt;24 hrs</a:t>
            </a:r>
            <a:endParaRPr sz="1400" b="0" i="0" u="none" strike="noStrike" cap="none">
              <a:solidFill>
                <a:schemeClr val="lt1"/>
              </a:solidFill>
              <a:latin typeface="Arial"/>
              <a:ea typeface="Arial"/>
              <a:cs typeface="Arial"/>
              <a:sym typeface="Arial"/>
            </a:endParaRPr>
          </a:p>
          <a:p>
            <a:pPr marL="342900" marR="0" lvl="1"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Dosing: </a:t>
            </a:r>
            <a:r>
              <a:rPr lang="en" sz="1400" b="1" i="0" u="none" strike="noStrike" cap="none">
                <a:solidFill>
                  <a:schemeClr val="lt1"/>
                </a:solidFill>
                <a:latin typeface="Arial"/>
                <a:ea typeface="Arial"/>
                <a:cs typeface="Arial"/>
                <a:sym typeface="Arial"/>
              </a:rPr>
              <a:t>24mg then 8 mg q1h prn X1</a:t>
            </a:r>
            <a:endParaRPr sz="1100" b="1" i="0" u="none" strike="noStrike" cap="none">
              <a:solidFill>
                <a:schemeClr val="lt1"/>
              </a:solidFill>
              <a:latin typeface="Twentieth Century"/>
              <a:ea typeface="Twentieth Century"/>
              <a:cs typeface="Twentieth Century"/>
              <a:sym typeface="Twentieth Century"/>
            </a:endParaRPr>
          </a:p>
          <a:p>
            <a:pPr marL="342900" marR="0" lvl="1"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Total dose over 1-2 hours= 32mg</a:t>
            </a:r>
            <a:endParaRPr sz="1100" b="0" i="0" u="none" strike="noStrike" cap="none">
              <a:solidFill>
                <a:schemeClr val="lt1"/>
              </a:solidFill>
              <a:latin typeface="Twentieth Century"/>
              <a:ea typeface="Twentieth Century"/>
              <a:cs typeface="Twentieth Century"/>
              <a:sym typeface="Twentieth Century"/>
            </a:endParaRPr>
          </a:p>
        </p:txBody>
      </p:sp>
      <p:sp>
        <p:nvSpPr>
          <p:cNvPr id="1748" name="Google Shape;1748;p238"/>
          <p:cNvSpPr txBox="1"/>
          <p:nvPr/>
        </p:nvSpPr>
        <p:spPr>
          <a:xfrm>
            <a:off x="205350" y="3582550"/>
            <a:ext cx="8733300" cy="808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1"/>
                </a:solidFill>
                <a:latin typeface="Arial"/>
                <a:ea typeface="Arial"/>
                <a:cs typeface="Arial"/>
                <a:sym typeface="Arial"/>
              </a:rPr>
              <a:t>Within 1-3 hours most patients are comfortable and feeling </a:t>
            </a:r>
            <a:br>
              <a:rPr lang="en" sz="2400" b="0" i="0" u="none" strike="noStrike" cap="none">
                <a:solidFill>
                  <a:schemeClr val="lt1"/>
                </a:solidFill>
                <a:latin typeface="Arial"/>
                <a:ea typeface="Arial"/>
                <a:cs typeface="Arial"/>
                <a:sym typeface="Arial"/>
              </a:rPr>
            </a:br>
            <a:r>
              <a:rPr lang="en" sz="2400" b="1" i="1" u="none" strike="noStrike" cap="none">
                <a:solidFill>
                  <a:schemeClr val="lt1"/>
                </a:solidFill>
                <a:latin typeface="Arial"/>
                <a:ea typeface="Arial"/>
                <a:cs typeface="Arial"/>
                <a:sym typeface="Arial"/>
              </a:rPr>
              <a:t>no withdrawal symptoms</a:t>
            </a:r>
            <a:endParaRPr sz="1100" b="0" i="0" u="none" strike="noStrike" cap="none">
              <a:solidFill>
                <a:schemeClr val="lt1"/>
              </a:solidFill>
              <a:latin typeface="Twentieth Century"/>
              <a:ea typeface="Twentieth Century"/>
              <a:cs typeface="Twentieth Century"/>
              <a:sym typeface="Twentieth Century"/>
            </a:endParaRPr>
          </a:p>
        </p:txBody>
      </p:sp>
      <p:sp>
        <p:nvSpPr>
          <p:cNvPr id="1749" name="Google Shape;1749;p238"/>
          <p:cNvSpPr txBox="1"/>
          <p:nvPr/>
        </p:nvSpPr>
        <p:spPr>
          <a:xfrm>
            <a:off x="1581425" y="3009325"/>
            <a:ext cx="5527500" cy="492600"/>
          </a:xfrm>
          <a:prstGeom prst="rect">
            <a:avLst/>
          </a:prstGeom>
          <a:noFill/>
          <a:ln>
            <a:noFill/>
          </a:ln>
        </p:spPr>
        <p:txBody>
          <a:bodyPr spcFirstLastPara="1" wrap="square" lIns="91425" tIns="91425" rIns="91425" bIns="91425" anchor="t" anchorCtr="0">
            <a:spAutoFit/>
          </a:bodyPr>
          <a:lstStyle/>
          <a:p>
            <a:pPr marL="342900" marR="0" lvl="0" indent="0" algn="l" rtl="0">
              <a:lnSpc>
                <a:spcPct val="100000"/>
              </a:lnSpc>
              <a:spcBef>
                <a:spcPts val="800"/>
              </a:spcBef>
              <a:spcAft>
                <a:spcPts val="0"/>
              </a:spcAft>
              <a:buClr>
                <a:schemeClr val="dk1"/>
              </a:buClr>
              <a:buSzPts val="2300"/>
              <a:buFont typeface="Arial"/>
              <a:buNone/>
            </a:pPr>
            <a:r>
              <a:rPr lang="en" sz="2000" b="0" i="0" u="none" strike="noStrike" cap="none">
                <a:solidFill>
                  <a:schemeClr val="dk1"/>
                </a:solidFill>
                <a:latin typeface="Arial"/>
                <a:ea typeface="Arial"/>
                <a:cs typeface="Arial"/>
                <a:sym typeface="Arial"/>
              </a:rPr>
              <a:t>** </a:t>
            </a:r>
            <a:r>
              <a:rPr lang="en" sz="1800" b="0" i="0" u="none" strike="noStrike" cap="none">
                <a:solidFill>
                  <a:schemeClr val="dk1"/>
                </a:solidFill>
                <a:latin typeface="Arial"/>
                <a:ea typeface="Arial"/>
                <a:cs typeface="Arial"/>
                <a:sym typeface="Arial"/>
              </a:rPr>
              <a:t>PEOPLE WHO USE FENTANYL</a:t>
            </a:r>
            <a:r>
              <a:rPr lang="en" sz="2000" b="0" i="0" u="none" strike="noStrike" cap="none">
                <a:solidFill>
                  <a:schemeClr val="dk1"/>
                </a:solidFill>
                <a:latin typeface="Arial"/>
                <a:ea typeface="Arial"/>
                <a:cs typeface="Arial"/>
                <a:sym typeface="Arial"/>
              </a:rPr>
              <a:t>**</a:t>
            </a:r>
            <a:endParaRPr sz="1400" b="0" i="0" u="none" strike="noStrike" cap="none">
              <a:solidFill>
                <a:srgbClr val="000000"/>
              </a:solidFill>
              <a:latin typeface="Twentieth Century"/>
              <a:ea typeface="Twentieth Century"/>
              <a:cs typeface="Twentieth Century"/>
              <a:sym typeface="Twentieth Century"/>
            </a:endParaRPr>
          </a:p>
        </p:txBody>
      </p:sp>
      <p:sp>
        <p:nvSpPr>
          <p:cNvPr id="1750" name="Google Shape;1750;p238"/>
          <p:cNvSpPr txBox="1"/>
          <p:nvPr/>
        </p:nvSpPr>
        <p:spPr>
          <a:xfrm>
            <a:off x="4489500" y="4350738"/>
            <a:ext cx="3802200" cy="646500"/>
          </a:xfrm>
          <a:prstGeom prst="rect">
            <a:avLst/>
          </a:prstGeom>
          <a:noFill/>
          <a:ln>
            <a:noFill/>
          </a:ln>
        </p:spPr>
        <p:txBody>
          <a:bodyPr spcFirstLastPara="1" wrap="square" lIns="91425" tIns="91425" rIns="91425" bIns="91425" anchor="ctr" anchorCtr="0">
            <a:spAutoFit/>
          </a:bodyPr>
          <a:lstStyle/>
          <a:p>
            <a:pPr marL="0" marR="0" lvl="0" indent="0" algn="l" rtl="0">
              <a:spcBef>
                <a:spcPts val="0"/>
              </a:spcBef>
              <a:spcAft>
                <a:spcPts val="0"/>
              </a:spcAft>
              <a:buClr>
                <a:schemeClr val="dk1"/>
              </a:buClr>
              <a:buSzPts val="1000"/>
              <a:buFont typeface="Arial Narrow"/>
              <a:buNone/>
            </a:pPr>
            <a:r>
              <a:rPr lang="en" sz="1000" b="0" i="1" u="none" strike="noStrike" cap="none">
                <a:solidFill>
                  <a:schemeClr val="dk1"/>
                </a:solidFill>
                <a:latin typeface="Arial Narrow"/>
                <a:ea typeface="Arial Narrow"/>
                <a:cs typeface="Arial Narrow"/>
                <a:sym typeface="Arial Narrow"/>
              </a:rPr>
              <a:t>4.</a:t>
            </a:r>
            <a:r>
              <a:rPr lang="en" sz="1000" b="0" i="1" u="sng" strike="noStrike" cap="none">
                <a:solidFill>
                  <a:schemeClr val="hlink"/>
                </a:solidFill>
                <a:latin typeface="Arial Narrow"/>
                <a:ea typeface="Arial Narrow"/>
                <a:cs typeface="Arial Narrow"/>
                <a:sym typeface="Arial Narrow"/>
                <a:hlinkClick r:id="rId3"/>
              </a:rPr>
              <a:t>https://cabridge.ca</a:t>
            </a:r>
            <a:endParaRPr sz="1000" b="0" i="1" u="none" strike="noStrike" cap="none">
              <a:solidFill>
                <a:schemeClr val="dk1"/>
              </a:solidFill>
              <a:latin typeface="Arial Narrow"/>
              <a:ea typeface="Arial Narrow"/>
              <a:cs typeface="Arial Narrow"/>
              <a:sym typeface="Arial Narrow"/>
            </a:endParaRPr>
          </a:p>
          <a:p>
            <a:pPr marL="0" marR="0" lvl="0" indent="0" algn="l" rtl="0">
              <a:spcBef>
                <a:spcPts val="0"/>
              </a:spcBef>
              <a:spcAft>
                <a:spcPts val="0"/>
              </a:spcAft>
              <a:buClr>
                <a:schemeClr val="dk1"/>
              </a:buClr>
              <a:buSzPts val="1000"/>
              <a:buFont typeface="Arial Narrow"/>
              <a:buNone/>
            </a:pPr>
            <a:r>
              <a:rPr lang="en" sz="1000" b="0" i="1" u="none" strike="noStrike" cap="none">
                <a:solidFill>
                  <a:schemeClr val="dk1"/>
                </a:solidFill>
                <a:latin typeface="Arial Narrow"/>
                <a:ea typeface="Arial Narrow"/>
                <a:cs typeface="Arial Narrow"/>
                <a:sym typeface="Arial Narrow"/>
              </a:rPr>
              <a:t>5.Mariani JJ et al. Am J addict.2021;1-7</a:t>
            </a:r>
            <a:endParaRPr sz="1000" b="0" i="1" u="none" strike="noStrike" cap="none">
              <a:solidFill>
                <a:schemeClr val="dk1"/>
              </a:solidFill>
              <a:latin typeface="Arial Narrow"/>
              <a:ea typeface="Arial Narrow"/>
              <a:cs typeface="Arial Narrow"/>
              <a:sym typeface="Arial Narrow"/>
            </a:endParaRPr>
          </a:p>
          <a:p>
            <a:pPr marL="0" marR="0" lvl="0" indent="0" algn="l" rtl="0">
              <a:spcBef>
                <a:spcPts val="0"/>
              </a:spcBef>
              <a:spcAft>
                <a:spcPts val="0"/>
              </a:spcAft>
              <a:buClr>
                <a:schemeClr val="dk1"/>
              </a:buClr>
              <a:buSzPts val="1000"/>
              <a:buFont typeface="Arial Narrow"/>
              <a:buNone/>
            </a:pPr>
            <a:r>
              <a:rPr lang="en" sz="1000" b="0" i="1" u="none" strike="noStrike" cap="none">
                <a:solidFill>
                  <a:schemeClr val="dk1"/>
                </a:solidFill>
                <a:latin typeface="Arial Narrow"/>
                <a:ea typeface="Arial Narrow"/>
                <a:cs typeface="Arial Narrow"/>
                <a:sym typeface="Arial Narrow"/>
              </a:rPr>
              <a:t>6.Korownyk et al, Canadian Family Physician;2018:321-33</a:t>
            </a:r>
            <a:endParaRPr sz="1000" b="0" i="1" u="none" strike="noStrike" cap="none">
              <a:solidFill>
                <a:schemeClr val="dk1"/>
              </a:solidFill>
              <a:latin typeface="Arial Narrow"/>
              <a:ea typeface="Arial Narrow"/>
              <a:cs typeface="Arial Narrow"/>
              <a:sym typeface="Arial Narrow"/>
            </a:endParaRPr>
          </a:p>
        </p:txBody>
      </p:sp>
    </p:spTree>
    <p:extLst>
      <p:ext uri="{BB962C8B-B14F-4D97-AF65-F5344CB8AC3E}">
        <p14:creationId xmlns:p14="http://schemas.microsoft.com/office/powerpoint/2010/main" val="41177223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239"/>
          <p:cNvSpPr/>
          <p:nvPr/>
        </p:nvSpPr>
        <p:spPr>
          <a:xfrm>
            <a:off x="0" y="3572313"/>
            <a:ext cx="9144000" cy="1571100"/>
          </a:xfrm>
          <a:prstGeom prst="rect">
            <a:avLst/>
          </a:prstGeom>
          <a:solidFill>
            <a:srgbClr val="67C8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57" name="Google Shape;1757;p239"/>
          <p:cNvSpPr txBox="1">
            <a:spLocks noGrp="1"/>
          </p:cNvSpPr>
          <p:nvPr>
            <p:ph type="title"/>
          </p:nvPr>
        </p:nvSpPr>
        <p:spPr>
          <a:xfrm>
            <a:off x="280849" y="57100"/>
            <a:ext cx="9053700" cy="1109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 sz="2300"/>
              <a:t>GAME CHANGER #2: EARLY DEPOT-BUP HERE WE COME!</a:t>
            </a:r>
            <a:endParaRPr sz="2300"/>
          </a:p>
        </p:txBody>
      </p:sp>
      <p:sp>
        <p:nvSpPr>
          <p:cNvPr id="1758" name="Google Shape;1758;p239"/>
          <p:cNvSpPr txBox="1">
            <a:spLocks noGrp="1"/>
          </p:cNvSpPr>
          <p:nvPr>
            <p:ph type="body" idx="1"/>
          </p:nvPr>
        </p:nvSpPr>
        <p:spPr>
          <a:xfrm>
            <a:off x="61828" y="1228301"/>
            <a:ext cx="4323000" cy="1489200"/>
          </a:xfrm>
          <a:prstGeom prst="rect">
            <a:avLst/>
          </a:prstGeom>
          <a:noFill/>
          <a:ln>
            <a:noFill/>
          </a:ln>
        </p:spPr>
        <p:txBody>
          <a:bodyPr spcFirstLastPara="1" wrap="square" lIns="68575" tIns="34275" rIns="68575" bIns="34275" anchor="t" anchorCtr="0">
            <a:normAutofit fontScale="32500" lnSpcReduction="20000"/>
          </a:bodyPr>
          <a:lstStyle/>
          <a:p>
            <a:pPr marL="330200" lvl="0" indent="-222160" algn="l" rtl="0">
              <a:lnSpc>
                <a:spcPct val="200000"/>
              </a:lnSpc>
              <a:spcBef>
                <a:spcPts val="0"/>
              </a:spcBef>
              <a:spcAft>
                <a:spcPts val="0"/>
              </a:spcAft>
              <a:buClr>
                <a:schemeClr val="dk1"/>
              </a:buClr>
              <a:buSzPct val="94551"/>
              <a:buChar char="●"/>
            </a:pPr>
            <a:r>
              <a:rPr lang="en" sz="3671">
                <a:solidFill>
                  <a:schemeClr val="dk1"/>
                </a:solidFill>
              </a:rPr>
              <a:t>MAXIMUM DAILY DOSING: 32 MG BUP/NAL</a:t>
            </a:r>
            <a:endParaRPr sz="3671">
              <a:solidFill>
                <a:schemeClr val="dk1"/>
              </a:solidFill>
            </a:endParaRPr>
          </a:p>
          <a:p>
            <a:pPr marL="457200" lvl="0" indent="0" algn="l" rtl="0">
              <a:lnSpc>
                <a:spcPct val="200000"/>
              </a:lnSpc>
              <a:spcBef>
                <a:spcPts val="0"/>
              </a:spcBef>
              <a:spcAft>
                <a:spcPts val="0"/>
              </a:spcAft>
              <a:buClr>
                <a:schemeClr val="dk1"/>
              </a:buClr>
              <a:buSzPct val="147368"/>
              <a:buNone/>
            </a:pPr>
            <a:endParaRPr sz="2000"/>
          </a:p>
          <a:p>
            <a:pPr marL="330200" lvl="0" indent="-221974" algn="l" rtl="0">
              <a:lnSpc>
                <a:spcPct val="100000"/>
              </a:lnSpc>
              <a:spcBef>
                <a:spcPts val="800"/>
              </a:spcBef>
              <a:spcAft>
                <a:spcPts val="0"/>
              </a:spcAft>
              <a:buClr>
                <a:schemeClr val="dk1"/>
              </a:buClr>
              <a:buSzPct val="94630"/>
              <a:buChar char="●"/>
            </a:pPr>
            <a:r>
              <a:rPr lang="en" sz="3725">
                <a:solidFill>
                  <a:schemeClr val="dk1"/>
                </a:solidFill>
              </a:rPr>
              <a:t>RAPID TITRATION WITH</a:t>
            </a:r>
            <a:r>
              <a:rPr lang="en" sz="3725"/>
              <a:t> </a:t>
            </a:r>
            <a:r>
              <a:rPr lang="en" sz="3725">
                <a:solidFill>
                  <a:schemeClr val="dk1"/>
                </a:solidFill>
              </a:rPr>
              <a:t>MA</a:t>
            </a:r>
            <a:r>
              <a:rPr lang="en" sz="3725"/>
              <a:t>CRODOSING BUP/NAL</a:t>
            </a:r>
            <a:endParaRPr sz="3225"/>
          </a:p>
          <a:p>
            <a:pPr marL="330200" lvl="0" indent="-233045" algn="l" rtl="0">
              <a:lnSpc>
                <a:spcPct val="100000"/>
              </a:lnSpc>
              <a:spcBef>
                <a:spcPts val="800"/>
              </a:spcBef>
              <a:spcAft>
                <a:spcPts val="0"/>
              </a:spcAft>
              <a:buClr>
                <a:schemeClr val="dk1"/>
              </a:buClr>
              <a:buSzPct val="90000"/>
              <a:buNone/>
            </a:pPr>
            <a:endParaRPr sz="2000"/>
          </a:p>
          <a:p>
            <a:pPr marL="342900" lvl="0" indent="0" algn="l" rtl="0">
              <a:lnSpc>
                <a:spcPct val="100000"/>
              </a:lnSpc>
              <a:spcBef>
                <a:spcPts val="800"/>
              </a:spcBef>
              <a:spcAft>
                <a:spcPts val="0"/>
              </a:spcAft>
              <a:buClr>
                <a:schemeClr val="dk1"/>
              </a:buClr>
              <a:buSzPct val="115000"/>
              <a:buNone/>
            </a:pPr>
            <a:endParaRPr sz="2000"/>
          </a:p>
        </p:txBody>
      </p:sp>
      <p:sp>
        <p:nvSpPr>
          <p:cNvPr id="1759" name="Google Shape;1759;p239"/>
          <p:cNvSpPr txBox="1">
            <a:spLocks noGrp="1"/>
          </p:cNvSpPr>
          <p:nvPr>
            <p:ph type="ftr" idx="11"/>
          </p:nvPr>
        </p:nvSpPr>
        <p:spPr>
          <a:xfrm>
            <a:off x="280853" y="4541400"/>
            <a:ext cx="3848400" cy="451800"/>
          </a:xfrm>
          <a:prstGeom prst="rect">
            <a:avLst/>
          </a:prstGeom>
          <a:noFill/>
          <a:ln>
            <a:noFill/>
          </a:ln>
        </p:spPr>
        <p:txBody>
          <a:bodyPr spcFirstLastPara="1" wrap="square" lIns="68575" tIns="34275" rIns="68575" bIns="34275" anchor="ctr" anchorCtr="0">
            <a:normAutofit fontScale="47500" lnSpcReduction="20000"/>
          </a:bodyPr>
          <a:lstStyle/>
          <a:p>
            <a:pPr marL="0" lvl="0" indent="0" algn="l" rtl="0">
              <a:lnSpc>
                <a:spcPct val="100000"/>
              </a:lnSpc>
              <a:spcBef>
                <a:spcPts val="0"/>
              </a:spcBef>
              <a:spcAft>
                <a:spcPts val="0"/>
              </a:spcAft>
              <a:buClr>
                <a:schemeClr val="lt1"/>
              </a:buClr>
              <a:buSzPts val="100"/>
              <a:buFont typeface="Arial Narrow"/>
              <a:buNone/>
            </a:pPr>
            <a:endParaRPr>
              <a:solidFill>
                <a:srgbClr val="3F3F3F"/>
              </a:solidFill>
            </a:endParaRPr>
          </a:p>
          <a:p>
            <a:pPr marL="0" lvl="0" indent="0" algn="l" rtl="0">
              <a:lnSpc>
                <a:spcPct val="100000"/>
              </a:lnSpc>
              <a:spcBef>
                <a:spcPts val="0"/>
              </a:spcBef>
              <a:spcAft>
                <a:spcPts val="0"/>
              </a:spcAft>
              <a:buClr>
                <a:srgbClr val="3F3F3F"/>
              </a:buClr>
              <a:buSzPts val="100"/>
              <a:buFont typeface="Arial Narrow"/>
              <a:buNone/>
            </a:pPr>
            <a:r>
              <a:rPr lang="en">
                <a:solidFill>
                  <a:srgbClr val="3F3F3F"/>
                </a:solidFill>
              </a:rPr>
              <a:t>1. JACOBS P ET AL. </a:t>
            </a:r>
            <a:r>
              <a:rPr lang="en" i="1">
                <a:solidFill>
                  <a:srgbClr val="3F3F3F"/>
                </a:solidFill>
              </a:rPr>
              <a:t>AM J ADDICT</a:t>
            </a:r>
            <a:r>
              <a:rPr lang="en">
                <a:solidFill>
                  <a:srgbClr val="3F3F3F"/>
                </a:solidFill>
              </a:rPr>
              <a:t> 2015;24:667-75. </a:t>
            </a:r>
            <a:endParaRPr/>
          </a:p>
          <a:p>
            <a:pPr marL="0" lvl="0" indent="0" algn="l" rtl="0">
              <a:lnSpc>
                <a:spcPct val="100000"/>
              </a:lnSpc>
              <a:spcBef>
                <a:spcPts val="0"/>
              </a:spcBef>
              <a:spcAft>
                <a:spcPts val="0"/>
              </a:spcAft>
              <a:buClr>
                <a:srgbClr val="3F3F3F"/>
              </a:buClr>
              <a:buSzPts val="100"/>
              <a:buFont typeface="Arial Narrow"/>
              <a:buNone/>
            </a:pPr>
            <a:r>
              <a:rPr lang="en">
                <a:solidFill>
                  <a:srgbClr val="3F3F3F"/>
                </a:solidFill>
              </a:rPr>
              <a:t>2. CARROLL GG ET AL. </a:t>
            </a:r>
            <a:r>
              <a:rPr lang="en" i="1">
                <a:solidFill>
                  <a:srgbClr val="3F3F3F"/>
                </a:solidFill>
              </a:rPr>
              <a:t>PREHOSP EMERG CARE </a:t>
            </a:r>
            <a:r>
              <a:rPr lang="en">
                <a:solidFill>
                  <a:srgbClr val="3F3F3F"/>
                </a:solidFill>
              </a:rPr>
              <a:t>2021;25:289-93. </a:t>
            </a:r>
            <a:endParaRPr/>
          </a:p>
          <a:p>
            <a:pPr marL="0" lvl="0" indent="0" algn="l" rtl="0">
              <a:lnSpc>
                <a:spcPct val="100000"/>
              </a:lnSpc>
              <a:spcBef>
                <a:spcPts val="0"/>
              </a:spcBef>
              <a:spcAft>
                <a:spcPts val="0"/>
              </a:spcAft>
              <a:buClr>
                <a:srgbClr val="3F3F3F"/>
              </a:buClr>
              <a:buSzPts val="100"/>
              <a:buFont typeface="Arial Narrow"/>
              <a:buNone/>
            </a:pPr>
            <a:r>
              <a:rPr lang="en">
                <a:solidFill>
                  <a:srgbClr val="3F3F3F"/>
                </a:solidFill>
              </a:rPr>
              <a:t>3. ERRING AA ET AL. </a:t>
            </a:r>
            <a:r>
              <a:rPr lang="en" i="1">
                <a:solidFill>
                  <a:srgbClr val="3F3F3F"/>
                </a:solidFill>
              </a:rPr>
              <a:t>JAMA NETW OPEN</a:t>
            </a:r>
            <a:r>
              <a:rPr lang="en">
                <a:solidFill>
                  <a:srgbClr val="3F3F3F"/>
                </a:solidFill>
              </a:rPr>
              <a:t>. 2021;4:E2117128.</a:t>
            </a:r>
            <a:endParaRPr/>
          </a:p>
          <a:p>
            <a:pPr marL="0" lvl="0" indent="0" algn="l" rtl="0">
              <a:lnSpc>
                <a:spcPct val="100000"/>
              </a:lnSpc>
              <a:spcBef>
                <a:spcPts val="0"/>
              </a:spcBef>
              <a:spcAft>
                <a:spcPts val="0"/>
              </a:spcAft>
              <a:buClr>
                <a:schemeClr val="lt1"/>
              </a:buClr>
              <a:buSzPts val="100"/>
              <a:buFont typeface="Arial Narrow"/>
              <a:buNone/>
            </a:pPr>
            <a:endParaRPr>
              <a:solidFill>
                <a:srgbClr val="3F3F3F"/>
              </a:solidFill>
            </a:endParaRPr>
          </a:p>
        </p:txBody>
      </p:sp>
      <p:sp>
        <p:nvSpPr>
          <p:cNvPr id="1760" name="Google Shape;1760;p239"/>
          <p:cNvSpPr txBox="1">
            <a:spLocks noGrp="1"/>
          </p:cNvSpPr>
          <p:nvPr>
            <p:ph type="sldNum" idx="12"/>
          </p:nvPr>
        </p:nvSpPr>
        <p:spPr>
          <a:xfrm rot="8472" flipH="1">
            <a:off x="7864884" y="4544452"/>
            <a:ext cx="608702" cy="683102"/>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Clr>
                <a:srgbClr val="FEFFFF"/>
              </a:buClr>
              <a:buSzPts val="1500"/>
              <a:buFont typeface="Century Gothic"/>
              <a:buNone/>
            </a:pPr>
            <a:fld id="{00000000-1234-1234-1234-123412341234}" type="slidenum">
              <a:rPr lang="en"/>
              <a:t>56</a:t>
            </a:fld>
            <a:endParaRPr/>
          </a:p>
        </p:txBody>
      </p:sp>
      <p:sp>
        <p:nvSpPr>
          <p:cNvPr id="1761" name="Google Shape;1761;p239"/>
          <p:cNvSpPr/>
          <p:nvPr/>
        </p:nvSpPr>
        <p:spPr>
          <a:xfrm>
            <a:off x="4384772" y="1129568"/>
            <a:ext cx="4473600" cy="594000"/>
          </a:xfrm>
          <a:prstGeom prst="homePlate">
            <a:avLst>
              <a:gd name="adj" fmla="val 50000"/>
            </a:avLst>
          </a:prstGeom>
          <a:solidFill>
            <a:srgbClr val="A0B7D3"/>
          </a:solidFill>
          <a:ln>
            <a:noFill/>
          </a:ln>
        </p:spPr>
        <p:txBody>
          <a:bodyPr spcFirstLastPara="1" wrap="square" lIns="68575" tIns="34275" rIns="68575" bIns="34275" anchor="ctr" anchorCtr="0">
            <a:noAutofit/>
          </a:bodyPr>
          <a:lstStyle/>
          <a:p>
            <a:pPr marL="342900" marR="0" lvl="1"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Sometimes higher during stabilization</a:t>
            </a:r>
            <a:endParaRPr sz="1100" b="0" i="0" u="none" strike="noStrike" cap="none">
              <a:solidFill>
                <a:schemeClr val="lt1"/>
              </a:solidFill>
              <a:latin typeface="Twentieth Century"/>
              <a:ea typeface="Twentieth Century"/>
              <a:cs typeface="Twentieth Century"/>
              <a:sym typeface="Twentieth Century"/>
            </a:endParaRPr>
          </a:p>
        </p:txBody>
      </p:sp>
      <p:sp>
        <p:nvSpPr>
          <p:cNvPr id="1762" name="Google Shape;1762;p239"/>
          <p:cNvSpPr/>
          <p:nvPr/>
        </p:nvSpPr>
        <p:spPr>
          <a:xfrm>
            <a:off x="4384781" y="1762019"/>
            <a:ext cx="4473600" cy="772200"/>
          </a:xfrm>
          <a:prstGeom prst="homePlate">
            <a:avLst>
              <a:gd name="adj" fmla="val 50000"/>
            </a:avLst>
          </a:prstGeom>
          <a:solidFill>
            <a:srgbClr val="A0B7D3"/>
          </a:solidFill>
          <a:ln>
            <a:noFill/>
          </a:ln>
        </p:spPr>
        <p:txBody>
          <a:bodyPr spcFirstLastPara="1" wrap="square" lIns="68575" tIns="34275" rIns="68575" bIns="34275" anchor="ctr" anchorCtr="0">
            <a:noAutofit/>
          </a:bodyPr>
          <a:lstStyle/>
          <a:p>
            <a:pPr marL="342900" marR="0" lvl="1"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Day 1: COWS&gt;12 + no fentanyl use &gt;24 hrs</a:t>
            </a:r>
            <a:endParaRPr sz="14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Dosing: </a:t>
            </a:r>
            <a:r>
              <a:rPr lang="en" sz="1400" b="1" i="0" u="none" strike="noStrike" cap="none">
                <a:solidFill>
                  <a:schemeClr val="lt1"/>
                </a:solidFill>
                <a:latin typeface="Arial"/>
                <a:ea typeface="Arial"/>
                <a:cs typeface="Arial"/>
                <a:sym typeface="Arial"/>
              </a:rPr>
              <a:t>24mg then 8 mg q1h prn X1</a:t>
            </a:r>
            <a:endParaRPr sz="1100" b="1" i="0" u="none" strike="noStrike" cap="none">
              <a:solidFill>
                <a:schemeClr val="lt1"/>
              </a:solidFill>
              <a:latin typeface="Twentieth Century"/>
              <a:ea typeface="Twentieth Century"/>
              <a:cs typeface="Twentieth Century"/>
              <a:sym typeface="Twentieth Century"/>
            </a:endParaRPr>
          </a:p>
          <a:p>
            <a:pPr marL="342900" marR="0" lvl="1"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Total dose over 1-2 hours= 32mg</a:t>
            </a:r>
            <a:endParaRPr sz="1100" b="0" i="0" u="none" strike="noStrike" cap="none">
              <a:solidFill>
                <a:schemeClr val="lt1"/>
              </a:solidFill>
              <a:latin typeface="Twentieth Century"/>
              <a:ea typeface="Twentieth Century"/>
              <a:cs typeface="Twentieth Century"/>
              <a:sym typeface="Twentieth Century"/>
            </a:endParaRPr>
          </a:p>
          <a:p>
            <a:pPr marL="342900" marR="0" lvl="1"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Twentieth Century"/>
              <a:ea typeface="Twentieth Century"/>
              <a:cs typeface="Twentieth Century"/>
              <a:sym typeface="Twentieth Century"/>
            </a:endParaRPr>
          </a:p>
        </p:txBody>
      </p:sp>
      <p:sp>
        <p:nvSpPr>
          <p:cNvPr id="1763" name="Google Shape;1763;p239"/>
          <p:cNvSpPr/>
          <p:nvPr/>
        </p:nvSpPr>
        <p:spPr>
          <a:xfrm>
            <a:off x="4384772" y="2606506"/>
            <a:ext cx="4473600" cy="726600"/>
          </a:xfrm>
          <a:prstGeom prst="homePlate">
            <a:avLst>
              <a:gd name="adj" fmla="val 50000"/>
            </a:avLst>
          </a:prstGeom>
          <a:solidFill>
            <a:srgbClr val="A0B7D3"/>
          </a:solidFill>
          <a:ln>
            <a:noFill/>
          </a:ln>
        </p:spPr>
        <p:txBody>
          <a:bodyPr spcFirstLastPara="1" wrap="square" lIns="68575" tIns="34275" rIns="68575" bIns="34275" anchor="ctr" anchorCtr="0">
            <a:noAutofit/>
          </a:bodyPr>
          <a:lstStyle/>
          <a:p>
            <a:pPr marL="33020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24-72 hours after first sublingual buprenorphine-naloxone dose </a:t>
            </a:r>
            <a:endParaRPr sz="1400" b="0" i="0" u="none" strike="noStrike" cap="none">
              <a:solidFill>
                <a:schemeClr val="lt1"/>
              </a:solidFill>
              <a:latin typeface="Arial"/>
              <a:ea typeface="Arial"/>
              <a:cs typeface="Arial"/>
              <a:sym typeface="Arial"/>
            </a:endParaRPr>
          </a:p>
        </p:txBody>
      </p:sp>
      <p:sp>
        <p:nvSpPr>
          <p:cNvPr id="1764" name="Google Shape;1764;p239"/>
          <p:cNvSpPr txBox="1"/>
          <p:nvPr/>
        </p:nvSpPr>
        <p:spPr>
          <a:xfrm>
            <a:off x="139650" y="3706587"/>
            <a:ext cx="8733300" cy="823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1"/>
                </a:solidFill>
                <a:latin typeface="Arial"/>
                <a:ea typeface="Arial"/>
                <a:cs typeface="Arial"/>
                <a:sym typeface="Arial"/>
              </a:rPr>
              <a:t>Within 1-2 days</a:t>
            </a:r>
            <a:r>
              <a:rPr lang="en" sz="2500" b="0" i="0" u="none" strike="noStrike" cap="none">
                <a:solidFill>
                  <a:schemeClr val="lt1"/>
                </a:solidFill>
                <a:latin typeface="Arial"/>
                <a:ea typeface="Arial"/>
                <a:cs typeface="Arial"/>
                <a:sym typeface="Arial"/>
              </a:rPr>
              <a:t>        </a:t>
            </a:r>
            <a:r>
              <a:rPr lang="en" sz="2400" b="0" i="0" u="none" strike="noStrike" cap="none">
                <a:solidFill>
                  <a:schemeClr val="lt1"/>
                </a:solidFill>
                <a:latin typeface="Arial"/>
                <a:ea typeface="Arial"/>
                <a:cs typeface="Arial"/>
                <a:sym typeface="Arial"/>
              </a:rPr>
              <a:t>patients receive depot-bup</a:t>
            </a:r>
            <a:br>
              <a:rPr lang="en" sz="2400" b="0" i="0" u="none" strike="noStrike" cap="none">
                <a:solidFill>
                  <a:schemeClr val="lt1"/>
                </a:solidFill>
                <a:latin typeface="Arial"/>
                <a:ea typeface="Arial"/>
                <a:cs typeface="Arial"/>
                <a:sym typeface="Arial"/>
              </a:rPr>
            </a:br>
            <a:r>
              <a:rPr lang="en" sz="2400" b="1" i="1" u="none" strike="noStrike" cap="none">
                <a:solidFill>
                  <a:schemeClr val="lt1"/>
                </a:solidFill>
                <a:latin typeface="Arial"/>
                <a:ea typeface="Arial"/>
                <a:cs typeface="Arial"/>
                <a:sym typeface="Arial"/>
              </a:rPr>
              <a:t>no withdrawal symptoms</a:t>
            </a:r>
            <a:endParaRPr sz="1100" b="0" i="0" u="none" strike="noStrike" cap="none">
              <a:solidFill>
                <a:schemeClr val="lt1"/>
              </a:solidFill>
              <a:latin typeface="Twentieth Century"/>
              <a:ea typeface="Twentieth Century"/>
              <a:cs typeface="Twentieth Century"/>
              <a:sym typeface="Twentieth Century"/>
            </a:endParaRPr>
          </a:p>
        </p:txBody>
      </p:sp>
      <p:sp>
        <p:nvSpPr>
          <p:cNvPr id="1765" name="Google Shape;1765;p239"/>
          <p:cNvSpPr txBox="1"/>
          <p:nvPr/>
        </p:nvSpPr>
        <p:spPr>
          <a:xfrm>
            <a:off x="4105475" y="4493451"/>
            <a:ext cx="4752900" cy="785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100"/>
              <a:buFont typeface="Arial"/>
              <a:buNone/>
            </a:pPr>
            <a:r>
              <a:rPr lang="en" sz="1000" b="0" i="1" u="none" strike="noStrike" cap="none">
                <a:solidFill>
                  <a:schemeClr val="dk1"/>
                </a:solidFill>
                <a:latin typeface="Arial Narrow"/>
                <a:ea typeface="Arial Narrow"/>
                <a:cs typeface="Arial Narrow"/>
                <a:sym typeface="Arial Narrow"/>
              </a:rPr>
              <a:t>4.</a:t>
            </a:r>
            <a:r>
              <a:rPr lang="en" sz="1000" b="0" i="1" u="sng" strike="noStrike" cap="none">
                <a:solidFill>
                  <a:schemeClr val="accent5"/>
                </a:solidFill>
                <a:latin typeface="Arial Narrow"/>
                <a:ea typeface="Arial Narrow"/>
                <a:cs typeface="Arial Narrow"/>
                <a:sym typeface="Arial Narrow"/>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https://cabridge.ca</a:t>
            </a:r>
            <a:endParaRPr sz="1000" b="0" i="1" u="none" strike="noStrike" cap="none">
              <a:solidFill>
                <a:schemeClr val="dk1"/>
              </a:solidFill>
              <a:latin typeface="Arial Narrow"/>
              <a:ea typeface="Arial Narrow"/>
              <a:cs typeface="Arial Narrow"/>
              <a:sym typeface="Arial Narrow"/>
            </a:endParaRPr>
          </a:p>
          <a:p>
            <a:pPr marL="0" marR="0" lvl="0" indent="0" algn="l" rtl="0">
              <a:spcBef>
                <a:spcPts val="0"/>
              </a:spcBef>
              <a:spcAft>
                <a:spcPts val="0"/>
              </a:spcAft>
              <a:buClr>
                <a:schemeClr val="dk1"/>
              </a:buClr>
              <a:buSzPts val="1100"/>
              <a:buFont typeface="Arial"/>
              <a:buNone/>
            </a:pPr>
            <a:r>
              <a:rPr lang="en" sz="1000" b="0" i="1" u="none" strike="noStrike" cap="none">
                <a:solidFill>
                  <a:schemeClr val="dk1"/>
                </a:solidFill>
                <a:latin typeface="Arial Narrow"/>
                <a:ea typeface="Arial Narrow"/>
                <a:cs typeface="Arial Narrow"/>
                <a:sym typeface="Arial Narrow"/>
              </a:rPr>
              <a:t>5.Mariani JJ et al. Am J addict.2021;1-7</a:t>
            </a:r>
            <a:endParaRPr sz="1000" b="0" i="1" u="none" strike="noStrike" cap="none">
              <a:solidFill>
                <a:schemeClr val="dk1"/>
              </a:solidFill>
              <a:latin typeface="Arial Narrow"/>
              <a:ea typeface="Arial Narrow"/>
              <a:cs typeface="Arial Narrow"/>
              <a:sym typeface="Arial Narrow"/>
            </a:endParaRPr>
          </a:p>
          <a:p>
            <a:pPr marL="0" marR="0" lvl="0" indent="0" algn="l" rtl="0">
              <a:spcBef>
                <a:spcPts val="0"/>
              </a:spcBef>
              <a:spcAft>
                <a:spcPts val="0"/>
              </a:spcAft>
              <a:buClr>
                <a:schemeClr val="dk1"/>
              </a:buClr>
              <a:buSzPts val="1100"/>
              <a:buFont typeface="Arial"/>
              <a:buNone/>
            </a:pPr>
            <a:r>
              <a:rPr lang="en" sz="1000" b="0" i="1" u="none" strike="noStrike" cap="none">
                <a:solidFill>
                  <a:schemeClr val="dk1"/>
                </a:solidFill>
                <a:latin typeface="Arial Narrow"/>
                <a:ea typeface="Arial Narrow"/>
                <a:cs typeface="Arial Narrow"/>
                <a:sym typeface="Arial Narrow"/>
              </a:rPr>
              <a:t>6.Korownyk et al, Canadian Family Physician;2018:321-33</a:t>
            </a:r>
            <a:endParaRPr sz="1000" b="0" i="1"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EFEFE"/>
              </a:solidFill>
              <a:latin typeface="Twentieth Century"/>
              <a:ea typeface="Twentieth Century"/>
              <a:cs typeface="Twentieth Century"/>
              <a:sym typeface="Twentieth Century"/>
            </a:endParaRPr>
          </a:p>
        </p:txBody>
      </p:sp>
      <p:sp>
        <p:nvSpPr>
          <p:cNvPr id="1766" name="Google Shape;1766;p239"/>
          <p:cNvSpPr txBox="1"/>
          <p:nvPr/>
        </p:nvSpPr>
        <p:spPr>
          <a:xfrm>
            <a:off x="66700" y="2767069"/>
            <a:ext cx="4124100" cy="307800"/>
          </a:xfrm>
          <a:prstGeom prst="rect">
            <a:avLst/>
          </a:prstGeom>
          <a:noFill/>
          <a:ln>
            <a:noFill/>
          </a:ln>
        </p:spPr>
        <p:txBody>
          <a:bodyPr spcFirstLastPara="1" wrap="square" lIns="91425" tIns="45700" rIns="91425" bIns="45700" anchor="t" anchorCtr="0">
            <a:spAutoFit/>
          </a:bodyPr>
          <a:lstStyle/>
          <a:p>
            <a:pPr marL="285750" marR="0" lvl="0" indent="-2730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EARLY DEPO-BUPRENORPHINE</a:t>
            </a:r>
            <a:endParaRPr sz="1200" b="0" i="0" u="none" strike="noStrike" cap="none">
              <a:solidFill>
                <a:srgbClr val="000000"/>
              </a:solidFill>
              <a:latin typeface="Arial"/>
              <a:ea typeface="Arial"/>
              <a:cs typeface="Arial"/>
              <a:sym typeface="Arial"/>
            </a:endParaRPr>
          </a:p>
        </p:txBody>
      </p:sp>
      <p:sp>
        <p:nvSpPr>
          <p:cNvPr id="1767" name="Google Shape;1767;p239"/>
          <p:cNvSpPr txBox="1"/>
          <p:nvPr/>
        </p:nvSpPr>
        <p:spPr>
          <a:xfrm>
            <a:off x="1375125" y="3152475"/>
            <a:ext cx="6095400" cy="5541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800"/>
              </a:spcBef>
              <a:spcAft>
                <a:spcPts val="0"/>
              </a:spcAft>
              <a:buClr>
                <a:srgbClr val="000000"/>
              </a:buClr>
              <a:buSzPts val="2400"/>
              <a:buFont typeface="Arial"/>
              <a:buNone/>
            </a:pPr>
            <a:r>
              <a:rPr lang="en" sz="2400" b="0" i="0" u="none" strike="noStrike" cap="none">
                <a:solidFill>
                  <a:schemeClr val="dk1"/>
                </a:solidFill>
                <a:latin typeface="Twentieth Century"/>
                <a:ea typeface="Twentieth Century"/>
                <a:cs typeface="Twentieth Century"/>
                <a:sym typeface="Twentieth Century"/>
              </a:rPr>
              <a:t>** </a:t>
            </a:r>
            <a:r>
              <a:rPr lang="en" sz="2000" b="0" i="0" u="none" strike="noStrike" cap="none">
                <a:solidFill>
                  <a:schemeClr val="dk1"/>
                </a:solidFill>
                <a:latin typeface="Twentieth Century"/>
                <a:ea typeface="Twentieth Century"/>
                <a:cs typeface="Twentieth Century"/>
                <a:sym typeface="Twentieth Century"/>
              </a:rPr>
              <a:t>PEOPLE WHO USE FENTANYL</a:t>
            </a:r>
            <a:r>
              <a:rPr lang="en" sz="2400" b="0" i="0" u="none" strike="noStrike" cap="none">
                <a:solidFill>
                  <a:schemeClr val="dk1"/>
                </a:solidFill>
                <a:latin typeface="Twentieth Century"/>
                <a:ea typeface="Twentieth Century"/>
                <a:cs typeface="Twentieth Century"/>
                <a:sym typeface="Twentieth Century"/>
              </a:rPr>
              <a:t>**</a:t>
            </a:r>
            <a:endParaRPr sz="1400" b="0" i="0" u="none" strike="noStrike" cap="none">
              <a:solidFill>
                <a:srgbClr val="000000"/>
              </a:solidFill>
              <a:latin typeface="Twentieth Century"/>
              <a:ea typeface="Twentieth Century"/>
              <a:cs typeface="Twentieth Century"/>
              <a:sym typeface="Twentieth Century"/>
            </a:endParaRPr>
          </a:p>
        </p:txBody>
      </p:sp>
      <p:cxnSp>
        <p:nvCxnSpPr>
          <p:cNvPr id="1768" name="Google Shape;1768;p239"/>
          <p:cNvCxnSpPr/>
          <p:nvPr/>
        </p:nvCxnSpPr>
        <p:spPr>
          <a:xfrm>
            <a:off x="3591825" y="3945925"/>
            <a:ext cx="414600" cy="0"/>
          </a:xfrm>
          <a:prstGeom prst="straightConnector1">
            <a:avLst/>
          </a:prstGeom>
          <a:noFill/>
          <a:ln w="28575" cap="flat" cmpd="sng">
            <a:solidFill>
              <a:schemeClr val="dk2"/>
            </a:solidFill>
            <a:prstDash val="solid"/>
            <a:round/>
            <a:headEnd type="none" w="sm" len="sm"/>
            <a:tailEnd type="triangle" w="med" len="med"/>
          </a:ln>
        </p:spPr>
      </p:cxnSp>
    </p:spTree>
    <p:extLst>
      <p:ext uri="{BB962C8B-B14F-4D97-AF65-F5344CB8AC3E}">
        <p14:creationId xmlns:p14="http://schemas.microsoft.com/office/powerpoint/2010/main" val="223068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sp>
        <p:nvSpPr>
          <p:cNvPr id="2029" name="Google Shape;2029;p272"/>
          <p:cNvSpPr/>
          <p:nvPr/>
        </p:nvSpPr>
        <p:spPr>
          <a:xfrm>
            <a:off x="0" y="3572313"/>
            <a:ext cx="9144000" cy="1571100"/>
          </a:xfrm>
          <a:prstGeom prst="rect">
            <a:avLst/>
          </a:prstGeom>
          <a:solidFill>
            <a:srgbClr val="67C8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30" name="Google Shape;2030;p272"/>
          <p:cNvSpPr txBox="1">
            <a:spLocks noGrp="1"/>
          </p:cNvSpPr>
          <p:nvPr>
            <p:ph type="title"/>
          </p:nvPr>
        </p:nvSpPr>
        <p:spPr>
          <a:xfrm>
            <a:off x="280849" y="57100"/>
            <a:ext cx="9053700" cy="1109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 sz="2300"/>
              <a:t>GAME CHANGER #3: STRAIGHT UP DEPOT-BUP HERE WE COME!</a:t>
            </a:r>
            <a:endParaRPr sz="2300"/>
          </a:p>
        </p:txBody>
      </p:sp>
      <p:sp>
        <p:nvSpPr>
          <p:cNvPr id="2031" name="Google Shape;2031;p272"/>
          <p:cNvSpPr txBox="1">
            <a:spLocks noGrp="1"/>
          </p:cNvSpPr>
          <p:nvPr>
            <p:ph type="sldNum" idx="12"/>
          </p:nvPr>
        </p:nvSpPr>
        <p:spPr>
          <a:xfrm rot="8472" flipH="1">
            <a:off x="7864884" y="4544452"/>
            <a:ext cx="608702" cy="683102"/>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rgbClr val="FEFFFF"/>
              </a:buClr>
              <a:buSzPts val="1500"/>
              <a:buFont typeface="Century Gothic"/>
              <a:buNone/>
            </a:pPr>
            <a:endParaRPr/>
          </a:p>
        </p:txBody>
      </p:sp>
      <p:sp>
        <p:nvSpPr>
          <p:cNvPr id="2032" name="Google Shape;2032;p272"/>
          <p:cNvSpPr/>
          <p:nvPr/>
        </p:nvSpPr>
        <p:spPr>
          <a:xfrm>
            <a:off x="4105475" y="1638998"/>
            <a:ext cx="4454400" cy="1011300"/>
          </a:xfrm>
          <a:prstGeom prst="homePlate">
            <a:avLst>
              <a:gd name="adj" fmla="val 50000"/>
            </a:avLst>
          </a:prstGeom>
          <a:solidFill>
            <a:srgbClr val="A0B7D3"/>
          </a:solidFill>
          <a:ln>
            <a:noFill/>
          </a:ln>
        </p:spPr>
        <p:txBody>
          <a:bodyPr spcFirstLastPara="1" wrap="square" lIns="68575" tIns="34275" rIns="68575" bIns="34275" anchor="ctr" anchorCtr="0">
            <a:noAutofit/>
          </a:bodyPr>
          <a:lstStyle/>
          <a:p>
            <a:pPr marL="330200" marR="0" lvl="0" indent="0" algn="l" rtl="0">
              <a:lnSpc>
                <a:spcPct val="100000"/>
              </a:lnSpc>
              <a:spcBef>
                <a:spcPts val="0"/>
              </a:spcBef>
              <a:spcAft>
                <a:spcPts val="0"/>
              </a:spcAft>
              <a:buClr>
                <a:srgbClr val="000000"/>
              </a:buClr>
              <a:buSzPts val="1400"/>
              <a:buFont typeface="Arial"/>
              <a:buNone/>
            </a:pPr>
            <a:r>
              <a:rPr lang="en">
                <a:solidFill>
                  <a:schemeClr val="lt1"/>
                </a:solidFill>
              </a:rPr>
              <a:t>Depo </a:t>
            </a:r>
            <a:r>
              <a:rPr lang="en" sz="1400" b="0" i="0" u="none" strike="noStrike" cap="none">
                <a:solidFill>
                  <a:schemeClr val="lt1"/>
                </a:solidFill>
                <a:latin typeface="Arial"/>
                <a:ea typeface="Arial"/>
                <a:cs typeface="Arial"/>
                <a:sym typeface="Arial"/>
              </a:rPr>
              <a:t>buprenorphin</a:t>
            </a:r>
            <a:r>
              <a:rPr lang="en">
                <a:solidFill>
                  <a:schemeClr val="lt1"/>
                </a:solidFill>
              </a:rPr>
              <a:t>e</a:t>
            </a:r>
            <a:r>
              <a:rPr lang="en" sz="1400" b="0" i="0" u="none" strike="noStrike" cap="none">
                <a:solidFill>
                  <a:schemeClr val="lt1"/>
                </a:solidFill>
                <a:latin typeface="Arial"/>
                <a:ea typeface="Arial"/>
                <a:cs typeface="Arial"/>
                <a:sym typeface="Arial"/>
              </a:rPr>
              <a:t> dose at anytime after fent</a:t>
            </a:r>
            <a:r>
              <a:rPr lang="en">
                <a:solidFill>
                  <a:schemeClr val="lt1"/>
                </a:solidFill>
              </a:rPr>
              <a:t>an</a:t>
            </a:r>
            <a:r>
              <a:rPr lang="en" sz="1400" b="0" i="0" u="none" strike="noStrike" cap="none">
                <a:solidFill>
                  <a:schemeClr val="lt1"/>
                </a:solidFill>
                <a:latin typeface="Arial"/>
                <a:ea typeface="Arial"/>
                <a:cs typeface="Arial"/>
                <a:sym typeface="Arial"/>
              </a:rPr>
              <a:t>yl use (may require </a:t>
            </a:r>
            <a:r>
              <a:rPr lang="en">
                <a:solidFill>
                  <a:schemeClr val="lt1"/>
                </a:solidFill>
              </a:rPr>
              <a:t>SL bup-nal if nearing 24 hrs after fentanyl use due to length of  time of effectiveness of Depo-Bup)</a:t>
            </a:r>
            <a:endParaRPr sz="1400" b="0" i="0" u="none" strike="noStrike" cap="none">
              <a:solidFill>
                <a:schemeClr val="lt1"/>
              </a:solidFill>
              <a:latin typeface="Arial"/>
              <a:ea typeface="Arial"/>
              <a:cs typeface="Arial"/>
              <a:sym typeface="Arial"/>
            </a:endParaRPr>
          </a:p>
        </p:txBody>
      </p:sp>
      <p:sp>
        <p:nvSpPr>
          <p:cNvPr id="2033" name="Google Shape;2033;p272"/>
          <p:cNvSpPr txBox="1"/>
          <p:nvPr/>
        </p:nvSpPr>
        <p:spPr>
          <a:xfrm>
            <a:off x="139650" y="3706587"/>
            <a:ext cx="87333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lt1"/>
                </a:solidFill>
              </a:rPr>
              <a:t>P</a:t>
            </a:r>
            <a:r>
              <a:rPr lang="en" sz="2400" b="0" i="0" u="none" strike="noStrike" cap="none">
                <a:solidFill>
                  <a:schemeClr val="lt1"/>
                </a:solidFill>
                <a:latin typeface="Arial"/>
                <a:ea typeface="Arial"/>
                <a:cs typeface="Arial"/>
                <a:sym typeface="Arial"/>
              </a:rPr>
              <a:t>atients receive depot-bup</a:t>
            </a:r>
            <a:r>
              <a:rPr lang="en" sz="2400">
                <a:solidFill>
                  <a:schemeClr val="lt1"/>
                </a:solidFill>
              </a:rPr>
              <a:t>            </a:t>
            </a:r>
            <a:r>
              <a:rPr lang="en" sz="2400" b="1" i="1" u="none" strike="noStrike" cap="none">
                <a:solidFill>
                  <a:schemeClr val="lt1"/>
                </a:solidFill>
                <a:latin typeface="Arial"/>
                <a:ea typeface="Arial"/>
                <a:cs typeface="Arial"/>
                <a:sym typeface="Arial"/>
              </a:rPr>
              <a:t>no withdrawal symptoms</a:t>
            </a:r>
            <a:endParaRPr sz="1100" b="0" i="0" u="none" strike="noStrike" cap="none">
              <a:solidFill>
                <a:schemeClr val="lt1"/>
              </a:solidFill>
              <a:latin typeface="Twentieth Century"/>
              <a:ea typeface="Twentieth Century"/>
              <a:cs typeface="Twentieth Century"/>
              <a:sym typeface="Twentieth Century"/>
            </a:endParaRPr>
          </a:p>
        </p:txBody>
      </p:sp>
      <p:sp>
        <p:nvSpPr>
          <p:cNvPr id="2034" name="Google Shape;2034;p272"/>
          <p:cNvSpPr txBox="1"/>
          <p:nvPr/>
        </p:nvSpPr>
        <p:spPr>
          <a:xfrm>
            <a:off x="143000" y="1891094"/>
            <a:ext cx="4124100" cy="3078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EARLY DEPO-BUPRENORPHINE</a:t>
            </a:r>
            <a:endParaRPr sz="1200" b="0" i="0" u="none" strike="noStrike" cap="none">
              <a:solidFill>
                <a:srgbClr val="000000"/>
              </a:solidFill>
              <a:latin typeface="Arial"/>
              <a:ea typeface="Arial"/>
              <a:cs typeface="Arial"/>
              <a:sym typeface="Arial"/>
            </a:endParaRPr>
          </a:p>
        </p:txBody>
      </p:sp>
      <p:sp>
        <p:nvSpPr>
          <p:cNvPr id="2035" name="Google Shape;2035;p272"/>
          <p:cNvSpPr txBox="1"/>
          <p:nvPr/>
        </p:nvSpPr>
        <p:spPr>
          <a:xfrm>
            <a:off x="1375125" y="3152475"/>
            <a:ext cx="6095400" cy="5541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800"/>
              </a:spcBef>
              <a:spcAft>
                <a:spcPts val="0"/>
              </a:spcAft>
              <a:buClr>
                <a:srgbClr val="000000"/>
              </a:buClr>
              <a:buSzPts val="2400"/>
              <a:buFont typeface="Arial"/>
              <a:buNone/>
            </a:pPr>
            <a:r>
              <a:rPr lang="en" sz="2400" b="0" i="0" u="none" strike="noStrike" cap="none">
                <a:solidFill>
                  <a:schemeClr val="dk1"/>
                </a:solidFill>
                <a:latin typeface="Twentieth Century"/>
                <a:ea typeface="Twentieth Century"/>
                <a:cs typeface="Twentieth Century"/>
                <a:sym typeface="Twentieth Century"/>
              </a:rPr>
              <a:t>** </a:t>
            </a:r>
            <a:r>
              <a:rPr lang="en" sz="2000" b="0" i="0" u="none" strike="noStrike" cap="none">
                <a:solidFill>
                  <a:schemeClr val="dk1"/>
                </a:solidFill>
                <a:latin typeface="Twentieth Century"/>
                <a:ea typeface="Twentieth Century"/>
                <a:cs typeface="Twentieth Century"/>
                <a:sym typeface="Twentieth Century"/>
              </a:rPr>
              <a:t>PEOPLE WHO USE FENTANYL</a:t>
            </a:r>
            <a:r>
              <a:rPr lang="en" sz="2400" b="0" i="0" u="none" strike="noStrike" cap="none">
                <a:solidFill>
                  <a:schemeClr val="dk1"/>
                </a:solidFill>
                <a:latin typeface="Twentieth Century"/>
                <a:ea typeface="Twentieth Century"/>
                <a:cs typeface="Twentieth Century"/>
                <a:sym typeface="Twentieth Century"/>
              </a:rPr>
              <a:t>**</a:t>
            </a:r>
            <a:endParaRPr sz="1400" b="0" i="0" u="none" strike="noStrike" cap="none">
              <a:solidFill>
                <a:srgbClr val="000000"/>
              </a:solidFill>
              <a:latin typeface="Twentieth Century"/>
              <a:ea typeface="Twentieth Century"/>
              <a:cs typeface="Twentieth Century"/>
              <a:sym typeface="Twentieth Century"/>
            </a:endParaRPr>
          </a:p>
        </p:txBody>
      </p:sp>
      <p:cxnSp>
        <p:nvCxnSpPr>
          <p:cNvPr id="2036" name="Google Shape;2036;p272"/>
          <p:cNvCxnSpPr/>
          <p:nvPr/>
        </p:nvCxnSpPr>
        <p:spPr>
          <a:xfrm>
            <a:off x="4105475" y="3965375"/>
            <a:ext cx="414600" cy="0"/>
          </a:xfrm>
          <a:prstGeom prst="straightConnector1">
            <a:avLst/>
          </a:prstGeom>
          <a:noFill/>
          <a:ln w="28575" cap="flat" cmpd="sng">
            <a:solidFill>
              <a:schemeClr val="dk2"/>
            </a:solidFill>
            <a:prstDash val="solid"/>
            <a:round/>
            <a:headEnd type="none" w="sm" len="sm"/>
            <a:tailEnd type="triangle" w="med" len="med"/>
          </a:ln>
        </p:spPr>
      </p:cxnSp>
    </p:spTree>
    <p:extLst>
      <p:ext uri="{BB962C8B-B14F-4D97-AF65-F5344CB8AC3E}">
        <p14:creationId xmlns:p14="http://schemas.microsoft.com/office/powerpoint/2010/main" val="1979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p246"/>
          <p:cNvSpPr txBox="1">
            <a:spLocks noGrp="1"/>
          </p:cNvSpPr>
          <p:nvPr>
            <p:ph type="title"/>
          </p:nvPr>
        </p:nvSpPr>
        <p:spPr>
          <a:xfrm>
            <a:off x="1406126" y="468075"/>
            <a:ext cx="7222500" cy="9609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3182"/>
              <a:buFont typeface="Twentieth Century"/>
              <a:buNone/>
            </a:pPr>
            <a:r>
              <a:rPr lang="en"/>
              <a:t>WHERE CAN WITHDRAWALS BE TREATED WITHIN 2 HOURS?</a:t>
            </a:r>
            <a:endParaRPr/>
          </a:p>
        </p:txBody>
      </p:sp>
      <p:sp>
        <p:nvSpPr>
          <p:cNvPr id="1839" name="Google Shape;1839;p246"/>
          <p:cNvSpPr txBox="1">
            <a:spLocks noGrp="1"/>
          </p:cNvSpPr>
          <p:nvPr>
            <p:ph type="body" idx="1"/>
          </p:nvPr>
        </p:nvSpPr>
        <p:spPr>
          <a:xfrm>
            <a:off x="4973203" y="1729798"/>
            <a:ext cx="4396200" cy="2446800"/>
          </a:xfrm>
          <a:prstGeom prst="rect">
            <a:avLst/>
          </a:prstGeom>
          <a:noFill/>
          <a:ln>
            <a:noFill/>
          </a:ln>
        </p:spPr>
        <p:txBody>
          <a:bodyPr spcFirstLastPara="1" wrap="square" lIns="68575" tIns="34275" rIns="68575" bIns="34275" anchor="t" anchorCtr="0">
            <a:normAutofit lnSpcReduction="10000"/>
          </a:bodyPr>
          <a:lstStyle/>
          <a:p>
            <a:pPr marL="88900" lvl="0" indent="0" algn="l" rtl="0">
              <a:lnSpc>
                <a:spcPct val="100000"/>
              </a:lnSpc>
              <a:spcBef>
                <a:spcPts val="800"/>
              </a:spcBef>
              <a:spcAft>
                <a:spcPts val="0"/>
              </a:spcAft>
              <a:buSzPct val="77777"/>
              <a:buNone/>
            </a:pPr>
            <a:endParaRPr dirty="0"/>
          </a:p>
          <a:p>
            <a:pPr marL="88900" lvl="0" indent="0" algn="l" rtl="0">
              <a:lnSpc>
                <a:spcPct val="100000"/>
              </a:lnSpc>
              <a:spcBef>
                <a:spcPts val="800"/>
              </a:spcBef>
              <a:spcAft>
                <a:spcPts val="0"/>
              </a:spcAft>
              <a:buSzPts val="1190"/>
              <a:buNone/>
            </a:pPr>
            <a:r>
              <a:rPr lang="en" sz="5719" b="1" dirty="0" smtClean="0"/>
              <a:t> </a:t>
            </a:r>
            <a:r>
              <a:rPr lang="en" sz="5719" b="1" dirty="0"/>
              <a:t>JAIL CELLS</a:t>
            </a:r>
            <a:endParaRPr sz="5719" b="1" dirty="0"/>
          </a:p>
          <a:p>
            <a:pPr marL="88900" lvl="0" indent="0" algn="l" rtl="0">
              <a:lnSpc>
                <a:spcPct val="100000"/>
              </a:lnSpc>
              <a:spcBef>
                <a:spcPts val="800"/>
              </a:spcBef>
              <a:spcAft>
                <a:spcPts val="0"/>
              </a:spcAft>
              <a:buSzPts val="1190"/>
              <a:buNone/>
            </a:pPr>
            <a:r>
              <a:rPr lang="en" sz="6600" b="1" dirty="0"/>
              <a:t>and…….</a:t>
            </a:r>
            <a:endParaRPr sz="6600" b="1" dirty="0"/>
          </a:p>
        </p:txBody>
      </p:sp>
      <p:pic>
        <p:nvPicPr>
          <p:cNvPr id="1840" name="Google Shape;1840;p246"/>
          <p:cNvPicPr preferRelativeResize="0"/>
          <p:nvPr/>
        </p:nvPicPr>
        <p:blipFill>
          <a:blip r:embed="rId3">
            <a:alphaModFix/>
          </a:blip>
          <a:stretch>
            <a:fillRect/>
          </a:stretch>
        </p:blipFill>
        <p:spPr>
          <a:xfrm>
            <a:off x="134500" y="1536788"/>
            <a:ext cx="4838700" cy="2714625"/>
          </a:xfrm>
          <a:prstGeom prst="rect">
            <a:avLst/>
          </a:prstGeom>
          <a:noFill/>
          <a:ln>
            <a:noFill/>
          </a:ln>
        </p:spPr>
      </p:pic>
    </p:spTree>
    <p:extLst>
      <p:ext uri="{BB962C8B-B14F-4D97-AF65-F5344CB8AC3E}">
        <p14:creationId xmlns:p14="http://schemas.microsoft.com/office/powerpoint/2010/main" val="32939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24e055f7f2d_0_406"/>
          <p:cNvSpPr/>
          <p:nvPr/>
        </p:nvSpPr>
        <p:spPr>
          <a:xfrm>
            <a:off x="0" y="0"/>
            <a:ext cx="9141900" cy="5143500"/>
          </a:xfrm>
          <a:prstGeom prst="rect">
            <a:avLst/>
          </a:prstGeom>
          <a:gradFill>
            <a:gsLst>
              <a:gs pos="0">
                <a:srgbClr val="F6F9FC"/>
              </a:gs>
              <a:gs pos="74000">
                <a:srgbClr val="B3D1EC"/>
              </a:gs>
              <a:gs pos="83000">
                <a:srgbClr val="B3D1EC"/>
              </a:gs>
              <a:gs pos="100000">
                <a:srgbClr val="CCE0F2"/>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38" name="Google Shape;738;g24e055f7f2d_0_406"/>
          <p:cNvSpPr/>
          <p:nvPr/>
        </p:nvSpPr>
        <p:spPr>
          <a:xfrm>
            <a:off x="0" y="0"/>
            <a:ext cx="9141900" cy="51435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739" name="Google Shape;739;g24e055f7f2d_0_406"/>
          <p:cNvPicPr preferRelativeResize="0"/>
          <p:nvPr/>
        </p:nvPicPr>
        <p:blipFill rotWithShape="1">
          <a:blip r:embed="rId3">
            <a:alphaModFix amt="40000"/>
          </a:blip>
          <a:srcRect l="11685" r="1757"/>
          <a:stretch/>
        </p:blipFill>
        <p:spPr>
          <a:xfrm>
            <a:off x="15" y="8"/>
            <a:ext cx="6337723" cy="5143492"/>
          </a:xfrm>
          <a:prstGeom prst="rect">
            <a:avLst/>
          </a:prstGeom>
          <a:noFill/>
          <a:ln>
            <a:noFill/>
          </a:ln>
        </p:spPr>
      </p:pic>
      <p:sp>
        <p:nvSpPr>
          <p:cNvPr id="740" name="Google Shape;740;g24e055f7f2d_0_406"/>
          <p:cNvSpPr txBox="1">
            <a:spLocks noGrp="1"/>
          </p:cNvSpPr>
          <p:nvPr>
            <p:ph type="title"/>
          </p:nvPr>
        </p:nvSpPr>
        <p:spPr>
          <a:xfrm>
            <a:off x="628651" y="273844"/>
            <a:ext cx="3938400" cy="1220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1700"/>
              <a:buFont typeface="Calibri"/>
              <a:buNone/>
            </a:pPr>
            <a:r>
              <a:rPr lang="en">
                <a:solidFill>
                  <a:srgbClr val="FFFFFF"/>
                </a:solidFill>
              </a:rPr>
              <a:t>	</a:t>
            </a:r>
            <a:endParaRPr/>
          </a:p>
        </p:txBody>
      </p:sp>
      <p:sp>
        <p:nvSpPr>
          <p:cNvPr id="741" name="Google Shape;741;g24e055f7f2d_0_406"/>
          <p:cNvSpPr txBox="1">
            <a:spLocks noGrp="1"/>
          </p:cNvSpPr>
          <p:nvPr>
            <p:ph type="body" idx="1"/>
          </p:nvPr>
        </p:nvSpPr>
        <p:spPr>
          <a:xfrm>
            <a:off x="693965" y="3787553"/>
            <a:ext cx="4106700" cy="8499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lnSpc>
                <a:spcPct val="90000"/>
              </a:lnSpc>
              <a:spcBef>
                <a:spcPts val="800"/>
              </a:spcBef>
              <a:spcAft>
                <a:spcPts val="0"/>
              </a:spcAft>
              <a:buClr>
                <a:srgbClr val="000000"/>
              </a:buClr>
              <a:buSzPct val="41666"/>
              <a:buNone/>
            </a:pPr>
            <a:r>
              <a:rPr lang="en" sz="3600">
                <a:solidFill>
                  <a:srgbClr val="FFFFFF"/>
                </a:solidFill>
              </a:rPr>
              <a:t>SUBOXONE IN THE FIELD</a:t>
            </a:r>
            <a:endParaRPr/>
          </a:p>
          <a:p>
            <a:pPr marL="88900" lvl="0" indent="0" algn="l" rtl="0">
              <a:lnSpc>
                <a:spcPct val="90000"/>
              </a:lnSpc>
              <a:spcBef>
                <a:spcPts val="800"/>
              </a:spcBef>
              <a:spcAft>
                <a:spcPts val="0"/>
              </a:spcAft>
              <a:buClr>
                <a:schemeClr val="dk1"/>
              </a:buClr>
              <a:buSzPct val="60000"/>
              <a:buNone/>
            </a:pPr>
            <a:endParaRPr sz="1500" b="1">
              <a:solidFill>
                <a:srgbClr val="FFFFFF"/>
              </a:solidFill>
            </a:endParaRPr>
          </a:p>
        </p:txBody>
      </p:sp>
      <p:pic>
        <p:nvPicPr>
          <p:cNvPr id="742" name="Google Shape;742;g24e055f7f2d_0_406" descr="A logo of a paramedic"/>
          <p:cNvPicPr preferRelativeResize="0"/>
          <p:nvPr/>
        </p:nvPicPr>
        <p:blipFill rotWithShape="1">
          <a:blip r:embed="rId4">
            <a:alphaModFix/>
          </a:blip>
          <a:srcRect l="2455" r="1996"/>
          <a:stretch/>
        </p:blipFill>
        <p:spPr>
          <a:xfrm>
            <a:off x="4669498" y="8"/>
            <a:ext cx="4472089" cy="514350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extLst>
      <p:ext uri="{BB962C8B-B14F-4D97-AF65-F5344CB8AC3E}">
        <p14:creationId xmlns:p14="http://schemas.microsoft.com/office/powerpoint/2010/main" val="1085788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E6E4C3"/>
            </a:gs>
          </a:gsLst>
          <a:path path="circle">
            <a:fillToRect r="100000" b="100000"/>
          </a:path>
          <a:tileRect l="-100000" t="-100000"/>
        </a:gradFill>
        <a:effectLst/>
      </p:bgPr>
    </p:bg>
    <p:spTree>
      <p:nvGrpSpPr>
        <p:cNvPr id="1" name="Shape 170"/>
        <p:cNvGrpSpPr/>
        <p:nvPr/>
      </p:nvGrpSpPr>
      <p:grpSpPr>
        <a:xfrm>
          <a:off x="0" y="0"/>
          <a:ext cx="0" cy="0"/>
          <a:chOff x="0" y="0"/>
          <a:chExt cx="0" cy="0"/>
        </a:xfrm>
      </p:grpSpPr>
      <p:grpSp>
        <p:nvGrpSpPr>
          <p:cNvPr id="171" name="Google Shape;171;p4"/>
          <p:cNvGrpSpPr/>
          <p:nvPr/>
        </p:nvGrpSpPr>
        <p:grpSpPr>
          <a:xfrm>
            <a:off x="-11" y="171449"/>
            <a:ext cx="2138625" cy="4978942"/>
            <a:chOff x="2487613" y="285750"/>
            <a:chExt cx="2428875" cy="5654676"/>
          </a:xfrm>
        </p:grpSpPr>
        <p:sp>
          <p:nvSpPr>
            <p:cNvPr id="172" name="Google Shape;172;p4"/>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3" name="Google Shape;173;p4"/>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4" name="Google Shape;174;p4"/>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5" name="Google Shape;175;p4"/>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6" name="Google Shape;176;p4"/>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7" name="Google Shape;177;p4"/>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8" name="Google Shape;178;p4"/>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9" name="Google Shape;179;p4"/>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0" name="Google Shape;180;p4"/>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1" name="Google Shape;181;p4"/>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4"/>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3" name="Google Shape;183;p4"/>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84" name="Google Shape;184;p4"/>
          <p:cNvGrpSpPr/>
          <p:nvPr/>
        </p:nvGrpSpPr>
        <p:grpSpPr>
          <a:xfrm>
            <a:off x="20452" y="-23"/>
            <a:ext cx="1767516" cy="5139994"/>
            <a:chOff x="6627813" y="195454"/>
            <a:chExt cx="1952625" cy="5678297"/>
          </a:xfrm>
        </p:grpSpPr>
        <p:sp>
          <p:nvSpPr>
            <p:cNvPr id="185" name="Google Shape;185;p4"/>
            <p:cNvSpPr/>
            <p:nvPr/>
          </p:nvSpPr>
          <p:spPr>
            <a:xfrm>
              <a:off x="6627813" y="195454"/>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6" name="Google Shape;186;p4"/>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7" name="Google Shape;187;p4"/>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8" name="Google Shape;188;p4"/>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9" name="Google Shape;189;p4"/>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0" name="Google Shape;190;p4"/>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1" name="Google Shape;191;p4"/>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2" name="Google Shape;192;p4"/>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 name="Google Shape;193;p4"/>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 name="Google Shape;194;p4"/>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5" name="Google Shape;195;p4"/>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6" name="Google Shape;196;p4"/>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97" name="Google Shape;197;p4"/>
          <p:cNvSpPr/>
          <p:nvPr/>
        </p:nvSpPr>
        <p:spPr>
          <a:xfrm>
            <a:off x="0" y="0"/>
            <a:ext cx="137400" cy="5143500"/>
          </a:xfrm>
          <a:prstGeom prst="rect">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8" name="Google Shape;198;p4"/>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9" name="Google Shape;199;p4"/>
          <p:cNvSpPr/>
          <p:nvPr/>
        </p:nvSpPr>
        <p:spPr>
          <a:xfrm>
            <a:off x="1" y="0"/>
            <a:ext cx="9144000" cy="5143500"/>
          </a:xfrm>
          <a:prstGeom prst="rect">
            <a:avLst/>
          </a:prstGeom>
          <a:gradFill>
            <a:gsLst>
              <a:gs pos="0">
                <a:srgbClr val="FFFFFF"/>
              </a:gs>
              <a:gs pos="100000">
                <a:srgbClr val="E6E4C3"/>
              </a:gs>
            </a:gsLst>
            <a:path path="circle">
              <a:fillToRect r="100000" b="100000"/>
            </a:path>
            <a:tileRect l="-100000" t="-10000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00" name="Google Shape;200;p4"/>
          <p:cNvSpPr/>
          <p:nvPr/>
        </p:nvSpPr>
        <p:spPr>
          <a:xfrm>
            <a:off x="0" y="0"/>
            <a:ext cx="9144000" cy="17301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1" name="Google Shape;201;p4"/>
          <p:cNvSpPr txBox="1">
            <a:spLocks noGrp="1"/>
          </p:cNvSpPr>
          <p:nvPr>
            <p:ph type="title"/>
          </p:nvPr>
        </p:nvSpPr>
        <p:spPr>
          <a:xfrm>
            <a:off x="1382543" y="468083"/>
            <a:ext cx="7037700" cy="9609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lt1"/>
              </a:buClr>
              <a:buSzPts val="2700"/>
              <a:buFont typeface="Century Gothic"/>
              <a:buNone/>
            </a:pPr>
            <a:r>
              <a:rPr lang="en"/>
              <a:t>Definition of Substance Use Disorder (SUD) </a:t>
            </a:r>
            <a:endParaRPr/>
          </a:p>
        </p:txBody>
      </p:sp>
      <p:sp>
        <p:nvSpPr>
          <p:cNvPr id="202" name="Google Shape;202;p4"/>
          <p:cNvSpPr txBox="1">
            <a:spLocks noGrp="1"/>
          </p:cNvSpPr>
          <p:nvPr>
            <p:ph type="body" idx="1"/>
          </p:nvPr>
        </p:nvSpPr>
        <p:spPr>
          <a:xfrm>
            <a:off x="1382550" y="1967950"/>
            <a:ext cx="7037700" cy="2898000"/>
          </a:xfrm>
          <a:prstGeom prst="rect">
            <a:avLst/>
          </a:prstGeom>
          <a:noFill/>
          <a:ln>
            <a:noFill/>
          </a:ln>
        </p:spPr>
        <p:txBody>
          <a:bodyPr spcFirstLastPara="1" wrap="square" lIns="68575" tIns="34275" rIns="68575" bIns="34275" anchor="t" anchorCtr="0">
            <a:normAutofit fontScale="25000" lnSpcReduction="20000"/>
          </a:bodyPr>
          <a:lstStyle/>
          <a:p>
            <a:pPr marL="0" lvl="0" indent="0" algn="l" rtl="0">
              <a:lnSpc>
                <a:spcPct val="90000"/>
              </a:lnSpc>
              <a:spcBef>
                <a:spcPts val="800"/>
              </a:spcBef>
              <a:spcAft>
                <a:spcPts val="0"/>
              </a:spcAft>
              <a:buSzPts val="350"/>
              <a:buNone/>
            </a:pPr>
            <a:r>
              <a:rPr lang="en" sz="7000" b="1">
                <a:solidFill>
                  <a:schemeClr val="lt1"/>
                </a:solidFill>
              </a:rPr>
              <a:t>Medical condition defined as : </a:t>
            </a:r>
            <a:endParaRPr sz="7000">
              <a:solidFill>
                <a:schemeClr val="lt1"/>
              </a:solidFill>
            </a:endParaRPr>
          </a:p>
          <a:p>
            <a:pPr marL="0" lvl="0" indent="0" algn="l" rtl="0">
              <a:lnSpc>
                <a:spcPct val="90000"/>
              </a:lnSpc>
              <a:spcBef>
                <a:spcPts val="800"/>
              </a:spcBef>
              <a:spcAft>
                <a:spcPts val="0"/>
              </a:spcAft>
              <a:buSzPts val="350"/>
              <a:buFont typeface="Noto Sans"/>
              <a:buNone/>
            </a:pPr>
            <a:endParaRPr sz="7000" b="1">
              <a:solidFill>
                <a:schemeClr val="lt1"/>
              </a:solidFill>
            </a:endParaRPr>
          </a:p>
          <a:p>
            <a:pPr marL="139700" lvl="0" indent="0" algn="l" rtl="0">
              <a:lnSpc>
                <a:spcPct val="90000"/>
              </a:lnSpc>
              <a:spcBef>
                <a:spcPts val="800"/>
              </a:spcBef>
              <a:spcAft>
                <a:spcPts val="0"/>
              </a:spcAft>
              <a:buSzPts val="250"/>
              <a:buNone/>
            </a:pPr>
            <a:r>
              <a:rPr lang="en" sz="7000" b="1">
                <a:solidFill>
                  <a:schemeClr val="lt1"/>
                </a:solidFill>
              </a:rPr>
              <a:t>Chronic Relapsing</a:t>
            </a:r>
            <a:r>
              <a:rPr lang="en" sz="7000">
                <a:solidFill>
                  <a:schemeClr val="lt1"/>
                </a:solidFill>
              </a:rPr>
              <a:t> illness which, though associated with elevated rates of morbidity and mortality, has the potential to be in sustained remission with appropriate treatment (CRISM, 2018)</a:t>
            </a:r>
            <a:endParaRPr sz="7000">
              <a:solidFill>
                <a:schemeClr val="lt1"/>
              </a:solidFill>
            </a:endParaRPr>
          </a:p>
          <a:p>
            <a:pPr marL="139700" lvl="0" indent="0" algn="l" rtl="0">
              <a:lnSpc>
                <a:spcPct val="90000"/>
              </a:lnSpc>
              <a:spcBef>
                <a:spcPts val="800"/>
              </a:spcBef>
              <a:spcAft>
                <a:spcPts val="0"/>
              </a:spcAft>
              <a:buSzPts val="250"/>
              <a:buNone/>
            </a:pPr>
            <a:r>
              <a:rPr lang="en" sz="7000" b="1">
                <a:solidFill>
                  <a:schemeClr val="lt1"/>
                </a:solidFill>
              </a:rPr>
              <a:t>Compulsive disorder</a:t>
            </a:r>
            <a:r>
              <a:rPr lang="en" sz="7000">
                <a:solidFill>
                  <a:schemeClr val="lt1"/>
                </a:solidFill>
              </a:rPr>
              <a:t> with a strong desire to stop or cut back but an inability to do so despite risk and consequences</a:t>
            </a:r>
            <a:endParaRPr sz="7000">
              <a:solidFill>
                <a:schemeClr val="lt1"/>
              </a:solidFill>
            </a:endParaRPr>
          </a:p>
          <a:p>
            <a:pPr marL="0" lvl="1" indent="0" algn="l" rtl="0">
              <a:lnSpc>
                <a:spcPct val="90000"/>
              </a:lnSpc>
              <a:spcBef>
                <a:spcPts val="800"/>
              </a:spcBef>
              <a:spcAft>
                <a:spcPts val="0"/>
              </a:spcAft>
              <a:buSzPts val="250"/>
              <a:buNone/>
            </a:pPr>
            <a:endParaRPr sz="5400">
              <a:solidFill>
                <a:schemeClr val="lt1"/>
              </a:solidFill>
            </a:endParaRPr>
          </a:p>
          <a:p>
            <a:pPr marL="0" lvl="1" indent="0" algn="l" rtl="0">
              <a:lnSpc>
                <a:spcPct val="90000"/>
              </a:lnSpc>
              <a:spcBef>
                <a:spcPts val="800"/>
              </a:spcBef>
              <a:spcAft>
                <a:spcPts val="0"/>
              </a:spcAft>
              <a:buSzPts val="250"/>
              <a:buNone/>
            </a:pPr>
            <a:endParaRPr sz="6600">
              <a:solidFill>
                <a:schemeClr val="lt1"/>
              </a:solidFill>
            </a:endParaRPr>
          </a:p>
          <a:p>
            <a:pPr marL="0" lvl="1" indent="0" algn="l" rtl="0">
              <a:lnSpc>
                <a:spcPct val="90000"/>
              </a:lnSpc>
              <a:spcBef>
                <a:spcPts val="800"/>
              </a:spcBef>
              <a:spcAft>
                <a:spcPts val="0"/>
              </a:spcAft>
              <a:buSzPts val="250"/>
              <a:buNone/>
            </a:pPr>
            <a:r>
              <a:rPr lang="en" sz="6600">
                <a:solidFill>
                  <a:schemeClr val="lt1"/>
                </a:solidFill>
              </a:rPr>
              <a:t>                 “MEDICALIZATION OF SUD/OUD CAN REDUCE STIGMA”</a:t>
            </a:r>
            <a:endParaRPr sz="6600">
              <a:solidFill>
                <a:schemeClr val="lt1"/>
              </a:solidFill>
            </a:endParaRPr>
          </a:p>
          <a:p>
            <a:pPr marL="0" lvl="0" indent="0" algn="l" rtl="0">
              <a:lnSpc>
                <a:spcPct val="90000"/>
              </a:lnSpc>
              <a:spcBef>
                <a:spcPts val="800"/>
              </a:spcBef>
              <a:spcAft>
                <a:spcPts val="0"/>
              </a:spcAft>
              <a:buSzPct val="129997"/>
              <a:buFont typeface="Noto Sans"/>
              <a:buNone/>
            </a:pPr>
            <a:endParaRPr sz="1000"/>
          </a:p>
          <a:p>
            <a:pPr marL="457200" lvl="0" indent="0" algn="l" rtl="0">
              <a:lnSpc>
                <a:spcPct val="90000"/>
              </a:lnSpc>
              <a:spcBef>
                <a:spcPts val="800"/>
              </a:spcBef>
              <a:spcAft>
                <a:spcPts val="0"/>
              </a:spcAft>
              <a:buSzPct val="100000"/>
              <a:buFont typeface="Noto Sans"/>
              <a:buNone/>
            </a:pPr>
            <a:endParaRPr sz="1000" b="1"/>
          </a:p>
          <a:p>
            <a:pPr marL="457200" lvl="0" indent="0" algn="l" rtl="0">
              <a:lnSpc>
                <a:spcPct val="90000"/>
              </a:lnSpc>
              <a:spcBef>
                <a:spcPts val="800"/>
              </a:spcBef>
              <a:spcAft>
                <a:spcPts val="0"/>
              </a:spcAft>
              <a:buSzPct val="100000"/>
              <a:buFont typeface="Noto Sans"/>
              <a:buNone/>
            </a:pPr>
            <a:endParaRPr sz="1000"/>
          </a:p>
          <a:p>
            <a:pPr marL="0" lvl="0" indent="0" algn="l" rtl="0">
              <a:lnSpc>
                <a:spcPct val="90000"/>
              </a:lnSpc>
              <a:spcBef>
                <a:spcPts val="800"/>
              </a:spcBef>
              <a:spcAft>
                <a:spcPts val="0"/>
              </a:spcAft>
              <a:buSzPct val="100000"/>
              <a:buFont typeface="Noto Sans"/>
              <a:buNone/>
            </a:pPr>
            <a:endParaRPr sz="1000"/>
          </a:p>
          <a:p>
            <a:pPr marL="457200" lvl="0" indent="0" algn="l" rtl="0">
              <a:lnSpc>
                <a:spcPct val="90000"/>
              </a:lnSpc>
              <a:spcBef>
                <a:spcPts val="800"/>
              </a:spcBef>
              <a:spcAft>
                <a:spcPts val="0"/>
              </a:spcAft>
              <a:buSzPct val="100000"/>
              <a:buFont typeface="Noto Sans"/>
              <a:buNone/>
            </a:pPr>
            <a:endParaRPr sz="1000"/>
          </a:p>
        </p:txBody>
      </p:sp>
      <p:sp>
        <p:nvSpPr>
          <p:cNvPr id="203" name="Google Shape;203;p4"/>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24e055f7f2d_0_416"/>
          <p:cNvSpPr txBox="1">
            <a:spLocks noGrp="1"/>
          </p:cNvSpPr>
          <p:nvPr>
            <p:ph type="title"/>
          </p:nvPr>
        </p:nvSpPr>
        <p:spPr>
          <a:xfrm>
            <a:off x="1458521" y="351062"/>
            <a:ext cx="5013000" cy="720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accent2"/>
              </a:buClr>
              <a:buSzPts val="3300"/>
              <a:buFont typeface="Calibri"/>
              <a:buNone/>
            </a:pPr>
            <a:r>
              <a:rPr lang="en" b="1">
                <a:solidFill>
                  <a:schemeClr val="accent2"/>
                </a:solidFill>
              </a:rPr>
              <a:t>CDPS Opiate Poisoning Calls</a:t>
            </a:r>
            <a:endParaRPr/>
          </a:p>
        </p:txBody>
      </p:sp>
      <p:pic>
        <p:nvPicPr>
          <p:cNvPr id="749" name="Google Shape;749;g24e055f7f2d_0_416"/>
          <p:cNvPicPr preferRelativeResize="0">
            <a:picLocks noGrp="1"/>
          </p:cNvPicPr>
          <p:nvPr>
            <p:ph type="body" idx="1"/>
          </p:nvPr>
        </p:nvPicPr>
        <p:blipFill rotWithShape="1">
          <a:blip r:embed="rId3">
            <a:alphaModFix/>
          </a:blip>
          <a:srcRect/>
          <a:stretch/>
        </p:blipFill>
        <p:spPr>
          <a:xfrm>
            <a:off x="1356602" y="1369219"/>
            <a:ext cx="6430800" cy="3263400"/>
          </a:xfrm>
          <a:prstGeom prst="rect">
            <a:avLst/>
          </a:prstGeom>
          <a:noFill/>
          <a:ln>
            <a:noFill/>
          </a:ln>
        </p:spPr>
      </p:pic>
    </p:spTree>
    <p:extLst>
      <p:ext uri="{BB962C8B-B14F-4D97-AF65-F5344CB8AC3E}">
        <p14:creationId xmlns:p14="http://schemas.microsoft.com/office/powerpoint/2010/main" val="27022748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25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1872" name="Google Shape;1872;p250"/>
          <p:cNvSpPr txBox="1">
            <a:spLocks noGrp="1"/>
          </p:cNvSpPr>
          <p:nvPr>
            <p:ph type="body" idx="1"/>
          </p:nvPr>
        </p:nvSpPr>
        <p:spPr>
          <a:xfrm>
            <a:off x="285900" y="1369225"/>
            <a:ext cx="42864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
              <a:t>BRING TREATMENT TO THE PATIENT</a:t>
            </a:r>
            <a:endParaRPr/>
          </a:p>
          <a:p>
            <a:pPr marL="0" lvl="0" indent="0" algn="l" rtl="0">
              <a:spcBef>
                <a:spcPts val="1200"/>
              </a:spcBef>
              <a:spcAft>
                <a:spcPts val="0"/>
              </a:spcAft>
              <a:buNone/>
            </a:pPr>
            <a:r>
              <a:rPr lang="en"/>
              <a:t>	</a:t>
            </a:r>
            <a:endParaRPr/>
          </a:p>
          <a:p>
            <a:pPr marL="0" lvl="0" indent="0" algn="l" rtl="0">
              <a:spcBef>
                <a:spcPts val="1200"/>
              </a:spcBef>
              <a:spcAft>
                <a:spcPts val="1200"/>
              </a:spcAft>
              <a:buNone/>
            </a:pPr>
            <a:endParaRPr/>
          </a:p>
        </p:txBody>
      </p:sp>
      <p:pic>
        <p:nvPicPr>
          <p:cNvPr id="1873" name="Google Shape;1873;p250"/>
          <p:cNvPicPr preferRelativeResize="0"/>
          <p:nvPr/>
        </p:nvPicPr>
        <p:blipFill>
          <a:blip r:embed="rId3">
            <a:alphaModFix/>
          </a:blip>
          <a:stretch>
            <a:fillRect/>
          </a:stretch>
        </p:blipFill>
        <p:spPr>
          <a:xfrm>
            <a:off x="4857750" y="1268050"/>
            <a:ext cx="4286250" cy="2857500"/>
          </a:xfrm>
          <a:prstGeom prst="rect">
            <a:avLst/>
          </a:prstGeom>
          <a:noFill/>
          <a:ln>
            <a:noFill/>
          </a:ln>
        </p:spPr>
      </p:pic>
    </p:spTree>
    <p:extLst>
      <p:ext uri="{BB962C8B-B14F-4D97-AF65-F5344CB8AC3E}">
        <p14:creationId xmlns:p14="http://schemas.microsoft.com/office/powerpoint/2010/main" val="199819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pic>
        <p:nvPicPr>
          <p:cNvPr id="1910" name="Google Shape;1910;p255"/>
          <p:cNvPicPr preferRelativeResize="0"/>
          <p:nvPr/>
        </p:nvPicPr>
        <p:blipFill rotWithShape="1">
          <a:blip r:embed="rId3">
            <a:alphaModFix/>
          </a:blip>
          <a:srcRect t="3996" b="12040"/>
          <a:stretch/>
        </p:blipFill>
        <p:spPr>
          <a:xfrm>
            <a:off x="-3" y="-3"/>
            <a:ext cx="5650980" cy="5143488"/>
          </a:xfrm>
          <a:custGeom>
            <a:avLst/>
            <a:gdLst/>
            <a:ahLst/>
            <a:cxnLst/>
            <a:rect l="l" t="t" r="r" b="b"/>
            <a:pathLst>
              <a:path w="7534640" h="6857984" extrusionOk="0">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ln>
            <a:noFill/>
          </a:ln>
        </p:spPr>
      </p:pic>
      <p:sp>
        <p:nvSpPr>
          <p:cNvPr id="1911" name="Google Shape;1911;p255"/>
          <p:cNvSpPr txBox="1">
            <a:spLocks noGrp="1"/>
          </p:cNvSpPr>
          <p:nvPr>
            <p:ph type="subTitle" idx="1"/>
          </p:nvPr>
        </p:nvSpPr>
        <p:spPr>
          <a:xfrm>
            <a:off x="4981025" y="3500745"/>
            <a:ext cx="4047000" cy="1183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500"/>
              <a:buNone/>
            </a:pPr>
            <a:r>
              <a:rPr lang="en" sz="1500" b="1"/>
              <a:t>Opioid Crisis and Buprenorphine/Naloxone Pilot </a:t>
            </a:r>
            <a:endParaRPr/>
          </a:p>
          <a:p>
            <a:pPr marL="0" lvl="0" indent="0" algn="l" rtl="0">
              <a:lnSpc>
                <a:spcPct val="90000"/>
              </a:lnSpc>
              <a:spcBef>
                <a:spcPts val="800"/>
              </a:spcBef>
              <a:spcAft>
                <a:spcPts val="0"/>
              </a:spcAft>
              <a:buClr>
                <a:schemeClr val="dk1"/>
              </a:buClr>
              <a:buSzPts val="1500"/>
              <a:buNone/>
            </a:pPr>
            <a:r>
              <a:rPr lang="en" sz="1500" b="1">
                <a:solidFill>
                  <a:schemeClr val="dk1"/>
                </a:solidFill>
              </a:rPr>
              <a:t>Start Date:  May 1</a:t>
            </a:r>
            <a:r>
              <a:rPr lang="en" sz="1500" b="1" baseline="30000">
                <a:solidFill>
                  <a:schemeClr val="dk1"/>
                </a:solidFill>
              </a:rPr>
              <a:t>st</a:t>
            </a:r>
            <a:r>
              <a:rPr lang="en" sz="1500" b="1">
                <a:solidFill>
                  <a:schemeClr val="dk1"/>
                </a:solidFill>
              </a:rPr>
              <a:t>, 2023</a:t>
            </a:r>
            <a:endParaRPr b="1">
              <a:solidFill>
                <a:schemeClr val="dk1"/>
              </a:solidFill>
            </a:endParaRPr>
          </a:p>
        </p:txBody>
      </p:sp>
      <p:pic>
        <p:nvPicPr>
          <p:cNvPr id="1912" name="Google Shape;1912;p255"/>
          <p:cNvPicPr preferRelativeResize="0"/>
          <p:nvPr/>
        </p:nvPicPr>
        <p:blipFill>
          <a:blip r:embed="rId4">
            <a:alphaModFix/>
          </a:blip>
          <a:stretch>
            <a:fillRect/>
          </a:stretch>
        </p:blipFill>
        <p:spPr>
          <a:xfrm>
            <a:off x="5730575" y="80625"/>
            <a:ext cx="2547900" cy="3104625"/>
          </a:xfrm>
          <a:prstGeom prst="rect">
            <a:avLst/>
          </a:prstGeom>
          <a:noFill/>
          <a:ln>
            <a:noFill/>
          </a:ln>
        </p:spPr>
      </p:pic>
    </p:spTree>
    <p:extLst>
      <p:ext uri="{BB962C8B-B14F-4D97-AF65-F5344CB8AC3E}">
        <p14:creationId xmlns:p14="http://schemas.microsoft.com/office/powerpoint/2010/main" val="31769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911">
                                            <p:txEl>
                                              <p:pRg st="0" end="0"/>
                                            </p:txEl>
                                          </p:spTgt>
                                        </p:tgtEl>
                                        <p:attrNameLst>
                                          <p:attrName>style.visibility</p:attrName>
                                        </p:attrNameLst>
                                      </p:cBhvr>
                                      <p:to>
                                        <p:strVal val="visible"/>
                                      </p:to>
                                    </p:set>
                                    <p:animEffect transition="in" filter="fade">
                                      <p:cBhvr>
                                        <p:cTn id="7" dur="700"/>
                                        <p:tgtEl>
                                          <p:spTgt spid="1911">
                                            <p:txEl>
                                              <p:pRg st="0" end="0"/>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1911">
                                            <p:txEl>
                                              <p:pRg st="1" end="1"/>
                                            </p:txEl>
                                          </p:spTgt>
                                        </p:tgtEl>
                                        <p:attrNameLst>
                                          <p:attrName>style.visibility</p:attrName>
                                        </p:attrNameLst>
                                      </p:cBhvr>
                                      <p:to>
                                        <p:strVal val="visible"/>
                                      </p:to>
                                    </p:set>
                                    <p:animEffect transition="in" filter="fade">
                                      <p:cBhvr>
                                        <p:cTn id="10" dur="700"/>
                                        <p:tgtEl>
                                          <p:spTgt spid="19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25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dk1"/>
              </a:buClr>
              <a:buSzPts val="1400"/>
              <a:buFont typeface="Calibri"/>
              <a:buNone/>
            </a:pPr>
            <a:r>
              <a:rPr lang="en"/>
              <a:t> WHY OFFER TREATMENT IN THE  CELLS AND IN THE FIELD</a:t>
            </a:r>
            <a:endParaRPr/>
          </a:p>
        </p:txBody>
      </p:sp>
      <p:sp>
        <p:nvSpPr>
          <p:cNvPr id="1932" name="Google Shape;1932;p258"/>
          <p:cNvSpPr txBox="1">
            <a:spLocks noGrp="1"/>
          </p:cNvSpPr>
          <p:nvPr>
            <p:ph type="body" idx="1"/>
          </p:nvPr>
        </p:nvSpPr>
        <p:spPr>
          <a:xfrm>
            <a:off x="1399142" y="1600200"/>
            <a:ext cx="7229400" cy="2833200"/>
          </a:xfrm>
          <a:prstGeom prst="rect">
            <a:avLst/>
          </a:prstGeom>
          <a:noFill/>
          <a:ln>
            <a:noFill/>
          </a:ln>
        </p:spPr>
        <p:txBody>
          <a:bodyPr spcFirstLastPara="1" wrap="square" lIns="68575" tIns="34275" rIns="68575" bIns="34275" anchor="t" anchorCtr="0">
            <a:normAutofit fontScale="85000" lnSpcReduction="10000"/>
          </a:bodyPr>
          <a:lstStyle/>
          <a:p>
            <a:pPr marL="342900" lvl="0" indent="-266700" algn="l" rtl="0">
              <a:lnSpc>
                <a:spcPct val="100000"/>
              </a:lnSpc>
              <a:spcBef>
                <a:spcPts val="800"/>
              </a:spcBef>
              <a:spcAft>
                <a:spcPts val="0"/>
              </a:spcAft>
              <a:buClr>
                <a:schemeClr val="dk1"/>
              </a:buClr>
              <a:buSzPct val="108108"/>
              <a:buChar char="●"/>
            </a:pPr>
            <a:r>
              <a:rPr lang="en" sz="1600"/>
              <a:t>IMMEDIATE ACCESS TO EVIDENCED BASED LIFE SAVING  TREATMENT </a:t>
            </a:r>
            <a:endParaRPr sz="1600"/>
          </a:p>
          <a:p>
            <a:pPr marL="342900" lvl="0" indent="-266700" algn="l" rtl="0">
              <a:lnSpc>
                <a:spcPct val="100000"/>
              </a:lnSpc>
              <a:spcBef>
                <a:spcPts val="0"/>
              </a:spcBef>
              <a:spcAft>
                <a:spcPts val="0"/>
              </a:spcAft>
              <a:buClr>
                <a:schemeClr val="dk1"/>
              </a:buClr>
              <a:buSzPct val="108108"/>
              <a:buChar char="●"/>
            </a:pPr>
            <a:r>
              <a:rPr lang="en" sz="1600"/>
              <a:t>PORTAL OF ENTRY/ ACCESS FOR ADDICTION TREATMENT/HEALTH CARE</a:t>
            </a:r>
            <a:endParaRPr sz="1600"/>
          </a:p>
          <a:p>
            <a:pPr marL="342900" lvl="0" indent="-266700" algn="l" rtl="0">
              <a:lnSpc>
                <a:spcPct val="100000"/>
              </a:lnSpc>
              <a:spcBef>
                <a:spcPts val="0"/>
              </a:spcBef>
              <a:spcAft>
                <a:spcPts val="0"/>
              </a:spcAft>
              <a:buClr>
                <a:schemeClr val="dk1"/>
              </a:buClr>
              <a:buSzPct val="108108"/>
              <a:buChar char="●"/>
            </a:pPr>
            <a:r>
              <a:rPr lang="en" sz="1600"/>
              <a:t>PT MAY REMAIN IN TREATMENT AFTER INITIATION IN EMS CARE</a:t>
            </a:r>
            <a:endParaRPr sz="1600"/>
          </a:p>
          <a:p>
            <a:pPr marL="342900" lvl="0" indent="-266700" algn="l" rtl="0">
              <a:lnSpc>
                <a:spcPct val="100000"/>
              </a:lnSpc>
              <a:spcBef>
                <a:spcPts val="0"/>
              </a:spcBef>
              <a:spcAft>
                <a:spcPts val="0"/>
              </a:spcAft>
              <a:buClr>
                <a:schemeClr val="dk1"/>
              </a:buClr>
              <a:buSzPct val="108108"/>
              <a:buChar char="●"/>
            </a:pPr>
            <a:r>
              <a:rPr lang="en" sz="1600"/>
              <a:t>WELL KNOWN LONG TERM BENEFITS IF THEY DO REMAIN IN TREATMENT</a:t>
            </a:r>
            <a:endParaRPr sz="1600"/>
          </a:p>
          <a:p>
            <a:pPr marL="342900" lvl="0" indent="-266700" algn="l" rtl="0">
              <a:lnSpc>
                <a:spcPct val="100000"/>
              </a:lnSpc>
              <a:spcBef>
                <a:spcPts val="0"/>
              </a:spcBef>
              <a:spcAft>
                <a:spcPts val="0"/>
              </a:spcAft>
              <a:buClr>
                <a:schemeClr val="dk1"/>
              </a:buClr>
              <a:buSzPct val="108108"/>
              <a:buChar char="●"/>
            </a:pPr>
            <a:r>
              <a:rPr lang="en" sz="1600"/>
              <a:t>DECREASE IN EMS CALLS </a:t>
            </a:r>
            <a:endParaRPr sz="1600"/>
          </a:p>
          <a:p>
            <a:pPr marL="342900" lvl="0" indent="-266700" algn="l" rtl="0">
              <a:lnSpc>
                <a:spcPct val="100000"/>
              </a:lnSpc>
              <a:spcBef>
                <a:spcPts val="0"/>
              </a:spcBef>
              <a:spcAft>
                <a:spcPts val="0"/>
              </a:spcAft>
              <a:buClr>
                <a:schemeClr val="dk1"/>
              </a:buClr>
              <a:buSzPct val="108108"/>
              <a:buChar char="●"/>
            </a:pPr>
            <a:r>
              <a:rPr lang="en" sz="1600"/>
              <a:t>LARGE PERCENTAGE OF REFUSAL OF HOSPITAL TRANSPORT (~25%)</a:t>
            </a:r>
            <a:endParaRPr sz="1600"/>
          </a:p>
          <a:p>
            <a:pPr marL="342900" lvl="0" indent="-266700" algn="l" rtl="0">
              <a:lnSpc>
                <a:spcPct val="100000"/>
              </a:lnSpc>
              <a:spcBef>
                <a:spcPts val="0"/>
              </a:spcBef>
              <a:spcAft>
                <a:spcPts val="0"/>
              </a:spcAft>
              <a:buClr>
                <a:schemeClr val="dk1"/>
              </a:buClr>
              <a:buSzPct val="108108"/>
              <a:buChar char="●"/>
            </a:pPr>
            <a:r>
              <a:rPr lang="en" sz="1600"/>
              <a:t>IMPROVED JOB SATISFACTION</a:t>
            </a:r>
            <a:endParaRPr sz="1600"/>
          </a:p>
          <a:p>
            <a:pPr marL="342900" lvl="0" indent="-266700" algn="l" rtl="0">
              <a:lnSpc>
                <a:spcPct val="100000"/>
              </a:lnSpc>
              <a:spcBef>
                <a:spcPts val="0"/>
              </a:spcBef>
              <a:spcAft>
                <a:spcPts val="0"/>
              </a:spcAft>
              <a:buClr>
                <a:schemeClr val="dk1"/>
              </a:buClr>
              <a:buSzPct val="108108"/>
              <a:buChar char="●"/>
            </a:pPr>
            <a:r>
              <a:rPr lang="en" sz="1600"/>
              <a:t>DECREASED COMPASSION FATIGUE </a:t>
            </a:r>
            <a:endParaRPr sz="1600"/>
          </a:p>
          <a:p>
            <a:pPr marL="342900" lvl="0" indent="0" algn="l" rtl="0">
              <a:lnSpc>
                <a:spcPct val="100000"/>
              </a:lnSpc>
              <a:spcBef>
                <a:spcPts val="0"/>
              </a:spcBef>
              <a:spcAft>
                <a:spcPts val="0"/>
              </a:spcAft>
              <a:buClr>
                <a:schemeClr val="dk1"/>
              </a:buClr>
              <a:buSzPct val="102082"/>
              <a:buNone/>
            </a:pPr>
            <a:endParaRPr/>
          </a:p>
          <a:p>
            <a:pPr marL="0" lvl="0" indent="0" algn="l" rtl="0">
              <a:lnSpc>
                <a:spcPct val="100000"/>
              </a:lnSpc>
              <a:spcBef>
                <a:spcPts val="800"/>
              </a:spcBef>
              <a:spcAft>
                <a:spcPts val="0"/>
              </a:spcAft>
              <a:buClr>
                <a:schemeClr val="dk1"/>
              </a:buClr>
              <a:buSzPct val="73572"/>
              <a:buNone/>
            </a:pPr>
            <a:endParaRPr/>
          </a:p>
          <a:p>
            <a:pPr marL="0" lvl="0" indent="0" algn="l" rtl="0">
              <a:lnSpc>
                <a:spcPct val="100000"/>
              </a:lnSpc>
              <a:spcBef>
                <a:spcPts val="800"/>
              </a:spcBef>
              <a:spcAft>
                <a:spcPts val="0"/>
              </a:spcAft>
              <a:buClr>
                <a:schemeClr val="dk1"/>
              </a:buClr>
              <a:buSzPct val="89030"/>
              <a:buNone/>
            </a:pPr>
            <a:r>
              <a:rPr lang="en" sz="1700" b="1"/>
              <a:t>THEY CAN’T REMAIN IN TREATMENT IF THEY ARE NOT OFFERED  TREATMENT</a:t>
            </a:r>
            <a:endParaRPr sz="1700" b="1"/>
          </a:p>
        </p:txBody>
      </p:sp>
    </p:spTree>
    <p:extLst>
      <p:ext uri="{BB962C8B-B14F-4D97-AF65-F5344CB8AC3E}">
        <p14:creationId xmlns:p14="http://schemas.microsoft.com/office/powerpoint/2010/main" val="20943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2">
                                            <p:txEl>
                                              <p:pRg st="0" end="0"/>
                                            </p:txEl>
                                          </p:spTgt>
                                        </p:tgtEl>
                                        <p:attrNameLst>
                                          <p:attrName>style.visibility</p:attrName>
                                        </p:attrNameLst>
                                      </p:cBhvr>
                                      <p:to>
                                        <p:strVal val="visible"/>
                                      </p:to>
                                    </p:set>
                                    <p:animEffect transition="in" filter="fade">
                                      <p:cBhvr>
                                        <p:cTn id="7" dur="1000"/>
                                        <p:tgtEl>
                                          <p:spTgt spid="19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2">
                                            <p:txEl>
                                              <p:pRg st="1" end="1"/>
                                            </p:txEl>
                                          </p:spTgt>
                                        </p:tgtEl>
                                        <p:attrNameLst>
                                          <p:attrName>style.visibility</p:attrName>
                                        </p:attrNameLst>
                                      </p:cBhvr>
                                      <p:to>
                                        <p:strVal val="visible"/>
                                      </p:to>
                                    </p:set>
                                    <p:animEffect transition="in" filter="fade">
                                      <p:cBhvr>
                                        <p:cTn id="12" dur="1000"/>
                                        <p:tgtEl>
                                          <p:spTgt spid="19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2">
                                            <p:txEl>
                                              <p:pRg st="2" end="2"/>
                                            </p:txEl>
                                          </p:spTgt>
                                        </p:tgtEl>
                                        <p:attrNameLst>
                                          <p:attrName>style.visibility</p:attrName>
                                        </p:attrNameLst>
                                      </p:cBhvr>
                                      <p:to>
                                        <p:strVal val="visible"/>
                                      </p:to>
                                    </p:set>
                                    <p:animEffect transition="in" filter="fade">
                                      <p:cBhvr>
                                        <p:cTn id="17" dur="1000"/>
                                        <p:tgtEl>
                                          <p:spTgt spid="19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2">
                                            <p:txEl>
                                              <p:pRg st="3" end="3"/>
                                            </p:txEl>
                                          </p:spTgt>
                                        </p:tgtEl>
                                        <p:attrNameLst>
                                          <p:attrName>style.visibility</p:attrName>
                                        </p:attrNameLst>
                                      </p:cBhvr>
                                      <p:to>
                                        <p:strVal val="visible"/>
                                      </p:to>
                                    </p:set>
                                    <p:animEffect transition="in" filter="fade">
                                      <p:cBhvr>
                                        <p:cTn id="22" dur="1000"/>
                                        <p:tgtEl>
                                          <p:spTgt spid="19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32">
                                            <p:txEl>
                                              <p:pRg st="4" end="4"/>
                                            </p:txEl>
                                          </p:spTgt>
                                        </p:tgtEl>
                                        <p:attrNameLst>
                                          <p:attrName>style.visibility</p:attrName>
                                        </p:attrNameLst>
                                      </p:cBhvr>
                                      <p:to>
                                        <p:strVal val="visible"/>
                                      </p:to>
                                    </p:set>
                                    <p:animEffect transition="in" filter="fade">
                                      <p:cBhvr>
                                        <p:cTn id="27" dur="1000"/>
                                        <p:tgtEl>
                                          <p:spTgt spid="19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32">
                                            <p:txEl>
                                              <p:pRg st="5" end="5"/>
                                            </p:txEl>
                                          </p:spTgt>
                                        </p:tgtEl>
                                        <p:attrNameLst>
                                          <p:attrName>style.visibility</p:attrName>
                                        </p:attrNameLst>
                                      </p:cBhvr>
                                      <p:to>
                                        <p:strVal val="visible"/>
                                      </p:to>
                                    </p:set>
                                    <p:animEffect transition="in" filter="fade">
                                      <p:cBhvr>
                                        <p:cTn id="32" dur="1000"/>
                                        <p:tgtEl>
                                          <p:spTgt spid="19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32">
                                            <p:txEl>
                                              <p:pRg st="6" end="6"/>
                                            </p:txEl>
                                          </p:spTgt>
                                        </p:tgtEl>
                                        <p:attrNameLst>
                                          <p:attrName>style.visibility</p:attrName>
                                        </p:attrNameLst>
                                      </p:cBhvr>
                                      <p:to>
                                        <p:strVal val="visible"/>
                                      </p:to>
                                    </p:set>
                                    <p:animEffect transition="in" filter="fade">
                                      <p:cBhvr>
                                        <p:cTn id="37" dur="1000"/>
                                        <p:tgtEl>
                                          <p:spTgt spid="193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32">
                                            <p:txEl>
                                              <p:pRg st="7" end="7"/>
                                            </p:txEl>
                                          </p:spTgt>
                                        </p:tgtEl>
                                        <p:attrNameLst>
                                          <p:attrName>style.visibility</p:attrName>
                                        </p:attrNameLst>
                                      </p:cBhvr>
                                      <p:to>
                                        <p:strVal val="visible"/>
                                      </p:to>
                                    </p:set>
                                    <p:animEffect transition="in" filter="fade">
                                      <p:cBhvr>
                                        <p:cTn id="42" dur="1000"/>
                                        <p:tgtEl>
                                          <p:spTgt spid="193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32">
                                            <p:txEl>
                                              <p:pRg st="8" end="8"/>
                                            </p:txEl>
                                          </p:spTgt>
                                        </p:tgtEl>
                                        <p:attrNameLst>
                                          <p:attrName>style.visibility</p:attrName>
                                        </p:attrNameLst>
                                      </p:cBhvr>
                                      <p:to>
                                        <p:strVal val="visible"/>
                                      </p:to>
                                    </p:set>
                                    <p:animEffect transition="in" filter="fade">
                                      <p:cBhvr>
                                        <p:cTn id="47" dur="1000"/>
                                        <p:tgtEl>
                                          <p:spTgt spid="193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32">
                                            <p:txEl>
                                              <p:pRg st="9" end="9"/>
                                            </p:txEl>
                                          </p:spTgt>
                                        </p:tgtEl>
                                        <p:attrNameLst>
                                          <p:attrName>style.visibility</p:attrName>
                                        </p:attrNameLst>
                                      </p:cBhvr>
                                      <p:to>
                                        <p:strVal val="visible"/>
                                      </p:to>
                                    </p:set>
                                    <p:animEffect transition="in" filter="fade">
                                      <p:cBhvr>
                                        <p:cTn id="52" dur="1000"/>
                                        <p:tgtEl>
                                          <p:spTgt spid="193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32">
                                            <p:txEl>
                                              <p:pRg st="10" end="10"/>
                                            </p:txEl>
                                          </p:spTgt>
                                        </p:tgtEl>
                                        <p:attrNameLst>
                                          <p:attrName>style.visibility</p:attrName>
                                        </p:attrNameLst>
                                      </p:cBhvr>
                                      <p:to>
                                        <p:strVal val="visible"/>
                                      </p:to>
                                    </p:set>
                                    <p:animEffect transition="in" filter="fade">
                                      <p:cBhvr>
                                        <p:cTn id="57" dur="1000"/>
                                        <p:tgtEl>
                                          <p:spTgt spid="193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sp>
        <p:nvSpPr>
          <p:cNvPr id="1965" name="Google Shape;1965;p263"/>
          <p:cNvSpPr txBox="1">
            <a:spLocks noGrp="1"/>
          </p:cNvSpPr>
          <p:nvPr>
            <p:ph type="title"/>
          </p:nvPr>
        </p:nvSpPr>
        <p:spPr>
          <a:xfrm>
            <a:off x="56000" y="0"/>
            <a:ext cx="9144000" cy="8211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IMPROVING ACCESS TO TREATMENT IN CORRECTIONS</a:t>
            </a:r>
            <a:endParaRPr/>
          </a:p>
        </p:txBody>
      </p:sp>
      <p:sp>
        <p:nvSpPr>
          <p:cNvPr id="1966" name="Google Shape;1966;p263"/>
          <p:cNvSpPr txBox="1">
            <a:spLocks noGrp="1"/>
          </p:cNvSpPr>
          <p:nvPr>
            <p:ph type="body" idx="1"/>
          </p:nvPr>
        </p:nvSpPr>
        <p:spPr>
          <a:xfrm>
            <a:off x="426212" y="1122045"/>
            <a:ext cx="8265000" cy="215400"/>
          </a:xfrm>
          <a:prstGeom prst="rect">
            <a:avLst/>
          </a:prstGeom>
        </p:spPr>
        <p:txBody>
          <a:bodyPr spcFirstLastPara="1" wrap="square" lIns="68575" tIns="34275" rIns="68575" bIns="34275" anchor="t" anchorCtr="0">
            <a:normAutofit fontScale="25000" lnSpcReduction="20000"/>
          </a:bodyPr>
          <a:lstStyle/>
          <a:p>
            <a:pPr marL="0" lvl="0" indent="0" algn="l" rtl="0">
              <a:spcBef>
                <a:spcPts val="800"/>
              </a:spcBef>
              <a:spcAft>
                <a:spcPts val="0"/>
              </a:spcAft>
              <a:buNone/>
            </a:pPr>
            <a:endParaRPr/>
          </a:p>
        </p:txBody>
      </p:sp>
      <p:pic>
        <p:nvPicPr>
          <p:cNvPr id="1967" name="Google Shape;1967;p263"/>
          <p:cNvPicPr preferRelativeResize="0"/>
          <p:nvPr/>
        </p:nvPicPr>
        <p:blipFill>
          <a:blip r:embed="rId3">
            <a:alphaModFix/>
          </a:blip>
          <a:stretch>
            <a:fillRect/>
          </a:stretch>
        </p:blipFill>
        <p:spPr>
          <a:xfrm>
            <a:off x="1357700" y="821120"/>
            <a:ext cx="6072324" cy="3501254"/>
          </a:xfrm>
          <a:prstGeom prst="rect">
            <a:avLst/>
          </a:prstGeom>
          <a:noFill/>
          <a:ln>
            <a:noFill/>
          </a:ln>
        </p:spPr>
      </p:pic>
      <p:pic>
        <p:nvPicPr>
          <p:cNvPr id="1968" name="Google Shape;1968;p263"/>
          <p:cNvPicPr preferRelativeResize="0"/>
          <p:nvPr/>
        </p:nvPicPr>
        <p:blipFill>
          <a:blip r:embed="rId4">
            <a:alphaModFix/>
          </a:blip>
          <a:stretch>
            <a:fillRect/>
          </a:stretch>
        </p:blipFill>
        <p:spPr>
          <a:xfrm>
            <a:off x="812875" y="3961924"/>
            <a:ext cx="8007201" cy="1033175"/>
          </a:xfrm>
          <a:prstGeom prst="rect">
            <a:avLst/>
          </a:prstGeom>
          <a:noFill/>
          <a:ln>
            <a:noFill/>
          </a:ln>
        </p:spPr>
      </p:pic>
    </p:spTree>
    <p:extLst>
      <p:ext uri="{BB962C8B-B14F-4D97-AF65-F5344CB8AC3E}">
        <p14:creationId xmlns:p14="http://schemas.microsoft.com/office/powerpoint/2010/main" val="26845896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Google Shape;1973;p2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1974" name="Google Shape;1974;p264"/>
          <p:cNvSpPr txBox="1">
            <a:spLocks noGrp="1"/>
          </p:cNvSpPr>
          <p:nvPr>
            <p:ph type="body" idx="1"/>
          </p:nvPr>
        </p:nvSpPr>
        <p:spPr>
          <a:xfrm>
            <a:off x="436828" y="1556736"/>
            <a:ext cx="3692400" cy="2303100"/>
          </a:xfrm>
          <a:prstGeom prst="rect">
            <a:avLst/>
          </a:prstGeom>
          <a:noFill/>
          <a:ln>
            <a:noFill/>
          </a:ln>
        </p:spPr>
        <p:txBody>
          <a:bodyPr spcFirstLastPara="1" wrap="square" lIns="91425" tIns="91425" rIns="91425" bIns="91425" anchor="t" anchorCtr="0">
            <a:normAutofit/>
          </a:bodyPr>
          <a:lstStyle/>
          <a:p>
            <a:pPr marL="139700" lvl="0" indent="0" algn="l" rtl="0">
              <a:lnSpc>
                <a:spcPct val="115000"/>
              </a:lnSpc>
              <a:spcBef>
                <a:spcPts val="0"/>
              </a:spcBef>
              <a:spcAft>
                <a:spcPts val="0"/>
              </a:spcAft>
              <a:buSzPts val="1400"/>
              <a:buNone/>
            </a:pPr>
            <a:r>
              <a:rPr lang="en" b="1"/>
              <a:t>"Methadone and buprenorphine treatment for opioid use disorder during incarceration was associated with an 80% reduction in overdose mortality risk for the first month post-release."</a:t>
            </a:r>
            <a:endParaRPr/>
          </a:p>
          <a:p>
            <a:pPr marL="139700" lvl="0" indent="0" algn="l" rtl="0">
              <a:lnSpc>
                <a:spcPct val="115000"/>
              </a:lnSpc>
              <a:spcBef>
                <a:spcPts val="0"/>
              </a:spcBef>
              <a:spcAft>
                <a:spcPts val="0"/>
              </a:spcAft>
              <a:buSzPts val="1400"/>
              <a:buNone/>
            </a:pPr>
            <a:endParaRPr/>
          </a:p>
        </p:txBody>
      </p:sp>
      <p:pic>
        <p:nvPicPr>
          <p:cNvPr id="1975" name="Google Shape;1975;p264"/>
          <p:cNvPicPr preferRelativeResize="0"/>
          <p:nvPr/>
        </p:nvPicPr>
        <p:blipFill rotWithShape="1">
          <a:blip r:embed="rId3">
            <a:alphaModFix/>
          </a:blip>
          <a:srcRect/>
          <a:stretch/>
        </p:blipFill>
        <p:spPr>
          <a:xfrm>
            <a:off x="4129237" y="1017725"/>
            <a:ext cx="4920429" cy="3562921"/>
          </a:xfrm>
          <a:prstGeom prst="rect">
            <a:avLst/>
          </a:prstGeom>
          <a:noFill/>
          <a:ln w="9525" cap="flat" cmpd="sng">
            <a:solidFill>
              <a:schemeClr val="dk1"/>
            </a:solidFill>
            <a:prstDash val="solid"/>
            <a:round/>
            <a:headEnd type="none" w="sm" len="sm"/>
            <a:tailEnd type="none" w="sm" len="sm"/>
          </a:ln>
        </p:spPr>
      </p:pic>
      <p:sp>
        <p:nvSpPr>
          <p:cNvPr id="1976" name="Google Shape;1976;p264"/>
          <p:cNvSpPr txBox="1">
            <a:spLocks noGrp="1"/>
          </p:cNvSpPr>
          <p:nvPr>
            <p:ph type="body" idx="2"/>
          </p:nvPr>
        </p:nvSpPr>
        <p:spPr>
          <a:xfrm>
            <a:off x="4572000" y="1017725"/>
            <a:ext cx="39999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400"/>
              <a:buNone/>
            </a:pPr>
            <a:endParaRPr/>
          </a:p>
        </p:txBody>
      </p:sp>
    </p:spTree>
    <p:extLst>
      <p:ext uri="{BB962C8B-B14F-4D97-AF65-F5344CB8AC3E}">
        <p14:creationId xmlns:p14="http://schemas.microsoft.com/office/powerpoint/2010/main" val="6235576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sp>
        <p:nvSpPr>
          <p:cNvPr id="2049" name="Google Shape;2049;p274"/>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
              <a:t>FUTURE: ASSESS OUR SUCCESS</a:t>
            </a:r>
            <a:endParaRPr/>
          </a:p>
        </p:txBody>
      </p:sp>
      <p:sp>
        <p:nvSpPr>
          <p:cNvPr id="2050" name="Google Shape;2050;p274"/>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457200" lvl="0" indent="-342900" algn="l" rtl="0">
              <a:spcBef>
                <a:spcPts val="750"/>
              </a:spcBef>
              <a:spcAft>
                <a:spcPts val="0"/>
              </a:spcAft>
              <a:buSzPts val="1800"/>
              <a:buChar char="●"/>
            </a:pPr>
            <a:r>
              <a:rPr lang="en"/>
              <a:t>Retrospective Chart Review</a:t>
            </a:r>
            <a:endParaRPr/>
          </a:p>
          <a:p>
            <a:pPr marL="914400" lvl="1" indent="-342900" algn="l" rtl="0">
              <a:spcBef>
                <a:spcPts val="0"/>
              </a:spcBef>
              <a:spcAft>
                <a:spcPts val="0"/>
              </a:spcAft>
              <a:buSzPts val="1800"/>
              <a:buChar char="○"/>
            </a:pPr>
            <a:r>
              <a:rPr lang="en"/>
              <a:t>In collaboration with Women’s College Hospital Toronto ON</a:t>
            </a:r>
            <a:endParaRPr sz="1800">
              <a:solidFill>
                <a:schemeClr val="dk1"/>
              </a:solidFill>
              <a:latin typeface="Twentieth Century"/>
              <a:ea typeface="Twentieth Century"/>
              <a:cs typeface="Twentieth Century"/>
              <a:sym typeface="Twentieth Century"/>
            </a:endParaRPr>
          </a:p>
          <a:p>
            <a:pPr marL="1371600" lvl="2" indent="-317500" algn="l" rtl="0">
              <a:lnSpc>
                <a:spcPct val="115000"/>
              </a:lnSpc>
              <a:spcBef>
                <a:spcPts val="0"/>
              </a:spcBef>
              <a:spcAft>
                <a:spcPts val="0"/>
              </a:spcAft>
              <a:buSzPts val="1400"/>
              <a:buChar char="■"/>
            </a:pPr>
            <a:r>
              <a:rPr lang="en" sz="1500">
                <a:solidFill>
                  <a:schemeClr val="dk1"/>
                </a:solidFill>
                <a:latin typeface="Twentieth Century"/>
                <a:ea typeface="Twentieth Century"/>
                <a:cs typeface="Twentieth Century"/>
                <a:sym typeface="Twentieth Century"/>
              </a:rPr>
              <a:t>Treatment retention </a:t>
            </a:r>
            <a:endParaRPr sz="1500">
              <a:solidFill>
                <a:schemeClr val="dk1"/>
              </a:solidFill>
              <a:latin typeface="Twentieth Century"/>
              <a:ea typeface="Twentieth Century"/>
              <a:cs typeface="Twentieth Century"/>
              <a:sym typeface="Twentieth Century"/>
            </a:endParaRPr>
          </a:p>
          <a:p>
            <a:pPr marL="1371600" lvl="2" indent="-317500" algn="l" rtl="0">
              <a:lnSpc>
                <a:spcPct val="115000"/>
              </a:lnSpc>
              <a:spcBef>
                <a:spcPts val="0"/>
              </a:spcBef>
              <a:spcAft>
                <a:spcPts val="0"/>
              </a:spcAft>
              <a:buSzPts val="1400"/>
              <a:buChar char="■"/>
            </a:pPr>
            <a:r>
              <a:rPr lang="en" sz="1500">
                <a:solidFill>
                  <a:schemeClr val="dk1"/>
                </a:solidFill>
                <a:latin typeface="Twentieth Century"/>
                <a:ea typeface="Twentieth Century"/>
                <a:cs typeface="Twentieth Century"/>
                <a:sym typeface="Twentieth Century"/>
              </a:rPr>
              <a:t>Health care utilization pre and post introduction of our programs at TADH</a:t>
            </a:r>
            <a:endParaRPr sz="1500">
              <a:solidFill>
                <a:schemeClr val="dk1"/>
              </a:solidFill>
              <a:latin typeface="Twentieth Century"/>
              <a:ea typeface="Twentieth Century"/>
              <a:cs typeface="Twentieth Century"/>
              <a:sym typeface="Twentieth Century"/>
            </a:endParaRPr>
          </a:p>
          <a:p>
            <a:pPr marL="1371600" lvl="2" indent="-323850" algn="l" rtl="0">
              <a:lnSpc>
                <a:spcPct val="115000"/>
              </a:lnSpc>
              <a:spcBef>
                <a:spcPts val="0"/>
              </a:spcBef>
              <a:spcAft>
                <a:spcPts val="0"/>
              </a:spcAft>
              <a:buClr>
                <a:schemeClr val="dk1"/>
              </a:buClr>
              <a:buSzPts val="1500"/>
              <a:buFont typeface="Twentieth Century"/>
              <a:buChar char="■"/>
            </a:pPr>
            <a:r>
              <a:rPr lang="en" sz="1500">
                <a:solidFill>
                  <a:schemeClr val="dk1"/>
                </a:solidFill>
                <a:latin typeface="Twentieth Century"/>
                <a:ea typeface="Twentieth Century"/>
                <a:cs typeface="Twentieth Century"/>
                <a:sym typeface="Twentieth Century"/>
              </a:rPr>
              <a:t>OD’s rates </a:t>
            </a:r>
            <a:endParaRPr sz="1500">
              <a:solidFill>
                <a:schemeClr val="dk1"/>
              </a:solidFill>
              <a:latin typeface="Twentieth Century"/>
              <a:ea typeface="Twentieth Century"/>
              <a:cs typeface="Twentieth Century"/>
              <a:sym typeface="Twentieth Century"/>
            </a:endParaRPr>
          </a:p>
          <a:p>
            <a:pPr marL="457200" lvl="0" indent="-342900" algn="l" rtl="0">
              <a:lnSpc>
                <a:spcPct val="115000"/>
              </a:lnSpc>
              <a:spcBef>
                <a:spcPts val="0"/>
              </a:spcBef>
              <a:spcAft>
                <a:spcPts val="0"/>
              </a:spcAft>
              <a:buSzPts val="1800"/>
              <a:buFont typeface="Noto Sans Symbols"/>
              <a:buChar char="●"/>
            </a:pPr>
            <a:r>
              <a:rPr lang="en" sz="1800">
                <a:solidFill>
                  <a:schemeClr val="dk1"/>
                </a:solidFill>
                <a:latin typeface="Twentieth Century"/>
                <a:ea typeface="Twentieth Century"/>
                <a:cs typeface="Twentieth Century"/>
                <a:sym typeface="Twentieth Century"/>
              </a:rPr>
              <a:t>Continuation of our flexible re-entry program</a:t>
            </a:r>
            <a:endParaRPr>
              <a:solidFill>
                <a:schemeClr val="dk1"/>
              </a:solidFill>
            </a:endParaRPr>
          </a:p>
        </p:txBody>
      </p:sp>
    </p:spTree>
    <p:extLst>
      <p:ext uri="{BB962C8B-B14F-4D97-AF65-F5344CB8AC3E}">
        <p14:creationId xmlns:p14="http://schemas.microsoft.com/office/powerpoint/2010/main" val="35039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262626"/>
              </a:buClr>
              <a:buSzPct val="76666"/>
              <a:buFont typeface="Century Gothic"/>
              <a:buNone/>
            </a:pPr>
            <a:r>
              <a:rPr lang="en"/>
              <a:t>               Addictions Programming and Treatment </a:t>
            </a:r>
            <a:endParaRPr/>
          </a:p>
        </p:txBody>
      </p:sp>
      <p:sp>
        <p:nvSpPr>
          <p:cNvPr id="628" name="Google Shape;628;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0"/>
              </a:spcBef>
              <a:spcAft>
                <a:spcPts val="0"/>
              </a:spcAft>
              <a:buSzPts val="1400"/>
              <a:buNone/>
            </a:pPr>
            <a:endParaRPr/>
          </a:p>
          <a:p>
            <a:pPr marL="457200" lvl="0" indent="0" algn="l" rtl="0">
              <a:lnSpc>
                <a:spcPct val="115000"/>
              </a:lnSpc>
              <a:spcBef>
                <a:spcPts val="0"/>
              </a:spcBef>
              <a:spcAft>
                <a:spcPts val="0"/>
              </a:spcAft>
              <a:buSzPts val="1400"/>
              <a:buNone/>
            </a:pPr>
            <a:endParaRPr/>
          </a:p>
          <a:p>
            <a:pPr marL="457200" lvl="0" indent="0" algn="l" rtl="0">
              <a:lnSpc>
                <a:spcPct val="115000"/>
              </a:lnSpc>
              <a:spcBef>
                <a:spcPts val="0"/>
              </a:spcBef>
              <a:spcAft>
                <a:spcPts val="0"/>
              </a:spcAft>
              <a:buSzPts val="1400"/>
              <a:buNone/>
            </a:pPr>
            <a:r>
              <a:rPr lang="en">
                <a:solidFill>
                  <a:schemeClr val="dk1"/>
                </a:solidFill>
              </a:rPr>
              <a:t>Should never be punitive programming →  everyone’s pathway through the continuum of care looks different &amp; will revisit different components as needed→ we must be available to support when they ask for support </a:t>
            </a:r>
            <a:endParaRPr>
              <a:solidFill>
                <a:schemeClr val="dk1"/>
              </a:solidFill>
            </a:endParaRPr>
          </a:p>
          <a:p>
            <a:pPr marL="457200" lvl="0" indent="0" algn="l" rtl="0">
              <a:lnSpc>
                <a:spcPct val="115000"/>
              </a:lnSpc>
              <a:spcBef>
                <a:spcPts val="0"/>
              </a:spcBef>
              <a:spcAft>
                <a:spcPts val="0"/>
              </a:spcAft>
              <a:buSzPts val="1400"/>
              <a:buNone/>
            </a:pPr>
            <a:endParaRPr>
              <a:solidFill>
                <a:schemeClr val="dk1"/>
              </a:solidFill>
            </a:endParaRPr>
          </a:p>
          <a:p>
            <a:pPr marL="457200" lvl="0" indent="0" algn="l" rtl="0">
              <a:lnSpc>
                <a:spcPct val="115000"/>
              </a:lnSpc>
              <a:spcBef>
                <a:spcPts val="0"/>
              </a:spcBef>
              <a:spcAft>
                <a:spcPts val="0"/>
              </a:spcAft>
              <a:buSzPts val="1400"/>
              <a:buNone/>
            </a:pPr>
            <a:r>
              <a:rPr lang="en">
                <a:solidFill>
                  <a:schemeClr val="dk1"/>
                </a:solidFill>
              </a:rPr>
              <a:t>No matter where someone enters the system (be it high school, police custody, homeless shelter, doctors office/clinic, hospital )→ access to support will be immediate including income security, food and shelter</a:t>
            </a:r>
            <a:endParaRPr>
              <a:solidFill>
                <a:schemeClr val="dk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SAFE HEALTH SITE TIMMINS-- SHST</a:t>
            </a:r>
            <a:endParaRPr/>
          </a:p>
        </p:txBody>
      </p:sp>
      <p:sp>
        <p:nvSpPr>
          <p:cNvPr id="634" name="Google Shape;634;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OVERDOSE PREVENTION SITE</a:t>
            </a:r>
            <a:endParaRPr/>
          </a:p>
          <a:p>
            <a:pPr marL="457200" lvl="0" indent="-342900" algn="l" rtl="0">
              <a:lnSpc>
                <a:spcPct val="115000"/>
              </a:lnSpc>
              <a:spcBef>
                <a:spcPts val="0"/>
              </a:spcBef>
              <a:spcAft>
                <a:spcPts val="0"/>
              </a:spcAft>
              <a:buSzPts val="1800"/>
              <a:buChar char="●"/>
            </a:pPr>
            <a:r>
              <a:rPr lang="en"/>
              <a:t>SAFE INJECTION SITE</a:t>
            </a:r>
            <a:endParaRPr/>
          </a:p>
          <a:p>
            <a:pPr marL="457200" lvl="0" indent="-342900" algn="l" rtl="0">
              <a:lnSpc>
                <a:spcPct val="115000"/>
              </a:lnSpc>
              <a:spcBef>
                <a:spcPts val="0"/>
              </a:spcBef>
              <a:spcAft>
                <a:spcPts val="0"/>
              </a:spcAft>
              <a:buSzPts val="1800"/>
              <a:buChar char="●"/>
            </a:pPr>
            <a:r>
              <a:rPr lang="en"/>
              <a:t>SAFE CONSUMPTION SITE</a:t>
            </a:r>
            <a:endParaRPr/>
          </a:p>
          <a:p>
            <a:pPr marL="457200" lvl="0" indent="0" algn="l" rtl="0">
              <a:lnSpc>
                <a:spcPct val="115000"/>
              </a:lnSpc>
              <a:spcBef>
                <a:spcPts val="0"/>
              </a:spcBef>
              <a:spcAft>
                <a:spcPts val="0"/>
              </a:spcAft>
              <a:buSzPts val="1800"/>
              <a:buNone/>
            </a:pPr>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g19b517553de_0_86"/>
          <p:cNvPicPr preferRelativeResize="0"/>
          <p:nvPr/>
        </p:nvPicPr>
        <p:blipFill rotWithShape="1">
          <a:blip r:embed="rId3">
            <a:alphaModFix/>
          </a:blip>
          <a:srcRect/>
          <a:stretch/>
        </p:blipFill>
        <p:spPr>
          <a:xfrm>
            <a:off x="152400" y="152400"/>
            <a:ext cx="8674499" cy="4838701"/>
          </a:xfrm>
          <a:prstGeom prst="rect">
            <a:avLst/>
          </a:prstGeom>
          <a:noFill/>
          <a:ln>
            <a:noFill/>
          </a:ln>
        </p:spPr>
      </p:pic>
      <p:pic>
        <p:nvPicPr>
          <p:cNvPr id="640" name="Google Shape;640;g19b517553de_0_86"/>
          <p:cNvPicPr preferRelativeResize="0"/>
          <p:nvPr/>
        </p:nvPicPr>
        <p:blipFill rotWithShape="1">
          <a:blip r:embed="rId4">
            <a:alphaModFix/>
          </a:blip>
          <a:srcRect/>
          <a:stretch/>
        </p:blipFill>
        <p:spPr>
          <a:xfrm>
            <a:off x="5315825" y="298650"/>
            <a:ext cx="3245626" cy="241322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3C48"/>
        </a:solidFill>
        <a:effectLst/>
      </p:bgPr>
    </p:bg>
    <p:spTree>
      <p:nvGrpSpPr>
        <p:cNvPr id="1" name="Shape 207"/>
        <p:cNvGrpSpPr/>
        <p:nvPr/>
      </p:nvGrpSpPr>
      <p:grpSpPr>
        <a:xfrm>
          <a:off x="0" y="0"/>
          <a:ext cx="0" cy="0"/>
          <a:chOff x="0" y="0"/>
          <a:chExt cx="0" cy="0"/>
        </a:xfrm>
      </p:grpSpPr>
      <p:sp>
        <p:nvSpPr>
          <p:cNvPr id="208" name="Google Shape;208;p5"/>
          <p:cNvSpPr txBox="1"/>
          <p:nvPr/>
        </p:nvSpPr>
        <p:spPr>
          <a:xfrm>
            <a:off x="1924758" y="1135573"/>
            <a:ext cx="31806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FFBF59"/>
                </a:solidFill>
                <a:latin typeface="Arial"/>
                <a:ea typeface="Arial"/>
                <a:cs typeface="Arial"/>
                <a:sym typeface="Arial"/>
              </a:rPr>
              <a:t>High Risk &amp; Addictive Behaviour</a:t>
            </a:r>
            <a:endParaRPr sz="1500" b="0" i="0" u="none" strike="noStrike" cap="none">
              <a:solidFill>
                <a:srgbClr val="FFBF59"/>
              </a:solidFill>
              <a:latin typeface="Arial"/>
              <a:ea typeface="Arial"/>
              <a:cs typeface="Arial"/>
              <a:sym typeface="Arial"/>
            </a:endParaRPr>
          </a:p>
        </p:txBody>
      </p:sp>
      <p:sp>
        <p:nvSpPr>
          <p:cNvPr id="209" name="Google Shape;209;p5"/>
          <p:cNvSpPr txBox="1"/>
          <p:nvPr/>
        </p:nvSpPr>
        <p:spPr>
          <a:xfrm>
            <a:off x="1858859" y="1756901"/>
            <a:ext cx="26901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FFE699"/>
                </a:solidFill>
                <a:latin typeface="Arial"/>
                <a:ea typeface="Arial"/>
                <a:cs typeface="Arial"/>
                <a:sym typeface="Arial"/>
              </a:rPr>
              <a:t>Emotional</a:t>
            </a:r>
            <a:r>
              <a:rPr lang="en" sz="1500" b="0" i="0" u="none" strike="noStrike" cap="none">
                <a:solidFill>
                  <a:srgbClr val="FEE599"/>
                </a:solidFill>
                <a:latin typeface="Arial"/>
                <a:ea typeface="Arial"/>
                <a:cs typeface="Arial"/>
                <a:sym typeface="Arial"/>
              </a:rPr>
              <a:t> Dysregulation</a:t>
            </a:r>
            <a:endParaRPr sz="1100" b="0" i="0" u="none" strike="noStrike" cap="none">
              <a:solidFill>
                <a:srgbClr val="000000"/>
              </a:solidFill>
              <a:latin typeface="Arial"/>
              <a:ea typeface="Arial"/>
              <a:cs typeface="Arial"/>
              <a:sym typeface="Arial"/>
            </a:endParaRPr>
          </a:p>
        </p:txBody>
      </p:sp>
      <p:sp>
        <p:nvSpPr>
          <p:cNvPr id="210" name="Google Shape;210;p5"/>
          <p:cNvSpPr txBox="1"/>
          <p:nvPr/>
        </p:nvSpPr>
        <p:spPr>
          <a:xfrm>
            <a:off x="246302" y="2432315"/>
            <a:ext cx="3870300" cy="531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2BE152"/>
                </a:solidFill>
                <a:latin typeface="Arial"/>
                <a:ea typeface="Arial"/>
                <a:cs typeface="Arial"/>
                <a:sym typeface="Arial"/>
              </a:rPr>
              <a:t>Development of Character, Personality and Coping Skills</a:t>
            </a:r>
            <a:endParaRPr sz="1100" b="0" i="0" u="none" strike="noStrike" cap="none">
              <a:solidFill>
                <a:srgbClr val="000000"/>
              </a:solidFill>
              <a:latin typeface="Arial"/>
              <a:ea typeface="Arial"/>
              <a:cs typeface="Arial"/>
              <a:sym typeface="Arial"/>
            </a:endParaRPr>
          </a:p>
        </p:txBody>
      </p:sp>
      <p:sp>
        <p:nvSpPr>
          <p:cNvPr id="211" name="Google Shape;211;p5"/>
          <p:cNvSpPr txBox="1"/>
          <p:nvPr/>
        </p:nvSpPr>
        <p:spPr>
          <a:xfrm>
            <a:off x="683959" y="3228837"/>
            <a:ext cx="31578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99FF"/>
                </a:solidFill>
                <a:latin typeface="Arial"/>
                <a:ea typeface="Arial"/>
                <a:cs typeface="Arial"/>
                <a:sym typeface="Arial"/>
              </a:rPr>
              <a:t>Adverse Childhood Experiences</a:t>
            </a:r>
            <a:endParaRPr sz="1100" b="0" i="0" u="none" strike="noStrike" cap="none">
              <a:solidFill>
                <a:srgbClr val="000000"/>
              </a:solidFill>
              <a:latin typeface="Arial"/>
              <a:ea typeface="Arial"/>
              <a:cs typeface="Arial"/>
              <a:sym typeface="Arial"/>
            </a:endParaRPr>
          </a:p>
        </p:txBody>
      </p:sp>
      <p:sp>
        <p:nvSpPr>
          <p:cNvPr id="212" name="Google Shape;212;p5"/>
          <p:cNvSpPr txBox="1"/>
          <p:nvPr/>
        </p:nvSpPr>
        <p:spPr>
          <a:xfrm>
            <a:off x="1216631" y="4022582"/>
            <a:ext cx="23604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D889FF"/>
                </a:solidFill>
                <a:latin typeface="Arial"/>
                <a:ea typeface="Arial"/>
                <a:cs typeface="Arial"/>
                <a:sym typeface="Arial"/>
              </a:rPr>
              <a:t>Genetic Predisposition</a:t>
            </a:r>
            <a:endParaRPr sz="1100" b="0" i="0" u="none" strike="noStrike" cap="none">
              <a:solidFill>
                <a:srgbClr val="000000"/>
              </a:solidFill>
              <a:latin typeface="Arial"/>
              <a:ea typeface="Arial"/>
              <a:cs typeface="Arial"/>
              <a:sym typeface="Arial"/>
            </a:endParaRPr>
          </a:p>
        </p:txBody>
      </p:sp>
      <p:pic>
        <p:nvPicPr>
          <p:cNvPr id="213" name="Google Shape;213;p5" descr="Icon&#10;&#10;Description automatically generated"/>
          <p:cNvPicPr preferRelativeResize="0"/>
          <p:nvPr/>
        </p:nvPicPr>
        <p:blipFill rotWithShape="1">
          <a:blip r:embed="rId3">
            <a:alphaModFix/>
          </a:blip>
          <a:srcRect/>
          <a:stretch/>
        </p:blipFill>
        <p:spPr>
          <a:xfrm>
            <a:off x="3512158" y="3875754"/>
            <a:ext cx="593740" cy="593740"/>
          </a:xfrm>
          <a:prstGeom prst="rect">
            <a:avLst/>
          </a:prstGeom>
          <a:noFill/>
          <a:ln>
            <a:noFill/>
          </a:ln>
        </p:spPr>
      </p:pic>
      <p:pic>
        <p:nvPicPr>
          <p:cNvPr id="214" name="Google Shape;214;p5" descr="Icon&#10;&#10;Description automatically generated"/>
          <p:cNvPicPr preferRelativeResize="0"/>
          <p:nvPr/>
        </p:nvPicPr>
        <p:blipFill rotWithShape="1">
          <a:blip r:embed="rId4">
            <a:alphaModFix/>
          </a:blip>
          <a:srcRect/>
          <a:stretch/>
        </p:blipFill>
        <p:spPr>
          <a:xfrm>
            <a:off x="3772571" y="3041072"/>
            <a:ext cx="611194" cy="611194"/>
          </a:xfrm>
          <a:prstGeom prst="rect">
            <a:avLst/>
          </a:prstGeom>
          <a:noFill/>
          <a:ln>
            <a:noFill/>
          </a:ln>
        </p:spPr>
      </p:pic>
      <p:sp>
        <p:nvSpPr>
          <p:cNvPr id="215" name="Google Shape;215;p5"/>
          <p:cNvSpPr txBox="1"/>
          <p:nvPr/>
        </p:nvSpPr>
        <p:spPr>
          <a:xfrm>
            <a:off x="4303727" y="464626"/>
            <a:ext cx="9309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FD5443"/>
                </a:solidFill>
                <a:latin typeface="Arial"/>
                <a:ea typeface="Arial"/>
                <a:cs typeface="Arial"/>
                <a:sym typeface="Arial"/>
              </a:rPr>
              <a:t>Addiction</a:t>
            </a:r>
            <a:endParaRPr sz="1100" b="0" i="0" u="none" strike="noStrike" cap="none">
              <a:solidFill>
                <a:srgbClr val="000000"/>
              </a:solidFill>
              <a:latin typeface="Arial"/>
              <a:ea typeface="Arial"/>
              <a:cs typeface="Arial"/>
              <a:sym typeface="Arial"/>
            </a:endParaRPr>
          </a:p>
        </p:txBody>
      </p:sp>
      <p:pic>
        <p:nvPicPr>
          <p:cNvPr id="216" name="Google Shape;216;p5" descr="Icon&#10;&#10;Description automatically generated"/>
          <p:cNvPicPr preferRelativeResize="0"/>
          <p:nvPr/>
        </p:nvPicPr>
        <p:blipFill rotWithShape="1">
          <a:blip r:embed="rId5">
            <a:alphaModFix/>
          </a:blip>
          <a:srcRect/>
          <a:stretch/>
        </p:blipFill>
        <p:spPr>
          <a:xfrm>
            <a:off x="5366699" y="293035"/>
            <a:ext cx="694665" cy="694665"/>
          </a:xfrm>
          <a:prstGeom prst="rect">
            <a:avLst/>
          </a:prstGeom>
          <a:noFill/>
          <a:ln>
            <a:noFill/>
          </a:ln>
        </p:spPr>
      </p:pic>
      <p:pic>
        <p:nvPicPr>
          <p:cNvPr id="217" name="Google Shape;217;p5" descr="Icon&#10;&#10;Description automatically generated"/>
          <p:cNvPicPr preferRelativeResize="0"/>
          <p:nvPr/>
        </p:nvPicPr>
        <p:blipFill rotWithShape="1">
          <a:blip r:embed="rId6">
            <a:alphaModFix/>
          </a:blip>
          <a:srcRect/>
          <a:stretch/>
        </p:blipFill>
        <p:spPr>
          <a:xfrm>
            <a:off x="4576725" y="1679626"/>
            <a:ext cx="657785" cy="657785"/>
          </a:xfrm>
          <a:prstGeom prst="rect">
            <a:avLst/>
          </a:prstGeom>
          <a:noFill/>
          <a:ln>
            <a:noFill/>
          </a:ln>
        </p:spPr>
      </p:pic>
      <p:pic>
        <p:nvPicPr>
          <p:cNvPr id="218" name="Google Shape;218;p5" descr="Icon&#10;&#10;Description automatically generated"/>
          <p:cNvPicPr preferRelativeResize="0"/>
          <p:nvPr/>
        </p:nvPicPr>
        <p:blipFill rotWithShape="1">
          <a:blip r:embed="rId7">
            <a:alphaModFix/>
          </a:blip>
          <a:srcRect/>
          <a:stretch/>
        </p:blipFill>
        <p:spPr>
          <a:xfrm>
            <a:off x="5105300" y="1070895"/>
            <a:ext cx="608731" cy="608731"/>
          </a:xfrm>
          <a:prstGeom prst="rect">
            <a:avLst/>
          </a:prstGeom>
          <a:noFill/>
          <a:ln>
            <a:noFill/>
          </a:ln>
        </p:spPr>
      </p:pic>
      <p:pic>
        <p:nvPicPr>
          <p:cNvPr id="219" name="Google Shape;219;p5" descr="Icon&#10;&#10;Description automatically generated"/>
          <p:cNvPicPr preferRelativeResize="0"/>
          <p:nvPr/>
        </p:nvPicPr>
        <p:blipFill rotWithShape="1">
          <a:blip r:embed="rId8">
            <a:alphaModFix/>
          </a:blip>
          <a:srcRect/>
          <a:stretch/>
        </p:blipFill>
        <p:spPr>
          <a:xfrm>
            <a:off x="5251794" y="1220258"/>
            <a:ext cx="315742" cy="315742"/>
          </a:xfrm>
          <a:prstGeom prst="rect">
            <a:avLst/>
          </a:prstGeom>
          <a:noFill/>
          <a:ln>
            <a:noFill/>
          </a:ln>
        </p:spPr>
      </p:pic>
      <p:pic>
        <p:nvPicPr>
          <p:cNvPr id="220" name="Google Shape;220;p5" descr="Icon&#10;&#10;Description automatically generated"/>
          <p:cNvPicPr preferRelativeResize="0"/>
          <p:nvPr/>
        </p:nvPicPr>
        <p:blipFill rotWithShape="1">
          <a:blip r:embed="rId9">
            <a:alphaModFix/>
          </a:blip>
          <a:srcRect/>
          <a:stretch/>
        </p:blipFill>
        <p:spPr>
          <a:xfrm>
            <a:off x="4105898" y="2303873"/>
            <a:ext cx="711577" cy="711577"/>
          </a:xfrm>
          <a:prstGeom prst="rect">
            <a:avLst/>
          </a:prstGeom>
          <a:noFill/>
          <a:ln>
            <a:noFill/>
          </a:ln>
        </p:spPr>
      </p:pic>
      <p:grpSp>
        <p:nvGrpSpPr>
          <p:cNvPr id="221" name="Google Shape;221;p5"/>
          <p:cNvGrpSpPr/>
          <p:nvPr/>
        </p:nvGrpSpPr>
        <p:grpSpPr>
          <a:xfrm>
            <a:off x="4105898" y="486731"/>
            <a:ext cx="4443750" cy="3960698"/>
            <a:chOff x="0" y="0"/>
            <a:chExt cx="5925000" cy="5280930"/>
          </a:xfrm>
        </p:grpSpPr>
        <p:sp>
          <p:nvSpPr>
            <p:cNvPr id="222" name="Google Shape;222;p5"/>
            <p:cNvSpPr/>
            <p:nvPr/>
          </p:nvSpPr>
          <p:spPr>
            <a:xfrm>
              <a:off x="2468801" y="0"/>
              <a:ext cx="987600" cy="880200"/>
            </a:xfrm>
            <a:prstGeom prst="trapezoid">
              <a:avLst>
                <a:gd name="adj" fmla="val 56100"/>
              </a:avLst>
            </a:prstGeom>
            <a:solidFill>
              <a:srgbClr val="FD544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5"/>
            <p:cNvSpPr txBox="1"/>
            <p:nvPr/>
          </p:nvSpPr>
          <p:spPr>
            <a:xfrm>
              <a:off x="2468801" y="0"/>
              <a:ext cx="987600" cy="880200"/>
            </a:xfrm>
            <a:prstGeom prst="rect">
              <a:avLst/>
            </a:prstGeom>
            <a:noFill/>
            <a:ln>
              <a:noFill/>
            </a:ln>
          </p:spPr>
          <p:txBody>
            <a:bodyPr spcFirstLastPara="1" wrap="square" lIns="29525" tIns="29525" rIns="29525" bIns="29525" anchor="ctr" anchorCtr="0">
              <a:noAutofit/>
            </a:bodyPr>
            <a:lstStyle/>
            <a:p>
              <a:pPr marL="0" marR="0" lvl="0" indent="0" algn="ctr" rtl="0">
                <a:lnSpc>
                  <a:spcPct val="9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224" name="Google Shape;224;p5"/>
            <p:cNvSpPr/>
            <p:nvPr/>
          </p:nvSpPr>
          <p:spPr>
            <a:xfrm>
              <a:off x="1975041" y="880146"/>
              <a:ext cx="1974900" cy="880200"/>
            </a:xfrm>
            <a:prstGeom prst="trapezoid">
              <a:avLst>
                <a:gd name="adj" fmla="val 561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5"/>
            <p:cNvSpPr txBox="1"/>
            <p:nvPr/>
          </p:nvSpPr>
          <p:spPr>
            <a:xfrm>
              <a:off x="2320673" y="880146"/>
              <a:ext cx="1283700" cy="880200"/>
            </a:xfrm>
            <a:prstGeom prst="rect">
              <a:avLst/>
            </a:prstGeom>
            <a:noFill/>
            <a:ln>
              <a:noFill/>
            </a:ln>
          </p:spPr>
          <p:txBody>
            <a:bodyPr spcFirstLastPara="1" wrap="square" lIns="39050" tIns="39050" rIns="39050" bIns="39050" anchor="ctr" anchorCtr="0">
              <a:noAutofit/>
            </a:bodyPr>
            <a:lstStyle/>
            <a:p>
              <a:pPr marL="0" marR="0" lvl="0" indent="0" algn="ctr" rtl="0">
                <a:lnSpc>
                  <a:spcPct val="90000"/>
                </a:lnSpc>
                <a:spcBef>
                  <a:spcPts val="0"/>
                </a:spcBef>
                <a:spcAft>
                  <a:spcPts val="0"/>
                </a:spcAft>
                <a:buClr>
                  <a:srgbClr val="000000"/>
                </a:buClr>
                <a:buSzPts val="3100"/>
                <a:buFont typeface="Arial"/>
                <a:buNone/>
              </a:pPr>
              <a:endParaRPr sz="3100" b="0" i="0" u="none" strike="noStrike" cap="none">
                <a:solidFill>
                  <a:schemeClr val="lt1"/>
                </a:solidFill>
                <a:latin typeface="Calibri"/>
                <a:ea typeface="Calibri"/>
                <a:cs typeface="Calibri"/>
                <a:sym typeface="Calibri"/>
              </a:endParaRPr>
            </a:p>
          </p:txBody>
        </p:sp>
        <p:sp>
          <p:nvSpPr>
            <p:cNvPr id="226" name="Google Shape;226;p5"/>
            <p:cNvSpPr/>
            <p:nvPr/>
          </p:nvSpPr>
          <p:spPr>
            <a:xfrm>
              <a:off x="1481280" y="1760292"/>
              <a:ext cx="2962500" cy="880200"/>
            </a:xfrm>
            <a:prstGeom prst="trapezoid">
              <a:avLst>
                <a:gd name="adj" fmla="val 56100"/>
              </a:avLst>
            </a:prstGeom>
            <a:solidFill>
              <a:srgbClr val="FFD96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5"/>
            <p:cNvSpPr txBox="1"/>
            <p:nvPr/>
          </p:nvSpPr>
          <p:spPr>
            <a:xfrm>
              <a:off x="1999729" y="1760292"/>
              <a:ext cx="1925700" cy="880200"/>
            </a:xfrm>
            <a:prstGeom prst="rect">
              <a:avLst/>
            </a:prstGeom>
            <a:noFill/>
            <a:ln>
              <a:noFill/>
            </a:ln>
          </p:spPr>
          <p:txBody>
            <a:bodyPr spcFirstLastPara="1" wrap="square" lIns="50475" tIns="50475" rIns="50475" bIns="50475" anchor="ctr" anchorCtr="0">
              <a:noAutofit/>
            </a:bodyPr>
            <a:lstStyle/>
            <a:p>
              <a:pPr marL="0" marR="0" lvl="0" indent="0" algn="ctr" rtl="0">
                <a:lnSpc>
                  <a:spcPct val="9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p:txBody>
        </p:sp>
        <p:sp>
          <p:nvSpPr>
            <p:cNvPr id="228" name="Google Shape;228;p5"/>
            <p:cNvSpPr/>
            <p:nvPr/>
          </p:nvSpPr>
          <p:spPr>
            <a:xfrm>
              <a:off x="987520" y="2640438"/>
              <a:ext cx="3950100" cy="880200"/>
            </a:xfrm>
            <a:prstGeom prst="trapezoid">
              <a:avLst>
                <a:gd name="adj" fmla="val 56100"/>
              </a:avLst>
            </a:prstGeom>
            <a:solidFill>
              <a:srgbClr val="92D05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5"/>
            <p:cNvSpPr txBox="1"/>
            <p:nvPr/>
          </p:nvSpPr>
          <p:spPr>
            <a:xfrm>
              <a:off x="1678784" y="2640438"/>
              <a:ext cx="2567700" cy="880200"/>
            </a:xfrm>
            <a:prstGeom prst="rect">
              <a:avLst/>
            </a:prstGeom>
            <a:noFill/>
            <a:ln>
              <a:noFill/>
            </a:ln>
          </p:spPr>
          <p:txBody>
            <a:bodyPr spcFirstLastPara="1" wrap="square" lIns="50475" tIns="50475" rIns="50475" bIns="50475" anchor="ctr" anchorCtr="0">
              <a:noAutofit/>
            </a:bodyPr>
            <a:lstStyle/>
            <a:p>
              <a:pPr marL="0" marR="0" lvl="0" indent="0" algn="ctr" rtl="0">
                <a:lnSpc>
                  <a:spcPct val="9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p:txBody>
        </p:sp>
        <p:sp>
          <p:nvSpPr>
            <p:cNvPr id="230" name="Google Shape;230;p5"/>
            <p:cNvSpPr/>
            <p:nvPr/>
          </p:nvSpPr>
          <p:spPr>
            <a:xfrm>
              <a:off x="493760" y="3520584"/>
              <a:ext cx="4937700" cy="880200"/>
            </a:xfrm>
            <a:prstGeom prst="trapezoid">
              <a:avLst>
                <a:gd name="adj" fmla="val 561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5"/>
            <p:cNvSpPr txBox="1"/>
            <p:nvPr/>
          </p:nvSpPr>
          <p:spPr>
            <a:xfrm>
              <a:off x="1357840" y="3520584"/>
              <a:ext cx="3209400" cy="880200"/>
            </a:xfrm>
            <a:prstGeom prst="rect">
              <a:avLst/>
            </a:prstGeom>
            <a:noFill/>
            <a:ln>
              <a:noFill/>
            </a:ln>
          </p:spPr>
          <p:txBody>
            <a:bodyPr spcFirstLastPara="1" wrap="square" lIns="50475" tIns="50475" rIns="50475" bIns="50475" anchor="ctr" anchorCtr="0">
              <a:noAutofit/>
            </a:bodyPr>
            <a:lstStyle/>
            <a:p>
              <a:pPr marL="0" marR="0" lvl="0" indent="0" algn="ctr" rtl="0">
                <a:lnSpc>
                  <a:spcPct val="9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p:txBody>
        </p:sp>
        <p:sp>
          <p:nvSpPr>
            <p:cNvPr id="232" name="Google Shape;232;p5"/>
            <p:cNvSpPr/>
            <p:nvPr/>
          </p:nvSpPr>
          <p:spPr>
            <a:xfrm>
              <a:off x="0" y="4400730"/>
              <a:ext cx="5925000" cy="880200"/>
            </a:xfrm>
            <a:prstGeom prst="trapezoid">
              <a:avLst>
                <a:gd name="adj" fmla="val 56100"/>
              </a:avLst>
            </a:prstGeom>
            <a:solidFill>
              <a:srgbClr val="7030A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5"/>
            <p:cNvSpPr txBox="1"/>
            <p:nvPr/>
          </p:nvSpPr>
          <p:spPr>
            <a:xfrm>
              <a:off x="1036896" y="4400730"/>
              <a:ext cx="3851400" cy="880200"/>
            </a:xfrm>
            <a:prstGeom prst="rect">
              <a:avLst/>
            </a:prstGeom>
            <a:noFill/>
            <a:ln>
              <a:noFill/>
            </a:ln>
          </p:spPr>
          <p:txBody>
            <a:bodyPr spcFirstLastPara="1" wrap="square" lIns="50475" tIns="50475" rIns="50475" bIns="50475" anchor="ctr" anchorCtr="0">
              <a:noAutofit/>
            </a:bodyPr>
            <a:lstStyle/>
            <a:p>
              <a:pPr marL="0" marR="0" lvl="0" indent="0" algn="ctr" rtl="0">
                <a:lnSpc>
                  <a:spcPct val="9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p:txBody>
        </p:sp>
      </p:grpSp>
      <p:sp>
        <p:nvSpPr>
          <p:cNvPr id="234" name="Google Shape;234;p5"/>
          <p:cNvSpPr txBox="1"/>
          <p:nvPr/>
        </p:nvSpPr>
        <p:spPr>
          <a:xfrm>
            <a:off x="4576725" y="4530583"/>
            <a:ext cx="3607500" cy="4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Arial"/>
                <a:ea typeface="Arial"/>
                <a:cs typeface="Arial"/>
                <a:sym typeface="Arial"/>
              </a:rPr>
              <a:t>Pyramid of Addiction</a:t>
            </a:r>
            <a:endParaRPr sz="11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19b517553de_0_172"/>
          <p:cNvSpPr txBox="1">
            <a:spLocks noGrp="1"/>
          </p:cNvSpPr>
          <p:nvPr>
            <p:ph type="title"/>
          </p:nvPr>
        </p:nvSpPr>
        <p:spPr>
          <a:xfrm>
            <a:off x="592381" y="165238"/>
            <a:ext cx="7773300" cy="11973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r>
              <a:rPr lang="en"/>
              <a:t>TIMMINS PREVIOUS SAFE CONSUMPTION SITE</a:t>
            </a:r>
            <a:endParaRPr/>
          </a:p>
        </p:txBody>
      </p:sp>
      <p:sp>
        <p:nvSpPr>
          <p:cNvPr id="646" name="Google Shape;646;g19b517553de_0_172"/>
          <p:cNvSpPr txBox="1">
            <a:spLocks noGrp="1"/>
          </p:cNvSpPr>
          <p:nvPr>
            <p:ph type="body" idx="1"/>
          </p:nvPr>
        </p:nvSpPr>
        <p:spPr>
          <a:xfrm>
            <a:off x="1941909" y="1600200"/>
            <a:ext cx="6686700" cy="28332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800"/>
              </a:spcBef>
              <a:spcAft>
                <a:spcPts val="0"/>
              </a:spcAft>
              <a:buSzPts val="1400"/>
              <a:buNone/>
            </a:pPr>
            <a:endParaRPr/>
          </a:p>
        </p:txBody>
      </p:sp>
      <p:pic>
        <p:nvPicPr>
          <p:cNvPr id="647" name="Google Shape;647;g19b517553de_0_172"/>
          <p:cNvPicPr preferRelativeResize="0"/>
          <p:nvPr/>
        </p:nvPicPr>
        <p:blipFill rotWithShape="1">
          <a:blip r:embed="rId3">
            <a:alphaModFix/>
          </a:blip>
          <a:srcRect/>
          <a:stretch/>
        </p:blipFill>
        <p:spPr>
          <a:xfrm rot="-5400000">
            <a:off x="449087" y="1187912"/>
            <a:ext cx="3510350" cy="3223773"/>
          </a:xfrm>
          <a:prstGeom prst="rect">
            <a:avLst/>
          </a:prstGeom>
          <a:noFill/>
          <a:ln>
            <a:noFill/>
          </a:ln>
        </p:spPr>
      </p:pic>
      <p:pic>
        <p:nvPicPr>
          <p:cNvPr id="648" name="Google Shape;648;g19b517553de_0_172"/>
          <p:cNvPicPr preferRelativeResize="0"/>
          <p:nvPr/>
        </p:nvPicPr>
        <p:blipFill rotWithShape="1">
          <a:blip r:embed="rId4">
            <a:alphaModFix/>
          </a:blip>
          <a:srcRect/>
          <a:stretch/>
        </p:blipFill>
        <p:spPr>
          <a:xfrm rot="-5400000">
            <a:off x="4626813" y="936152"/>
            <a:ext cx="3311623" cy="3727299"/>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19b517553de_0_260"/>
          <p:cNvSpPr txBox="1">
            <a:spLocks noGrp="1"/>
          </p:cNvSpPr>
          <p:nvPr>
            <p:ph type="title"/>
          </p:nvPr>
        </p:nvSpPr>
        <p:spPr>
          <a:xfrm>
            <a:off x="685356" y="230063"/>
            <a:ext cx="7773300" cy="11973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r>
              <a:rPr lang="en"/>
              <a:t>SAFE HEALTH SITE TIMMINS (SHST)</a:t>
            </a:r>
            <a:endParaRPr/>
          </a:p>
          <a:p>
            <a:pPr marL="0" lvl="0" indent="0" algn="l" rtl="0">
              <a:lnSpc>
                <a:spcPct val="100000"/>
              </a:lnSpc>
              <a:spcBef>
                <a:spcPts val="0"/>
              </a:spcBef>
              <a:spcAft>
                <a:spcPts val="0"/>
              </a:spcAft>
              <a:buSzPts val="1400"/>
              <a:buNone/>
            </a:pPr>
            <a:r>
              <a:rPr lang="en"/>
              <a:t>(OVERDOSE PREVENTION SITE)</a:t>
            </a:r>
            <a:endParaRPr/>
          </a:p>
        </p:txBody>
      </p:sp>
      <p:sp>
        <p:nvSpPr>
          <p:cNvPr id="654" name="Google Shape;654;g19b517553de_0_260"/>
          <p:cNvSpPr txBox="1">
            <a:spLocks noGrp="1"/>
          </p:cNvSpPr>
          <p:nvPr>
            <p:ph type="body" idx="1"/>
          </p:nvPr>
        </p:nvSpPr>
        <p:spPr>
          <a:xfrm>
            <a:off x="1941909" y="1600200"/>
            <a:ext cx="6686700" cy="28332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800"/>
              </a:spcBef>
              <a:spcAft>
                <a:spcPts val="0"/>
              </a:spcAft>
              <a:buSzPts val="1400"/>
              <a:buNone/>
            </a:pPr>
            <a:endParaRPr/>
          </a:p>
        </p:txBody>
      </p:sp>
      <p:pic>
        <p:nvPicPr>
          <p:cNvPr id="655" name="Google Shape;655;g19b517553de_0_260"/>
          <p:cNvPicPr preferRelativeResize="0"/>
          <p:nvPr/>
        </p:nvPicPr>
        <p:blipFill rotWithShape="1">
          <a:blip r:embed="rId3">
            <a:alphaModFix/>
          </a:blip>
          <a:srcRect/>
          <a:stretch/>
        </p:blipFill>
        <p:spPr>
          <a:xfrm>
            <a:off x="1924675" y="1427375"/>
            <a:ext cx="4595973" cy="3446976"/>
          </a:xfrm>
          <a:prstGeom prst="rect">
            <a:avLst/>
          </a:prstGeom>
          <a:noFill/>
          <a:ln>
            <a:no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0"/>
        <p:cNvGrpSpPr/>
        <p:nvPr/>
      </p:nvGrpSpPr>
      <p:grpSpPr>
        <a:xfrm>
          <a:off x="0" y="0"/>
          <a:ext cx="0" cy="0"/>
          <a:chOff x="0" y="0"/>
          <a:chExt cx="0" cy="0"/>
        </a:xfrm>
      </p:grpSpPr>
      <p:sp>
        <p:nvSpPr>
          <p:cNvPr id="661" name="Google Shape;661;g19b517553de_0_832"/>
          <p:cNvSpPr txBox="1"/>
          <p:nvPr/>
        </p:nvSpPr>
        <p:spPr>
          <a:xfrm>
            <a:off x="1371600" y="1485900"/>
            <a:ext cx="2549700" cy="1028100"/>
          </a:xfrm>
          <a:prstGeom prst="rect">
            <a:avLst/>
          </a:prstGeom>
          <a:noFill/>
          <a:ln>
            <a:noFill/>
          </a:ln>
        </p:spPr>
        <p:txBody>
          <a:bodyPr spcFirstLastPara="1" wrap="square" lIns="68575" tIns="34275" rIns="68575" bIns="34275" anchor="t" anchorCtr="0">
            <a:normAutofit fontScale="77500" lnSpcReduction="20000"/>
          </a:bodyPr>
          <a:lstStyle/>
          <a:p>
            <a:pPr marL="349250" marR="0" lvl="0" indent="-317886" algn="l" rtl="0">
              <a:lnSpc>
                <a:spcPct val="120000"/>
              </a:lnSpc>
              <a:spcBef>
                <a:spcPts val="0"/>
              </a:spcBef>
              <a:spcAft>
                <a:spcPts val="0"/>
              </a:spcAft>
              <a:buClr>
                <a:srgbClr val="00B0F0"/>
              </a:buClr>
              <a:buSzPct val="110000"/>
              <a:buFont typeface="Noto Sans Symbols"/>
              <a:buChar char="⚫"/>
            </a:pPr>
            <a:r>
              <a:rPr lang="en" sz="1500" b="0" i="0" u="none" strike="noStrike" cap="none">
                <a:solidFill>
                  <a:srgbClr val="00B050"/>
                </a:solidFill>
                <a:latin typeface="Calibri"/>
                <a:ea typeface="Calibri"/>
                <a:cs typeface="Calibri"/>
                <a:sym typeface="Calibri"/>
              </a:rPr>
              <a:t>Naloxone distribution</a:t>
            </a:r>
            <a:endParaRPr sz="1400" b="0" i="0" u="none" strike="noStrike" cap="none">
              <a:solidFill>
                <a:srgbClr val="000000"/>
              </a:solidFill>
              <a:latin typeface="Arial"/>
              <a:ea typeface="Arial"/>
              <a:cs typeface="Arial"/>
              <a:sym typeface="Arial"/>
            </a:endParaRPr>
          </a:p>
          <a:p>
            <a:pPr marL="349250" marR="0" lvl="0" indent="-317886" algn="l" rtl="0">
              <a:lnSpc>
                <a:spcPct val="120000"/>
              </a:lnSpc>
              <a:spcBef>
                <a:spcPts val="0"/>
              </a:spcBef>
              <a:spcAft>
                <a:spcPts val="0"/>
              </a:spcAft>
              <a:buClr>
                <a:srgbClr val="00B0F0"/>
              </a:buClr>
              <a:buSzPct val="110000"/>
              <a:buFont typeface="Noto Sans Symbols"/>
              <a:buChar char="⚫"/>
            </a:pPr>
            <a:r>
              <a:rPr lang="en" sz="1500" b="0" i="0" u="none" strike="noStrike" cap="none">
                <a:solidFill>
                  <a:srgbClr val="00B050"/>
                </a:solidFill>
                <a:latin typeface="Calibri"/>
                <a:ea typeface="Calibri"/>
                <a:cs typeface="Calibri"/>
                <a:sym typeface="Calibri"/>
              </a:rPr>
              <a:t>Naloxone distribution sites</a:t>
            </a:r>
            <a:endParaRPr sz="1400" b="0" i="0" u="none" strike="noStrike" cap="none">
              <a:solidFill>
                <a:srgbClr val="000000"/>
              </a:solidFill>
              <a:latin typeface="Arial"/>
              <a:ea typeface="Arial"/>
              <a:cs typeface="Arial"/>
              <a:sym typeface="Arial"/>
            </a:endParaRPr>
          </a:p>
          <a:p>
            <a:pPr marL="349250" marR="0" lvl="0" indent="-317886" algn="l" rtl="0">
              <a:lnSpc>
                <a:spcPct val="120000"/>
              </a:lnSpc>
              <a:spcBef>
                <a:spcPts val="0"/>
              </a:spcBef>
              <a:spcAft>
                <a:spcPts val="0"/>
              </a:spcAft>
              <a:buClr>
                <a:srgbClr val="00B0F0"/>
              </a:buClr>
              <a:buSzPct val="110000"/>
              <a:buFont typeface="Noto Sans Symbols"/>
              <a:buChar char="⚫"/>
            </a:pPr>
            <a:r>
              <a:rPr lang="en" sz="1500" b="0" i="0" u="none" strike="noStrike" cap="none">
                <a:solidFill>
                  <a:srgbClr val="00B050"/>
                </a:solidFill>
                <a:latin typeface="Calibri"/>
                <a:ea typeface="Calibri"/>
                <a:cs typeface="Calibri"/>
                <a:sym typeface="Calibri"/>
              </a:rPr>
              <a:t>Supply distribution</a:t>
            </a:r>
            <a:endParaRPr sz="1400" b="0" i="0" u="none" strike="noStrike" cap="none">
              <a:solidFill>
                <a:srgbClr val="000000"/>
              </a:solidFill>
              <a:latin typeface="Arial"/>
              <a:ea typeface="Arial"/>
              <a:cs typeface="Arial"/>
              <a:sym typeface="Arial"/>
            </a:endParaRPr>
          </a:p>
          <a:p>
            <a:pPr marL="349250" marR="0" lvl="0" indent="-317886" algn="l" rtl="0">
              <a:lnSpc>
                <a:spcPct val="120000"/>
              </a:lnSpc>
              <a:spcBef>
                <a:spcPts val="0"/>
              </a:spcBef>
              <a:spcAft>
                <a:spcPts val="0"/>
              </a:spcAft>
              <a:buClr>
                <a:srgbClr val="00B0F0"/>
              </a:buClr>
              <a:buSzPct val="110000"/>
              <a:buFont typeface="Noto Sans Symbols"/>
              <a:buChar char="⚫"/>
            </a:pPr>
            <a:r>
              <a:rPr lang="en" sz="1500" b="0" i="0" u="none" strike="noStrike" cap="none">
                <a:solidFill>
                  <a:srgbClr val="00B050"/>
                </a:solidFill>
                <a:latin typeface="Calibri"/>
                <a:ea typeface="Calibri"/>
                <a:cs typeface="Calibri"/>
                <a:sym typeface="Calibri"/>
              </a:rPr>
              <a:t>Harm reduction health education</a:t>
            </a:r>
            <a:endParaRPr sz="1400" b="0" i="0" u="none" strike="noStrike" cap="none">
              <a:solidFill>
                <a:srgbClr val="000000"/>
              </a:solidFill>
              <a:latin typeface="Arial"/>
              <a:ea typeface="Arial"/>
              <a:cs typeface="Arial"/>
              <a:sym typeface="Arial"/>
            </a:endParaRPr>
          </a:p>
          <a:p>
            <a:pPr marL="349250" marR="0" lvl="0" indent="-317886" algn="l" rtl="0">
              <a:lnSpc>
                <a:spcPct val="120000"/>
              </a:lnSpc>
              <a:spcBef>
                <a:spcPts val="0"/>
              </a:spcBef>
              <a:spcAft>
                <a:spcPts val="0"/>
              </a:spcAft>
              <a:buClr>
                <a:srgbClr val="00B0F0"/>
              </a:buClr>
              <a:buSzPct val="110000"/>
              <a:buFont typeface="Noto Sans Symbols"/>
              <a:buChar char="⚫"/>
            </a:pPr>
            <a:r>
              <a:rPr lang="en" sz="1500" b="0" i="0" u="none" strike="noStrike" cap="none">
                <a:solidFill>
                  <a:srgbClr val="00B050"/>
                </a:solidFill>
                <a:latin typeface="Calibri"/>
                <a:ea typeface="Calibri"/>
                <a:cs typeface="Calibri"/>
                <a:sym typeface="Calibri"/>
              </a:rPr>
              <a:t>Supervised consumption sites</a:t>
            </a:r>
            <a:endParaRPr sz="1400" b="0" i="0" u="none" strike="noStrike" cap="none">
              <a:solidFill>
                <a:srgbClr val="000000"/>
              </a:solidFill>
              <a:latin typeface="Arial"/>
              <a:ea typeface="Arial"/>
              <a:cs typeface="Arial"/>
              <a:sym typeface="Arial"/>
            </a:endParaRPr>
          </a:p>
          <a:p>
            <a:pPr marL="349250" marR="0" lvl="0" indent="-268084" algn="l" rtl="0">
              <a:lnSpc>
                <a:spcPct val="100000"/>
              </a:lnSpc>
              <a:spcBef>
                <a:spcPts val="1600"/>
              </a:spcBef>
              <a:spcAft>
                <a:spcPts val="0"/>
              </a:spcAft>
              <a:buClr>
                <a:srgbClr val="00B0F0"/>
              </a:buClr>
              <a:buSzPct val="110000"/>
              <a:buFont typeface="Noto Sans Symbols"/>
              <a:buNone/>
            </a:pPr>
            <a:endParaRPr sz="1500" b="0" i="0" u="none" strike="noStrike" cap="none">
              <a:solidFill>
                <a:srgbClr val="00B050"/>
              </a:solidFill>
              <a:latin typeface="Calibri"/>
              <a:ea typeface="Calibri"/>
              <a:cs typeface="Calibri"/>
              <a:sym typeface="Calibri"/>
            </a:endParaRPr>
          </a:p>
        </p:txBody>
      </p:sp>
      <p:grpSp>
        <p:nvGrpSpPr>
          <p:cNvPr id="662" name="Google Shape;662;g19b517553de_0_832"/>
          <p:cNvGrpSpPr/>
          <p:nvPr/>
        </p:nvGrpSpPr>
        <p:grpSpPr>
          <a:xfrm>
            <a:off x="2268877" y="1771651"/>
            <a:ext cx="3937041" cy="2142019"/>
            <a:chOff x="-588623" y="0"/>
            <a:chExt cx="3937041" cy="2142019"/>
          </a:xfrm>
        </p:grpSpPr>
        <p:sp>
          <p:nvSpPr>
            <p:cNvPr id="663" name="Google Shape;663;g19b517553de_0_832"/>
            <p:cNvSpPr/>
            <p:nvPr/>
          </p:nvSpPr>
          <p:spPr>
            <a:xfrm>
              <a:off x="1175198" y="610443"/>
              <a:ext cx="749700" cy="749700"/>
            </a:xfrm>
            <a:prstGeom prst="ellipse">
              <a:avLst/>
            </a:prstGeom>
            <a:solidFill>
              <a:srgbClr val="185AA7">
                <a:alpha val="49411"/>
              </a:srgbClr>
            </a:solidFill>
            <a:ln w="25400" cap="flat" cmpd="dbl">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g19b517553de_0_832"/>
            <p:cNvSpPr/>
            <p:nvPr/>
          </p:nvSpPr>
          <p:spPr>
            <a:xfrm>
              <a:off x="1115224" y="0"/>
              <a:ext cx="869700" cy="50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g19b517553de_0_832"/>
            <p:cNvSpPr txBox="1"/>
            <p:nvPr/>
          </p:nvSpPr>
          <p:spPr>
            <a:xfrm>
              <a:off x="1115224" y="0"/>
              <a:ext cx="869700" cy="5034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sng" strike="noStrike" cap="none">
                  <a:solidFill>
                    <a:srgbClr val="39B449"/>
                  </a:solidFill>
                  <a:latin typeface="Calibri"/>
                  <a:ea typeface="Calibri"/>
                  <a:cs typeface="Calibri"/>
                  <a:sym typeface="Calibri"/>
                </a:rPr>
                <a:t>Harm Reduction</a:t>
              </a:r>
              <a:endParaRPr sz="1400" b="0" i="0" u="none" strike="noStrike" cap="none">
                <a:solidFill>
                  <a:srgbClr val="000000"/>
                </a:solidFill>
                <a:latin typeface="Arial"/>
                <a:ea typeface="Arial"/>
                <a:cs typeface="Arial"/>
                <a:sym typeface="Arial"/>
              </a:endParaRPr>
            </a:p>
          </p:txBody>
        </p:sp>
        <p:sp>
          <p:nvSpPr>
            <p:cNvPr id="666" name="Google Shape;666;g19b517553de_0_832"/>
            <p:cNvSpPr/>
            <p:nvPr/>
          </p:nvSpPr>
          <p:spPr>
            <a:xfrm>
              <a:off x="1460371" y="817565"/>
              <a:ext cx="749700" cy="749700"/>
            </a:xfrm>
            <a:prstGeom prst="ellipse">
              <a:avLst/>
            </a:prstGeom>
            <a:solidFill>
              <a:srgbClr val="185AA7">
                <a:alpha val="49411"/>
              </a:srgbClr>
            </a:solidFill>
            <a:ln w="25400" cap="flat" cmpd="dbl">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g19b517553de_0_832"/>
            <p:cNvSpPr/>
            <p:nvPr/>
          </p:nvSpPr>
          <p:spPr>
            <a:xfrm>
              <a:off x="2070225" y="663990"/>
              <a:ext cx="1178700" cy="54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g19b517553de_0_832"/>
            <p:cNvSpPr txBox="1"/>
            <p:nvPr/>
          </p:nvSpPr>
          <p:spPr>
            <a:xfrm>
              <a:off x="2070225" y="663990"/>
              <a:ext cx="1178700" cy="546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sng" strike="noStrike" cap="none">
                  <a:solidFill>
                    <a:srgbClr val="1B5AA7"/>
                  </a:solidFill>
                  <a:latin typeface="Calibri"/>
                  <a:ea typeface="Calibri"/>
                  <a:cs typeface="Calibri"/>
                  <a:sym typeface="Calibri"/>
                </a:rPr>
                <a:t>Treatment</a:t>
              </a:r>
              <a:endParaRPr sz="1400" b="0" i="0" u="none" strike="noStrike" cap="none">
                <a:solidFill>
                  <a:srgbClr val="000000"/>
                </a:solidFill>
                <a:latin typeface="Arial"/>
                <a:ea typeface="Arial"/>
                <a:cs typeface="Arial"/>
                <a:sym typeface="Arial"/>
              </a:endParaRPr>
            </a:p>
          </p:txBody>
        </p:sp>
        <p:sp>
          <p:nvSpPr>
            <p:cNvPr id="669" name="Google Shape;669;g19b517553de_0_832"/>
            <p:cNvSpPr/>
            <p:nvPr/>
          </p:nvSpPr>
          <p:spPr>
            <a:xfrm>
              <a:off x="1351519" y="1152987"/>
              <a:ext cx="749700" cy="749700"/>
            </a:xfrm>
            <a:prstGeom prst="ellipse">
              <a:avLst/>
            </a:prstGeom>
            <a:solidFill>
              <a:srgbClr val="185AA7">
                <a:alpha val="49411"/>
              </a:srgbClr>
            </a:solidFill>
            <a:ln w="25400" cap="flat" cmpd="dbl">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g19b517553de_0_832"/>
            <p:cNvSpPr/>
            <p:nvPr/>
          </p:nvSpPr>
          <p:spPr>
            <a:xfrm>
              <a:off x="1632118" y="1595719"/>
              <a:ext cx="1716300" cy="54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g19b517553de_0_832"/>
            <p:cNvSpPr txBox="1"/>
            <p:nvPr/>
          </p:nvSpPr>
          <p:spPr>
            <a:xfrm>
              <a:off x="1632118" y="1595719"/>
              <a:ext cx="1716300" cy="546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sng" strike="noStrike" cap="none">
                  <a:solidFill>
                    <a:srgbClr val="F8931F"/>
                  </a:solidFill>
                  <a:latin typeface="Calibri"/>
                  <a:ea typeface="Calibri"/>
                  <a:cs typeface="Calibri"/>
                  <a:sym typeface="Calibri"/>
                </a:rPr>
                <a:t>Prevention</a:t>
              </a:r>
              <a:endParaRPr sz="1400" b="0" i="0" u="none" strike="noStrike" cap="none">
                <a:solidFill>
                  <a:srgbClr val="000000"/>
                </a:solidFill>
                <a:latin typeface="Arial"/>
                <a:ea typeface="Arial"/>
                <a:cs typeface="Arial"/>
                <a:sym typeface="Arial"/>
              </a:endParaRPr>
            </a:p>
          </p:txBody>
        </p:sp>
        <p:sp>
          <p:nvSpPr>
            <p:cNvPr id="672" name="Google Shape;672;g19b517553de_0_832"/>
            <p:cNvSpPr/>
            <p:nvPr/>
          </p:nvSpPr>
          <p:spPr>
            <a:xfrm>
              <a:off x="998876" y="1152987"/>
              <a:ext cx="749700" cy="749700"/>
            </a:xfrm>
            <a:prstGeom prst="ellipse">
              <a:avLst/>
            </a:prstGeom>
            <a:solidFill>
              <a:srgbClr val="185AA7">
                <a:alpha val="49411"/>
              </a:srgbClr>
            </a:solidFill>
            <a:ln w="25400" cap="flat" cmpd="dbl">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19b517553de_0_832"/>
            <p:cNvSpPr/>
            <p:nvPr/>
          </p:nvSpPr>
          <p:spPr>
            <a:xfrm>
              <a:off x="-116057" y="1595719"/>
              <a:ext cx="1353000" cy="54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g19b517553de_0_832"/>
            <p:cNvSpPr txBox="1"/>
            <p:nvPr/>
          </p:nvSpPr>
          <p:spPr>
            <a:xfrm>
              <a:off x="-116057" y="1595719"/>
              <a:ext cx="1353000" cy="546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sng" strike="noStrike" cap="none">
                  <a:solidFill>
                    <a:srgbClr val="1B1D20"/>
                  </a:solidFill>
                  <a:latin typeface="Calibri"/>
                  <a:ea typeface="Calibri"/>
                  <a:cs typeface="Calibri"/>
                  <a:sym typeface="Calibri"/>
                </a:rPr>
                <a:t>Enforcement</a:t>
              </a:r>
              <a:endParaRPr sz="1400" b="0" i="0" u="none" strike="noStrike" cap="none">
                <a:solidFill>
                  <a:srgbClr val="000000"/>
                </a:solidFill>
                <a:latin typeface="Arial"/>
                <a:ea typeface="Arial"/>
                <a:cs typeface="Arial"/>
                <a:sym typeface="Arial"/>
              </a:endParaRPr>
            </a:p>
          </p:txBody>
        </p:sp>
        <p:sp>
          <p:nvSpPr>
            <p:cNvPr id="675" name="Google Shape;675;g19b517553de_0_832"/>
            <p:cNvSpPr/>
            <p:nvPr/>
          </p:nvSpPr>
          <p:spPr>
            <a:xfrm>
              <a:off x="890024" y="817565"/>
              <a:ext cx="749700" cy="749700"/>
            </a:xfrm>
            <a:prstGeom prst="ellipse">
              <a:avLst/>
            </a:prstGeom>
            <a:solidFill>
              <a:srgbClr val="185AA7">
                <a:alpha val="49411"/>
              </a:srgbClr>
            </a:solidFill>
            <a:ln w="25400" cap="flat" cmpd="dbl">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19b517553de_0_832"/>
            <p:cNvSpPr/>
            <p:nvPr/>
          </p:nvSpPr>
          <p:spPr>
            <a:xfrm>
              <a:off x="-368748" y="613435"/>
              <a:ext cx="1618500" cy="54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g19b517553de_0_832"/>
            <p:cNvSpPr txBox="1"/>
            <p:nvPr/>
          </p:nvSpPr>
          <p:spPr>
            <a:xfrm>
              <a:off x="-588623" y="581685"/>
              <a:ext cx="1618500" cy="546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sng" strike="noStrike" cap="none">
                  <a:solidFill>
                    <a:srgbClr val="00ADEF"/>
                  </a:solidFill>
                  <a:latin typeface="Calibri"/>
                  <a:ea typeface="Calibri"/>
                  <a:cs typeface="Calibri"/>
                  <a:sym typeface="Calibri"/>
                </a:rPr>
                <a:t>Emergency Management</a:t>
              </a:r>
              <a:endParaRPr sz="1400" b="0" i="0" u="none" strike="noStrike" cap="none">
                <a:solidFill>
                  <a:srgbClr val="000000"/>
                </a:solidFill>
                <a:latin typeface="Arial"/>
                <a:ea typeface="Arial"/>
                <a:cs typeface="Arial"/>
                <a:sym typeface="Arial"/>
              </a:endParaRPr>
            </a:p>
          </p:txBody>
        </p:sp>
      </p:grpSp>
      <p:sp>
        <p:nvSpPr>
          <p:cNvPr id="678" name="Google Shape;678;g19b517553de_0_832"/>
          <p:cNvSpPr txBox="1"/>
          <p:nvPr/>
        </p:nvSpPr>
        <p:spPr>
          <a:xfrm>
            <a:off x="2232195" y="4243428"/>
            <a:ext cx="4515000" cy="282900"/>
          </a:xfrm>
          <a:prstGeom prst="rect">
            <a:avLst/>
          </a:prstGeom>
          <a:solidFill>
            <a:srgbClr val="1B5AA7"/>
          </a:solidFill>
          <a:ln w="9525" cap="flat" cmpd="sng">
            <a:solidFill>
              <a:srgbClr val="000000"/>
            </a:solidFill>
            <a:prstDash val="solid"/>
            <a:miter lim="800000"/>
            <a:headEnd type="none" w="sm" len="sm"/>
            <a:tailEnd type="none" w="sm" len="sm"/>
          </a:ln>
        </p:spPr>
        <p:txBody>
          <a:bodyPr spcFirstLastPara="1" wrap="square" lIns="51425" tIns="25700" rIns="51425" bIns="25700" anchor="t" anchorCtr="0">
            <a:spAutoFit/>
          </a:bodyPr>
          <a:lstStyle/>
          <a:p>
            <a:pPr marL="0" marR="0" lvl="0" indent="0" algn="ctr" rtl="0">
              <a:lnSpc>
                <a:spcPct val="107000"/>
              </a:lnSpc>
              <a:spcBef>
                <a:spcPts val="0"/>
              </a:spcBef>
              <a:spcAft>
                <a:spcPts val="0"/>
              </a:spcAft>
              <a:buClr>
                <a:srgbClr val="000000"/>
              </a:buClr>
              <a:buSzPts val="1500"/>
              <a:buFont typeface="Arial"/>
              <a:buNone/>
            </a:pPr>
            <a:r>
              <a:rPr lang="en" sz="1500" b="0" i="0" u="none" strike="noStrike" cap="none">
                <a:solidFill>
                  <a:srgbClr val="FFFFFF"/>
                </a:solidFill>
                <a:latin typeface="Arial"/>
                <a:ea typeface="Arial"/>
                <a:cs typeface="Arial"/>
                <a:sym typeface="Arial"/>
              </a:rPr>
              <a:t>Stigma ▪ Trauma Informed Care ▪ Lived Experience</a:t>
            </a:r>
            <a:endParaRPr sz="825" b="0" i="0" u="none" strike="noStrike" cap="none">
              <a:solidFill>
                <a:srgbClr val="1B1D20"/>
              </a:solidFill>
              <a:latin typeface="Arial"/>
              <a:ea typeface="Arial"/>
              <a:cs typeface="Arial"/>
              <a:sym typeface="Arial"/>
            </a:endParaRPr>
          </a:p>
        </p:txBody>
      </p:sp>
      <p:sp>
        <p:nvSpPr>
          <p:cNvPr id="679" name="Google Shape;679;g19b517553de_0_832"/>
          <p:cNvSpPr txBox="1"/>
          <p:nvPr/>
        </p:nvSpPr>
        <p:spPr>
          <a:xfrm>
            <a:off x="5764552" y="2988052"/>
            <a:ext cx="1950600" cy="1212900"/>
          </a:xfrm>
          <a:prstGeom prst="rect">
            <a:avLst/>
          </a:prstGeom>
          <a:noFill/>
          <a:ln>
            <a:noFill/>
          </a:ln>
        </p:spPr>
        <p:txBody>
          <a:bodyPr spcFirstLastPara="1" wrap="square" lIns="51425" tIns="25700" rIns="51425" bIns="25700" anchor="t" anchorCtr="0">
            <a:normAutofit fontScale="92500" lnSpcReduction="20000"/>
          </a:bodyPr>
          <a:lstStyle/>
          <a:p>
            <a:pPr marL="261936" marR="0" lvl="0" indent="-248612" algn="l" rtl="0">
              <a:lnSpc>
                <a:spcPct val="120000"/>
              </a:lnSpc>
              <a:spcBef>
                <a:spcPts val="0"/>
              </a:spcBef>
              <a:spcAft>
                <a:spcPts val="0"/>
              </a:spcAft>
              <a:buClr>
                <a:srgbClr val="00B0F0"/>
              </a:buClr>
              <a:buSzPct val="110000"/>
              <a:buFont typeface="Noto Sans Symbols"/>
              <a:buChar char="⚫"/>
            </a:pPr>
            <a:r>
              <a:rPr lang="en" sz="1275" b="0" i="0" u="none" strike="noStrike" cap="none">
                <a:solidFill>
                  <a:srgbClr val="F8931F"/>
                </a:solidFill>
                <a:latin typeface="Calibri"/>
                <a:ea typeface="Calibri"/>
                <a:cs typeface="Calibri"/>
                <a:sym typeface="Calibri"/>
              </a:rPr>
              <a:t>Anti-stigma</a:t>
            </a:r>
            <a:endParaRPr sz="1400" b="0" i="0" u="none" strike="noStrike" cap="none">
              <a:solidFill>
                <a:srgbClr val="000000"/>
              </a:solidFill>
              <a:latin typeface="Arial"/>
              <a:ea typeface="Arial"/>
              <a:cs typeface="Arial"/>
              <a:sym typeface="Arial"/>
            </a:endParaRPr>
          </a:p>
          <a:p>
            <a:pPr marL="261936" marR="0" lvl="0" indent="-248612" algn="l" rtl="0">
              <a:lnSpc>
                <a:spcPct val="120000"/>
              </a:lnSpc>
              <a:spcBef>
                <a:spcPts val="0"/>
              </a:spcBef>
              <a:spcAft>
                <a:spcPts val="0"/>
              </a:spcAft>
              <a:buClr>
                <a:srgbClr val="00B0F0"/>
              </a:buClr>
              <a:buSzPct val="110000"/>
              <a:buFont typeface="Noto Sans Symbols"/>
              <a:buChar char="⚫"/>
            </a:pPr>
            <a:r>
              <a:rPr lang="en" sz="1275" b="0" i="0" u="none" strike="noStrike" cap="none">
                <a:solidFill>
                  <a:srgbClr val="F8931F"/>
                </a:solidFill>
                <a:latin typeface="Calibri"/>
                <a:ea typeface="Calibri"/>
                <a:cs typeface="Calibri"/>
                <a:sym typeface="Calibri"/>
              </a:rPr>
              <a:t>Social Determinants Of Health</a:t>
            </a:r>
            <a:endParaRPr sz="1400" b="0" i="0" u="none" strike="noStrike" cap="none">
              <a:solidFill>
                <a:srgbClr val="000000"/>
              </a:solidFill>
              <a:latin typeface="Arial"/>
              <a:ea typeface="Arial"/>
              <a:cs typeface="Arial"/>
              <a:sym typeface="Arial"/>
            </a:endParaRPr>
          </a:p>
          <a:p>
            <a:pPr marL="261936" marR="0" lvl="0" indent="-248612" algn="l" rtl="0">
              <a:lnSpc>
                <a:spcPct val="120000"/>
              </a:lnSpc>
              <a:spcBef>
                <a:spcPts val="0"/>
              </a:spcBef>
              <a:spcAft>
                <a:spcPts val="0"/>
              </a:spcAft>
              <a:buClr>
                <a:srgbClr val="00B0F0"/>
              </a:buClr>
              <a:buSzPct val="110000"/>
              <a:buFont typeface="Noto Sans Symbols"/>
              <a:buChar char="⚫"/>
            </a:pPr>
            <a:r>
              <a:rPr lang="en" sz="1275" b="0" i="0" u="none" strike="noStrike" cap="none">
                <a:solidFill>
                  <a:srgbClr val="F8931F"/>
                </a:solidFill>
                <a:latin typeface="Calibri"/>
                <a:ea typeface="Calibri"/>
                <a:cs typeface="Calibri"/>
                <a:sym typeface="Calibri"/>
              </a:rPr>
              <a:t>Supporting Families</a:t>
            </a:r>
            <a:endParaRPr sz="1400" b="0" i="0" u="none" strike="noStrike" cap="none">
              <a:solidFill>
                <a:srgbClr val="000000"/>
              </a:solidFill>
              <a:latin typeface="Arial"/>
              <a:ea typeface="Arial"/>
              <a:cs typeface="Arial"/>
              <a:sym typeface="Arial"/>
            </a:endParaRPr>
          </a:p>
          <a:p>
            <a:pPr marL="261936" marR="0" lvl="0" indent="-248612" algn="l" rtl="0">
              <a:lnSpc>
                <a:spcPct val="120000"/>
              </a:lnSpc>
              <a:spcBef>
                <a:spcPts val="0"/>
              </a:spcBef>
              <a:spcAft>
                <a:spcPts val="0"/>
              </a:spcAft>
              <a:buClr>
                <a:srgbClr val="00B0F0"/>
              </a:buClr>
              <a:buSzPct val="110000"/>
              <a:buFont typeface="Noto Sans Symbols"/>
              <a:buChar char="⚫"/>
            </a:pPr>
            <a:r>
              <a:rPr lang="en" sz="1275" b="0" i="0" u="none" strike="noStrike" cap="none">
                <a:solidFill>
                  <a:srgbClr val="F8931F"/>
                </a:solidFill>
                <a:latin typeface="Calibri"/>
                <a:ea typeface="Calibri"/>
                <a:cs typeface="Calibri"/>
                <a:sym typeface="Calibri"/>
              </a:rPr>
              <a:t>Housing</a:t>
            </a:r>
            <a:endParaRPr sz="1400" b="0" i="0" u="none" strike="noStrike" cap="none">
              <a:solidFill>
                <a:srgbClr val="000000"/>
              </a:solidFill>
              <a:latin typeface="Arial"/>
              <a:ea typeface="Arial"/>
              <a:cs typeface="Arial"/>
              <a:sym typeface="Arial"/>
            </a:endParaRPr>
          </a:p>
          <a:p>
            <a:pPr marL="261936" marR="0" lvl="0" indent="-248612" algn="l" rtl="0">
              <a:lnSpc>
                <a:spcPct val="120000"/>
              </a:lnSpc>
              <a:spcBef>
                <a:spcPts val="0"/>
              </a:spcBef>
              <a:spcAft>
                <a:spcPts val="0"/>
              </a:spcAft>
              <a:buClr>
                <a:srgbClr val="00B0F0"/>
              </a:buClr>
              <a:buSzPct val="110000"/>
              <a:buFont typeface="Noto Sans Symbols"/>
              <a:buChar char="⚫"/>
            </a:pPr>
            <a:r>
              <a:rPr lang="en" sz="1275" b="0" i="0" u="none" strike="noStrike" cap="none">
                <a:solidFill>
                  <a:srgbClr val="F8931F"/>
                </a:solidFill>
                <a:latin typeface="Calibri"/>
                <a:ea typeface="Calibri"/>
                <a:cs typeface="Calibri"/>
                <a:sym typeface="Calibri"/>
              </a:rPr>
              <a:t>Policy</a:t>
            </a:r>
            <a:endParaRPr sz="1400" b="0" i="0" u="none" strike="noStrike" cap="none">
              <a:solidFill>
                <a:srgbClr val="000000"/>
              </a:solidFill>
              <a:latin typeface="Arial"/>
              <a:ea typeface="Arial"/>
              <a:cs typeface="Arial"/>
              <a:sym typeface="Arial"/>
            </a:endParaRPr>
          </a:p>
          <a:p>
            <a:pPr marL="261936" marR="0" lvl="0" indent="-211086" algn="l" rtl="0">
              <a:lnSpc>
                <a:spcPct val="100000"/>
              </a:lnSpc>
              <a:spcBef>
                <a:spcPts val="1200"/>
              </a:spcBef>
              <a:spcAft>
                <a:spcPts val="0"/>
              </a:spcAft>
              <a:buClr>
                <a:srgbClr val="00B0F0"/>
              </a:buClr>
              <a:buSzPct val="110000"/>
              <a:buFont typeface="Noto Sans Symbols"/>
              <a:buNone/>
            </a:pPr>
            <a:endParaRPr sz="788" b="0" i="0" u="none" strike="noStrike" cap="none">
              <a:solidFill>
                <a:srgbClr val="636874"/>
              </a:solidFill>
              <a:latin typeface="Calibri"/>
              <a:ea typeface="Calibri"/>
              <a:cs typeface="Calibri"/>
              <a:sym typeface="Calibri"/>
            </a:endParaRPr>
          </a:p>
        </p:txBody>
      </p:sp>
      <p:sp>
        <p:nvSpPr>
          <p:cNvPr id="680" name="Google Shape;680;g19b517553de_0_832"/>
          <p:cNvSpPr txBox="1"/>
          <p:nvPr/>
        </p:nvSpPr>
        <p:spPr>
          <a:xfrm>
            <a:off x="5470831" y="1599721"/>
            <a:ext cx="2244300" cy="1058400"/>
          </a:xfrm>
          <a:prstGeom prst="rect">
            <a:avLst/>
          </a:prstGeom>
          <a:noFill/>
          <a:ln>
            <a:noFill/>
          </a:ln>
        </p:spPr>
        <p:txBody>
          <a:bodyPr spcFirstLastPara="1" wrap="square" lIns="51425" tIns="25700" rIns="51425" bIns="25700" anchor="t" anchorCtr="0">
            <a:normAutofit lnSpcReduction="10000"/>
          </a:bodyPr>
          <a:lstStyle/>
          <a:p>
            <a:pPr marL="261936" marR="0" lvl="0" indent="-243078" algn="l" rtl="0">
              <a:lnSpc>
                <a:spcPct val="120000"/>
              </a:lnSpc>
              <a:spcBef>
                <a:spcPts val="0"/>
              </a:spcBef>
              <a:spcAft>
                <a:spcPts val="0"/>
              </a:spcAft>
              <a:buClr>
                <a:srgbClr val="00B0F0"/>
              </a:buClr>
              <a:buSzPct val="110000"/>
              <a:buFont typeface="Noto Sans Symbols"/>
              <a:buChar char="⚫"/>
            </a:pPr>
            <a:r>
              <a:rPr lang="en" sz="1200" b="0" i="0" u="none" strike="noStrike" cap="none">
                <a:solidFill>
                  <a:srgbClr val="1B5AA7"/>
                </a:solidFill>
                <a:latin typeface="Calibri"/>
                <a:ea typeface="Calibri"/>
                <a:cs typeface="Calibri"/>
                <a:sym typeface="Calibri"/>
              </a:rPr>
              <a:t>Partnerships with addiction organizations</a:t>
            </a:r>
            <a:endParaRPr sz="1400" b="0" i="0" u="none" strike="noStrike" cap="none">
              <a:solidFill>
                <a:srgbClr val="000000"/>
              </a:solidFill>
              <a:latin typeface="Arial"/>
              <a:ea typeface="Arial"/>
              <a:cs typeface="Arial"/>
              <a:sym typeface="Arial"/>
            </a:endParaRPr>
          </a:p>
          <a:p>
            <a:pPr marL="261936" marR="0" lvl="0" indent="-243078" algn="l" rtl="0">
              <a:lnSpc>
                <a:spcPct val="120000"/>
              </a:lnSpc>
              <a:spcBef>
                <a:spcPts val="0"/>
              </a:spcBef>
              <a:spcAft>
                <a:spcPts val="0"/>
              </a:spcAft>
              <a:buClr>
                <a:srgbClr val="00B0F0"/>
              </a:buClr>
              <a:buSzPct val="110000"/>
              <a:buFont typeface="Noto Sans Symbols"/>
              <a:buChar char="⚫"/>
            </a:pPr>
            <a:r>
              <a:rPr lang="en" sz="1200" b="0" i="0" u="none" strike="noStrike" cap="none">
                <a:solidFill>
                  <a:srgbClr val="1B5AA7"/>
                </a:solidFill>
                <a:latin typeface="Calibri"/>
                <a:ea typeface="Calibri"/>
                <a:cs typeface="Calibri"/>
                <a:sym typeface="Calibri"/>
              </a:rPr>
              <a:t>Medical withdrawal management beds at TADH</a:t>
            </a:r>
            <a:endParaRPr sz="1400" b="0" i="0" u="none" strike="noStrike" cap="none">
              <a:solidFill>
                <a:srgbClr val="000000"/>
              </a:solidFill>
              <a:latin typeface="Arial"/>
              <a:ea typeface="Arial"/>
              <a:cs typeface="Arial"/>
              <a:sym typeface="Arial"/>
            </a:endParaRPr>
          </a:p>
          <a:p>
            <a:pPr marL="261936" marR="0" lvl="0" indent="-243078" algn="l" rtl="0">
              <a:lnSpc>
                <a:spcPct val="120000"/>
              </a:lnSpc>
              <a:spcBef>
                <a:spcPts val="0"/>
              </a:spcBef>
              <a:spcAft>
                <a:spcPts val="0"/>
              </a:spcAft>
              <a:buClr>
                <a:srgbClr val="00B0F0"/>
              </a:buClr>
              <a:buSzPct val="110000"/>
              <a:buFont typeface="Noto Sans Symbols"/>
              <a:buChar char="⚫"/>
            </a:pPr>
            <a:r>
              <a:rPr lang="en" sz="1200" b="0" i="0" u="none" strike="noStrike" cap="none">
                <a:solidFill>
                  <a:srgbClr val="1B5AA7"/>
                </a:solidFill>
                <a:latin typeface="Calibri"/>
                <a:ea typeface="Calibri"/>
                <a:cs typeface="Calibri"/>
                <a:sym typeface="Calibri"/>
              </a:rPr>
              <a:t>RAAM</a:t>
            </a:r>
            <a:endParaRPr sz="1400" b="0" i="0" u="none" strike="noStrike" cap="none">
              <a:solidFill>
                <a:srgbClr val="000000"/>
              </a:solidFill>
              <a:latin typeface="Arial"/>
              <a:ea typeface="Arial"/>
              <a:cs typeface="Arial"/>
              <a:sym typeface="Arial"/>
            </a:endParaRPr>
          </a:p>
          <a:p>
            <a:pPr marL="261936" marR="0" lvl="0" indent="-206894" algn="l" rtl="0">
              <a:lnSpc>
                <a:spcPct val="100000"/>
              </a:lnSpc>
              <a:spcBef>
                <a:spcPts val="1200"/>
              </a:spcBef>
              <a:spcAft>
                <a:spcPts val="0"/>
              </a:spcAft>
              <a:buClr>
                <a:srgbClr val="00B0F0"/>
              </a:buClr>
              <a:buSzPct val="110000"/>
              <a:buFont typeface="Noto Sans Symbols"/>
              <a:buNone/>
            </a:pPr>
            <a:endParaRPr sz="788" b="0" i="0" u="none" strike="noStrike" cap="none">
              <a:solidFill>
                <a:srgbClr val="636874"/>
              </a:solidFill>
              <a:latin typeface="Calibri"/>
              <a:ea typeface="Calibri"/>
              <a:cs typeface="Calibri"/>
              <a:sym typeface="Calibri"/>
            </a:endParaRPr>
          </a:p>
        </p:txBody>
      </p:sp>
      <p:sp>
        <p:nvSpPr>
          <p:cNvPr id="681" name="Google Shape;681;g19b517553de_0_832"/>
          <p:cNvSpPr txBox="1"/>
          <p:nvPr/>
        </p:nvSpPr>
        <p:spPr>
          <a:xfrm>
            <a:off x="1425345" y="2799703"/>
            <a:ext cx="1549800" cy="722700"/>
          </a:xfrm>
          <a:prstGeom prst="rect">
            <a:avLst/>
          </a:prstGeom>
          <a:noFill/>
          <a:ln>
            <a:noFill/>
          </a:ln>
        </p:spPr>
        <p:txBody>
          <a:bodyPr spcFirstLastPara="1" wrap="square" lIns="51425" tIns="25700" rIns="51425" bIns="25700" anchor="t" anchorCtr="0">
            <a:normAutofit/>
          </a:bodyPr>
          <a:lstStyle/>
          <a:p>
            <a:pPr marL="261936" marR="0" lvl="0" indent="-255650" algn="l" rtl="0">
              <a:lnSpc>
                <a:spcPct val="100000"/>
              </a:lnSpc>
              <a:spcBef>
                <a:spcPts val="0"/>
              </a:spcBef>
              <a:spcAft>
                <a:spcPts val="0"/>
              </a:spcAft>
              <a:buClr>
                <a:srgbClr val="00B0F0"/>
              </a:buClr>
              <a:buSzPct val="110000"/>
              <a:buFont typeface="Noto Sans Symbols"/>
              <a:buChar char="⚫"/>
            </a:pPr>
            <a:r>
              <a:rPr lang="en" sz="1200" b="0" i="0" u="none" strike="noStrike" cap="none">
                <a:solidFill>
                  <a:srgbClr val="00ADEF"/>
                </a:solidFill>
                <a:latin typeface="Calibri"/>
                <a:ea typeface="Calibri"/>
                <a:cs typeface="Calibri"/>
                <a:sym typeface="Calibri"/>
              </a:rPr>
              <a:t>Opioid emergency response task force</a:t>
            </a:r>
            <a:endParaRPr sz="1400" b="0" i="0" u="none" strike="noStrike" cap="none">
              <a:solidFill>
                <a:srgbClr val="000000"/>
              </a:solidFill>
              <a:latin typeface="Arial"/>
              <a:ea typeface="Arial"/>
              <a:cs typeface="Arial"/>
              <a:sym typeface="Arial"/>
            </a:endParaRPr>
          </a:p>
          <a:p>
            <a:pPr marL="261936" marR="0" lvl="0" indent="-183355" algn="l" rtl="0">
              <a:lnSpc>
                <a:spcPct val="100000"/>
              </a:lnSpc>
              <a:spcBef>
                <a:spcPts val="1200"/>
              </a:spcBef>
              <a:spcAft>
                <a:spcPts val="0"/>
              </a:spcAft>
              <a:buClr>
                <a:srgbClr val="00B0F0"/>
              </a:buClr>
              <a:buSzPct val="110000"/>
              <a:buFont typeface="Noto Sans Symbols"/>
              <a:buNone/>
            </a:pPr>
            <a:endParaRPr sz="1125" b="0" i="0" u="none" strike="noStrike" cap="none">
              <a:solidFill>
                <a:srgbClr val="636874"/>
              </a:solidFill>
              <a:latin typeface="Calibri"/>
              <a:ea typeface="Calibri"/>
              <a:cs typeface="Calibri"/>
              <a:sym typeface="Calibri"/>
            </a:endParaRPr>
          </a:p>
        </p:txBody>
      </p:sp>
      <p:sp>
        <p:nvSpPr>
          <p:cNvPr id="682" name="Google Shape;682;g19b517553de_0_832"/>
          <p:cNvSpPr txBox="1"/>
          <p:nvPr/>
        </p:nvSpPr>
        <p:spPr>
          <a:xfrm>
            <a:off x="1543050" y="3522138"/>
            <a:ext cx="1596300" cy="677100"/>
          </a:xfrm>
          <a:prstGeom prst="rect">
            <a:avLst/>
          </a:prstGeom>
          <a:noFill/>
          <a:ln>
            <a:noFill/>
          </a:ln>
        </p:spPr>
        <p:txBody>
          <a:bodyPr spcFirstLastPara="1" wrap="square" lIns="51425" tIns="25700" rIns="51425" bIns="25700" anchor="t" anchorCtr="0">
            <a:noAutofit/>
          </a:bodyPr>
          <a:lstStyle/>
          <a:p>
            <a:pPr marL="261936" marR="0" lvl="0" indent="-261936" algn="l" rtl="0">
              <a:lnSpc>
                <a:spcPct val="120000"/>
              </a:lnSpc>
              <a:spcBef>
                <a:spcPts val="0"/>
              </a:spcBef>
              <a:spcAft>
                <a:spcPts val="0"/>
              </a:spcAft>
              <a:buClr>
                <a:srgbClr val="00B0F0"/>
              </a:buClr>
              <a:buSzPts val="1320"/>
              <a:buFont typeface="Noto Sans Symbols"/>
              <a:buChar char="⚫"/>
            </a:pPr>
            <a:r>
              <a:rPr lang="en" sz="1200" b="0" i="0" u="none" strike="noStrike" cap="none">
                <a:solidFill>
                  <a:srgbClr val="1B1D20"/>
                </a:solidFill>
                <a:latin typeface="Calibri"/>
                <a:ea typeface="Calibri"/>
                <a:cs typeface="Calibri"/>
                <a:sym typeface="Calibri"/>
              </a:rPr>
              <a:t>Partnerships</a:t>
            </a:r>
            <a:endParaRPr sz="1400" b="0" i="0" u="none" strike="noStrike" cap="none">
              <a:solidFill>
                <a:srgbClr val="000000"/>
              </a:solidFill>
              <a:latin typeface="Arial"/>
              <a:ea typeface="Arial"/>
              <a:cs typeface="Arial"/>
              <a:sym typeface="Arial"/>
            </a:endParaRPr>
          </a:p>
          <a:p>
            <a:pPr marL="261936" marR="0" lvl="0" indent="-261936" algn="l" rtl="0">
              <a:lnSpc>
                <a:spcPct val="120000"/>
              </a:lnSpc>
              <a:spcBef>
                <a:spcPts val="0"/>
              </a:spcBef>
              <a:spcAft>
                <a:spcPts val="0"/>
              </a:spcAft>
              <a:buClr>
                <a:srgbClr val="00B0F0"/>
              </a:buClr>
              <a:buSzPts val="1320"/>
              <a:buFont typeface="Noto Sans Symbols"/>
              <a:buChar char="⚫"/>
            </a:pPr>
            <a:r>
              <a:rPr lang="en" sz="1200" b="0" i="0" u="none" strike="noStrike" cap="none">
                <a:solidFill>
                  <a:srgbClr val="1B1D20"/>
                </a:solidFill>
                <a:latin typeface="Calibri"/>
                <a:ea typeface="Calibri"/>
                <a:cs typeface="Calibri"/>
                <a:sym typeface="Calibri"/>
              </a:rPr>
              <a:t>Mobile Crisis</a:t>
            </a:r>
            <a:endParaRPr sz="1200" b="0" i="0" u="none" strike="noStrike" cap="none">
              <a:solidFill>
                <a:srgbClr val="1B1D20"/>
              </a:solidFill>
              <a:latin typeface="Calibri"/>
              <a:ea typeface="Calibri"/>
              <a:cs typeface="Calibri"/>
              <a:sym typeface="Calibri"/>
            </a:endParaRPr>
          </a:p>
        </p:txBody>
      </p:sp>
      <p:sp>
        <p:nvSpPr>
          <p:cNvPr id="683" name="Google Shape;683;g19b517553de_0_832"/>
          <p:cNvSpPr txBox="1"/>
          <p:nvPr/>
        </p:nvSpPr>
        <p:spPr>
          <a:xfrm>
            <a:off x="1543050" y="152117"/>
            <a:ext cx="6172200" cy="857400"/>
          </a:xfrm>
          <a:prstGeom prst="rect">
            <a:avLst/>
          </a:prstGeom>
          <a:solidFill>
            <a:schemeClr val="lt2"/>
          </a:solidFill>
          <a:ln>
            <a:noFill/>
          </a:ln>
        </p:spPr>
        <p:txBody>
          <a:bodyPr spcFirstLastPara="1" wrap="square" lIns="68575" tIns="34275" rIns="68575" bIns="34275" anchor="ctr" anchorCtr="0">
            <a:normAutofit/>
          </a:bodyPr>
          <a:lstStyle/>
          <a:p>
            <a:pPr marL="0" marR="0" lvl="0" indent="0" algn="ctr" rtl="0">
              <a:lnSpc>
                <a:spcPct val="100000"/>
              </a:lnSpc>
              <a:spcBef>
                <a:spcPts val="0"/>
              </a:spcBef>
              <a:spcAft>
                <a:spcPts val="0"/>
              </a:spcAft>
              <a:buClr>
                <a:srgbClr val="000000"/>
              </a:buClr>
              <a:buSzPts val="3300"/>
              <a:buFont typeface="Arial"/>
              <a:buNone/>
            </a:pPr>
            <a:r>
              <a:rPr lang="en" sz="3300" b="0" i="0" u="none" strike="noStrike" cap="none">
                <a:solidFill>
                  <a:schemeClr val="lt1"/>
                </a:solidFill>
                <a:latin typeface="Arial"/>
                <a:ea typeface="Arial"/>
                <a:cs typeface="Arial"/>
                <a:sym typeface="Arial"/>
              </a:rPr>
              <a:t>It takes a community</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19b517553de_0_807"/>
          <p:cNvSpPr txBox="1">
            <a:spLocks noGrp="1"/>
          </p:cNvSpPr>
          <p:nvPr>
            <p:ph type="title"/>
          </p:nvPr>
        </p:nvSpPr>
        <p:spPr>
          <a:xfrm>
            <a:off x="1944694" y="468083"/>
            <a:ext cx="6684000" cy="5001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lvl="0" indent="0" algn="l" rtl="0">
              <a:lnSpc>
                <a:spcPct val="100000"/>
              </a:lnSpc>
              <a:spcBef>
                <a:spcPts val="0"/>
              </a:spcBef>
              <a:spcAft>
                <a:spcPts val="0"/>
              </a:spcAft>
              <a:buSzPts val="1400"/>
              <a:buNone/>
            </a:pPr>
            <a:r>
              <a:rPr lang="en" sz="2800">
                <a:latin typeface="Arial"/>
                <a:ea typeface="Arial"/>
                <a:cs typeface="Arial"/>
                <a:sym typeface="Arial"/>
              </a:rPr>
              <a:t>OVERDOSE PREVENTION SITES</a:t>
            </a:r>
            <a:endParaRPr/>
          </a:p>
        </p:txBody>
      </p:sp>
      <p:sp>
        <p:nvSpPr>
          <p:cNvPr id="689" name="Google Shape;689;g19b517553de_0_807"/>
          <p:cNvSpPr txBox="1">
            <a:spLocks noGrp="1"/>
          </p:cNvSpPr>
          <p:nvPr>
            <p:ph type="body" idx="1"/>
          </p:nvPr>
        </p:nvSpPr>
        <p:spPr>
          <a:xfrm>
            <a:off x="1941909" y="1600200"/>
            <a:ext cx="6686700" cy="28332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SzPts val="1400"/>
              <a:buNone/>
            </a:pPr>
            <a:r>
              <a:rPr lang="en">
                <a:solidFill>
                  <a:schemeClr val="dk2"/>
                </a:solidFill>
                <a:latin typeface="Arial"/>
                <a:ea typeface="Arial"/>
                <a:cs typeface="Arial"/>
                <a:sym typeface="Arial"/>
              </a:rPr>
              <a:t>WHAT ARE THEY?</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r>
              <a:rPr lang="en">
                <a:solidFill>
                  <a:schemeClr val="dk2"/>
                </a:solidFill>
                <a:latin typeface="Arial"/>
                <a:ea typeface="Arial"/>
                <a:cs typeface="Arial"/>
                <a:sym typeface="Arial"/>
              </a:rPr>
              <a:t>Legally sanctioned and supervised facilities designed to reduce the health and public order problems associated with illegal injection drug use </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r>
              <a:rPr lang="en">
                <a:solidFill>
                  <a:schemeClr val="dk2"/>
                </a:solidFill>
                <a:latin typeface="Arial"/>
                <a:ea typeface="Arial"/>
                <a:cs typeface="Arial"/>
                <a:sym typeface="Arial"/>
              </a:rPr>
              <a:t>Enable the consumption of pre-obtained drugs in an anxiety and stress-free atmosphere, under hygienic and low risk conditions </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19b517553de_0_812"/>
          <p:cNvSpPr txBox="1">
            <a:spLocks noGrp="1"/>
          </p:cNvSpPr>
          <p:nvPr>
            <p:ph type="title"/>
          </p:nvPr>
        </p:nvSpPr>
        <p:spPr>
          <a:xfrm>
            <a:off x="1944694" y="468083"/>
            <a:ext cx="6684000" cy="9609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r>
              <a:rPr lang="en" sz="2800">
                <a:latin typeface="Arial"/>
                <a:ea typeface="Arial"/>
                <a:cs typeface="Arial"/>
                <a:sym typeface="Arial"/>
              </a:rPr>
              <a:t>OVERDOSE PREVENTION SITES</a:t>
            </a:r>
            <a:endParaRPr/>
          </a:p>
        </p:txBody>
      </p:sp>
      <p:sp>
        <p:nvSpPr>
          <p:cNvPr id="695" name="Google Shape;695;g19b517553de_0_812"/>
          <p:cNvSpPr txBox="1">
            <a:spLocks noGrp="1"/>
          </p:cNvSpPr>
          <p:nvPr>
            <p:ph type="body" idx="1"/>
          </p:nvPr>
        </p:nvSpPr>
        <p:spPr>
          <a:xfrm>
            <a:off x="1941909" y="1600200"/>
            <a:ext cx="6686700" cy="28332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SzPts val="1400"/>
              <a:buNone/>
            </a:pPr>
            <a:r>
              <a:rPr lang="en">
                <a:solidFill>
                  <a:schemeClr val="dk2"/>
                </a:solidFill>
                <a:latin typeface="Arial"/>
                <a:ea typeface="Arial"/>
                <a:cs typeface="Arial"/>
                <a:sym typeface="Arial"/>
              </a:rPr>
              <a:t>GOALS;</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r>
              <a:rPr lang="en">
                <a:solidFill>
                  <a:schemeClr val="dk2"/>
                </a:solidFill>
                <a:latin typeface="Arial"/>
                <a:ea typeface="Arial"/>
                <a:cs typeface="Arial"/>
                <a:sym typeface="Arial"/>
              </a:rPr>
              <a:t>Reduce public disorder and enhance public safety</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r>
              <a:rPr lang="en">
                <a:solidFill>
                  <a:schemeClr val="dk2"/>
                </a:solidFill>
                <a:latin typeface="Arial"/>
                <a:ea typeface="Arial"/>
                <a:cs typeface="Arial"/>
                <a:sym typeface="Arial"/>
              </a:rPr>
              <a:t>Reduce overdose morbidity and mortality</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r>
              <a:rPr lang="en">
                <a:solidFill>
                  <a:schemeClr val="dk2"/>
                </a:solidFill>
                <a:latin typeface="Arial"/>
                <a:ea typeface="Arial"/>
                <a:cs typeface="Arial"/>
                <a:sym typeface="Arial"/>
              </a:rPr>
              <a:t>Reduce transmission of blood- borne infections</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r>
              <a:rPr lang="en">
                <a:solidFill>
                  <a:schemeClr val="dk2"/>
                </a:solidFill>
                <a:latin typeface="Arial"/>
                <a:ea typeface="Arial"/>
                <a:cs typeface="Arial"/>
                <a:sym typeface="Arial"/>
              </a:rPr>
              <a:t>Improve access to other health and social services  </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19b517553de_0_864"/>
          <p:cNvSpPr txBox="1">
            <a:spLocks noGrp="1"/>
          </p:cNvSpPr>
          <p:nvPr>
            <p:ph type="title"/>
          </p:nvPr>
        </p:nvSpPr>
        <p:spPr>
          <a:xfrm>
            <a:off x="1944694" y="468083"/>
            <a:ext cx="6684000" cy="9609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r>
              <a:rPr lang="en"/>
              <a:t>WHAT ARE OUR BIASES ?</a:t>
            </a:r>
            <a:endParaRPr/>
          </a:p>
        </p:txBody>
      </p:sp>
      <p:sp>
        <p:nvSpPr>
          <p:cNvPr id="701" name="Google Shape;701;g19b517553de_0_864"/>
          <p:cNvSpPr txBox="1">
            <a:spLocks noGrp="1"/>
          </p:cNvSpPr>
          <p:nvPr>
            <p:ph type="body" idx="1"/>
          </p:nvPr>
        </p:nvSpPr>
        <p:spPr>
          <a:xfrm>
            <a:off x="1943359" y="1634150"/>
            <a:ext cx="6686700" cy="28332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SzPct val="84084"/>
              <a:buNone/>
            </a:pPr>
            <a:r>
              <a:rPr lang="en">
                <a:solidFill>
                  <a:schemeClr val="dk2"/>
                </a:solidFill>
                <a:latin typeface="Arial"/>
                <a:ea typeface="Arial"/>
                <a:cs typeface="Arial"/>
                <a:sym typeface="Arial"/>
              </a:rPr>
              <a:t>Promotes and enables people to use IV drugs</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ct val="84084"/>
              <a:buNone/>
            </a:pPr>
            <a:r>
              <a:rPr lang="en">
                <a:solidFill>
                  <a:schemeClr val="dk2"/>
                </a:solidFill>
                <a:latin typeface="Arial"/>
                <a:ea typeface="Arial"/>
                <a:cs typeface="Arial"/>
                <a:sym typeface="Arial"/>
              </a:rPr>
              <a:t>Causes disruption in the neighbourhood/community </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ct val="84084"/>
              <a:buNone/>
            </a:pPr>
            <a:r>
              <a:rPr lang="en">
                <a:solidFill>
                  <a:schemeClr val="dk2"/>
                </a:solidFill>
                <a:latin typeface="Arial"/>
                <a:ea typeface="Arial"/>
                <a:cs typeface="Arial"/>
                <a:sym typeface="Arial"/>
              </a:rPr>
              <a:t>Increase in crime rates in area surrounding the SIS</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ct val="84084"/>
              <a:buNone/>
            </a:pPr>
            <a:r>
              <a:rPr lang="en">
                <a:solidFill>
                  <a:schemeClr val="dk2"/>
                </a:solidFill>
                <a:latin typeface="Arial"/>
                <a:ea typeface="Arial"/>
                <a:cs typeface="Arial"/>
                <a:sym typeface="Arial"/>
              </a:rPr>
              <a:t>Not in my backyard mentality</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ct val="84084"/>
              <a:buNone/>
            </a:pPr>
            <a:r>
              <a:rPr lang="en">
                <a:solidFill>
                  <a:schemeClr val="dk2"/>
                </a:solidFill>
                <a:latin typeface="Arial"/>
                <a:ea typeface="Arial"/>
                <a:cs typeface="Arial"/>
                <a:sym typeface="Arial"/>
              </a:rPr>
              <a:t>It’s their decision to do drugs...why should we enable them and allow them to continue to do so</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ct val="84084"/>
              <a:buNone/>
            </a:pPr>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19b517553de_0_817"/>
          <p:cNvSpPr txBox="1">
            <a:spLocks noGrp="1"/>
          </p:cNvSpPr>
          <p:nvPr>
            <p:ph type="title"/>
          </p:nvPr>
        </p:nvSpPr>
        <p:spPr>
          <a:xfrm>
            <a:off x="1944694" y="468083"/>
            <a:ext cx="6684000" cy="9609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r>
              <a:rPr lang="en" sz="2800">
                <a:latin typeface="Arial"/>
                <a:ea typeface="Arial"/>
                <a:cs typeface="Arial"/>
                <a:sym typeface="Arial"/>
              </a:rPr>
              <a:t>WHAT’S THE EVIDENCE?</a:t>
            </a:r>
            <a:endParaRPr/>
          </a:p>
          <a:p>
            <a:pPr marL="0" lvl="0" indent="0" algn="l" rtl="0">
              <a:lnSpc>
                <a:spcPct val="100000"/>
              </a:lnSpc>
              <a:spcBef>
                <a:spcPts val="0"/>
              </a:spcBef>
              <a:spcAft>
                <a:spcPts val="0"/>
              </a:spcAft>
              <a:buSzPts val="1400"/>
              <a:buNone/>
            </a:pPr>
            <a:endParaRPr/>
          </a:p>
        </p:txBody>
      </p:sp>
      <p:sp>
        <p:nvSpPr>
          <p:cNvPr id="707" name="Google Shape;707;g19b517553de_0_817"/>
          <p:cNvSpPr txBox="1">
            <a:spLocks noGrp="1"/>
          </p:cNvSpPr>
          <p:nvPr>
            <p:ph type="body" idx="1"/>
          </p:nvPr>
        </p:nvSpPr>
        <p:spPr>
          <a:xfrm>
            <a:off x="1941909" y="1600200"/>
            <a:ext cx="6686700" cy="28332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SzPts val="1400"/>
              <a:buNone/>
            </a:pPr>
            <a:r>
              <a:rPr lang="en" sz="2400">
                <a:solidFill>
                  <a:schemeClr val="dk2"/>
                </a:solidFill>
                <a:latin typeface="Arial"/>
                <a:ea typeface="Arial"/>
                <a:cs typeface="Arial"/>
                <a:sym typeface="Arial"/>
              </a:rPr>
              <a:t>SIS SAVES LIVES!!</a:t>
            </a:r>
            <a:endParaRPr sz="2400">
              <a:solidFill>
                <a:schemeClr val="dk2"/>
              </a:solidFill>
              <a:latin typeface="Arial"/>
              <a:ea typeface="Arial"/>
              <a:cs typeface="Arial"/>
              <a:sym typeface="Arial"/>
            </a:endParaRPr>
          </a:p>
          <a:p>
            <a:pPr marL="457200" lvl="0" indent="-342900" algn="l" rtl="0">
              <a:lnSpc>
                <a:spcPct val="115000"/>
              </a:lnSpc>
              <a:spcBef>
                <a:spcPts val="1600"/>
              </a:spcBef>
              <a:spcAft>
                <a:spcPts val="0"/>
              </a:spcAft>
              <a:buClr>
                <a:schemeClr val="dk2"/>
              </a:buClr>
              <a:buSzPts val="1800"/>
              <a:buFont typeface="Arial"/>
              <a:buChar char="●"/>
            </a:pPr>
            <a:r>
              <a:rPr lang="en">
                <a:solidFill>
                  <a:schemeClr val="dk2"/>
                </a:solidFill>
                <a:latin typeface="Arial"/>
                <a:ea typeface="Arial"/>
                <a:cs typeface="Arial"/>
                <a:sym typeface="Arial"/>
              </a:rPr>
              <a:t>DECREASE IN OVERDOSE FATALITIES</a:t>
            </a:r>
            <a:endParaRPr>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
                <a:solidFill>
                  <a:schemeClr val="dk2"/>
                </a:solidFill>
                <a:latin typeface="Arial"/>
                <a:ea typeface="Arial"/>
                <a:cs typeface="Arial"/>
                <a:sym typeface="Arial"/>
              </a:rPr>
              <a:t>DECREASE IN HIV AND HEP C RATES</a:t>
            </a:r>
            <a:endParaRPr>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
                <a:solidFill>
                  <a:schemeClr val="dk2"/>
                </a:solidFill>
                <a:latin typeface="Arial"/>
                <a:ea typeface="Arial"/>
                <a:cs typeface="Arial"/>
                <a:sym typeface="Arial"/>
              </a:rPr>
              <a:t>LESS INJECTION RELATED INFECTIONS</a:t>
            </a:r>
            <a:endParaRPr>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
                <a:solidFill>
                  <a:schemeClr val="dk2"/>
                </a:solidFill>
                <a:latin typeface="Arial"/>
                <a:ea typeface="Arial"/>
                <a:cs typeface="Arial"/>
                <a:sym typeface="Arial"/>
              </a:rPr>
              <a:t>LESS ER VISITS</a:t>
            </a:r>
            <a:endParaRPr>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
                <a:solidFill>
                  <a:schemeClr val="dk2"/>
                </a:solidFill>
                <a:latin typeface="Arial"/>
                <a:ea typeface="Arial"/>
                <a:cs typeface="Arial"/>
                <a:sym typeface="Arial"/>
              </a:rPr>
              <a:t>LESS HOSPITALIZATIONS</a:t>
            </a:r>
            <a:endParaRPr>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
                <a:solidFill>
                  <a:schemeClr val="dk2"/>
                </a:solidFill>
                <a:latin typeface="Arial"/>
                <a:ea typeface="Arial"/>
                <a:cs typeface="Arial"/>
                <a:sym typeface="Arial"/>
              </a:rPr>
              <a:t>LESS AMBULANCE CALLS</a:t>
            </a:r>
            <a:endParaRPr>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19b517553de_0_822"/>
          <p:cNvSpPr txBox="1">
            <a:spLocks noGrp="1"/>
          </p:cNvSpPr>
          <p:nvPr>
            <p:ph type="title"/>
          </p:nvPr>
        </p:nvSpPr>
        <p:spPr>
          <a:xfrm>
            <a:off x="1944694" y="468083"/>
            <a:ext cx="6684000" cy="9609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r>
              <a:rPr lang="en" sz="2800">
                <a:latin typeface="Arial"/>
                <a:ea typeface="Arial"/>
                <a:cs typeface="Arial"/>
                <a:sym typeface="Arial"/>
              </a:rPr>
              <a:t>EVIDENCE </a:t>
            </a:r>
            <a:endParaRPr/>
          </a:p>
        </p:txBody>
      </p:sp>
      <p:sp>
        <p:nvSpPr>
          <p:cNvPr id="713" name="Google Shape;713;g19b517553de_0_822"/>
          <p:cNvSpPr txBox="1">
            <a:spLocks noGrp="1"/>
          </p:cNvSpPr>
          <p:nvPr>
            <p:ph type="body" idx="1"/>
          </p:nvPr>
        </p:nvSpPr>
        <p:spPr>
          <a:xfrm>
            <a:off x="1941909" y="1600200"/>
            <a:ext cx="6686700" cy="28332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SzPts val="1400"/>
              <a:buNone/>
            </a:pPr>
            <a:r>
              <a:rPr lang="en" sz="2200">
                <a:solidFill>
                  <a:schemeClr val="dk2"/>
                </a:solidFill>
                <a:latin typeface="Arial"/>
                <a:ea typeface="Arial"/>
                <a:cs typeface="Arial"/>
                <a:sym typeface="Arial"/>
              </a:rPr>
              <a:t>REDUCTION ON OVERDOSE RELATED DEATHS</a:t>
            </a:r>
            <a:endParaRPr sz="2200">
              <a:solidFill>
                <a:schemeClr val="dk2"/>
              </a:solidFill>
              <a:latin typeface="Arial"/>
              <a:ea typeface="Arial"/>
              <a:cs typeface="Arial"/>
              <a:sym typeface="Arial"/>
            </a:endParaRPr>
          </a:p>
          <a:p>
            <a:pPr marL="457200" lvl="0" indent="-381000" algn="l" rtl="0">
              <a:lnSpc>
                <a:spcPct val="115000"/>
              </a:lnSpc>
              <a:spcBef>
                <a:spcPts val="1600"/>
              </a:spcBef>
              <a:spcAft>
                <a:spcPts val="0"/>
              </a:spcAft>
              <a:buClr>
                <a:schemeClr val="dk2"/>
              </a:buClr>
              <a:buSzPts val="2400"/>
              <a:buFont typeface="Arial"/>
              <a:buChar char="●"/>
            </a:pPr>
            <a:r>
              <a:rPr lang="en" sz="2400">
                <a:solidFill>
                  <a:schemeClr val="dk2"/>
                </a:solidFill>
                <a:latin typeface="Arial"/>
                <a:ea typeface="Arial"/>
                <a:cs typeface="Arial"/>
                <a:sym typeface="Arial"/>
              </a:rPr>
              <a:t>Proven in Insite study and Europe studies</a:t>
            </a:r>
            <a:endParaRPr sz="2400">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 sz="2400" b="1">
                <a:solidFill>
                  <a:schemeClr val="dk1"/>
                </a:solidFill>
                <a:latin typeface="Arial"/>
                <a:ea typeface="Arial"/>
                <a:cs typeface="Arial"/>
                <a:sym typeface="Arial"/>
              </a:rPr>
              <a:t>Decreased by 35%</a:t>
            </a:r>
            <a:r>
              <a:rPr lang="en" sz="1900">
                <a:solidFill>
                  <a:schemeClr val="dk2"/>
                </a:solidFill>
                <a:latin typeface="Arial"/>
                <a:ea typeface="Arial"/>
                <a:cs typeface="Arial"/>
                <a:sym typeface="Arial"/>
              </a:rPr>
              <a:t>  </a:t>
            </a:r>
            <a:r>
              <a:rPr lang="en" sz="1700">
                <a:solidFill>
                  <a:schemeClr val="dk2"/>
                </a:solidFill>
                <a:latin typeface="Arial"/>
                <a:ea typeface="Arial"/>
                <a:cs typeface="Arial"/>
                <a:sym typeface="Arial"/>
              </a:rPr>
              <a:t>(Marshall et al. 2011, 1433)</a:t>
            </a:r>
            <a:endParaRPr sz="3000">
              <a:solidFill>
                <a:schemeClr val="dk2"/>
              </a:solidFill>
              <a:latin typeface="Arial"/>
              <a:ea typeface="Arial"/>
              <a:cs typeface="Arial"/>
              <a:sym typeface="Arial"/>
            </a:endParaRPr>
          </a:p>
          <a:p>
            <a:pPr marL="0" lvl="0" indent="0" algn="l" rtl="0">
              <a:lnSpc>
                <a:spcPct val="115000"/>
              </a:lnSpc>
              <a:spcBef>
                <a:spcPts val="1600"/>
              </a:spcBef>
              <a:spcAft>
                <a:spcPts val="0"/>
              </a:spcAft>
              <a:buSzPts val="1400"/>
              <a:buNone/>
            </a:pPr>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19b517553de_0_827"/>
          <p:cNvSpPr txBox="1">
            <a:spLocks noGrp="1"/>
          </p:cNvSpPr>
          <p:nvPr>
            <p:ph type="title"/>
          </p:nvPr>
        </p:nvSpPr>
        <p:spPr>
          <a:xfrm>
            <a:off x="1576619" y="477758"/>
            <a:ext cx="6684000" cy="9609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r>
              <a:rPr lang="en" sz="2800">
                <a:latin typeface="Arial"/>
                <a:ea typeface="Arial"/>
                <a:cs typeface="Arial"/>
                <a:sym typeface="Arial"/>
              </a:rPr>
              <a:t> EVIDENCE</a:t>
            </a:r>
            <a:endParaRPr/>
          </a:p>
        </p:txBody>
      </p:sp>
      <p:sp>
        <p:nvSpPr>
          <p:cNvPr id="719" name="Google Shape;719;g19b517553de_0_827"/>
          <p:cNvSpPr txBox="1">
            <a:spLocks noGrp="1"/>
          </p:cNvSpPr>
          <p:nvPr>
            <p:ph type="body" idx="1"/>
          </p:nvPr>
        </p:nvSpPr>
        <p:spPr>
          <a:xfrm>
            <a:off x="1751409" y="1155150"/>
            <a:ext cx="6686700" cy="2833200"/>
          </a:xfrm>
          <a:prstGeom prst="rect">
            <a:avLst/>
          </a:prstGeom>
          <a:noFill/>
          <a:ln>
            <a:noFill/>
          </a:ln>
        </p:spPr>
        <p:txBody>
          <a:bodyPr spcFirstLastPara="1" wrap="square" lIns="68575" tIns="34275" rIns="68575" bIns="34275" anchor="t" anchorCtr="0">
            <a:normAutofit fontScale="62500" lnSpcReduction="20000"/>
          </a:bodyPr>
          <a:lstStyle/>
          <a:p>
            <a:pPr marL="0" lvl="0" indent="0" algn="l" rtl="0">
              <a:lnSpc>
                <a:spcPct val="115000"/>
              </a:lnSpc>
              <a:spcBef>
                <a:spcPts val="0"/>
              </a:spcBef>
              <a:spcAft>
                <a:spcPts val="0"/>
              </a:spcAft>
              <a:buSzPct val="99006"/>
              <a:buNone/>
            </a:pPr>
            <a:r>
              <a:rPr lang="en" sz="2571">
                <a:solidFill>
                  <a:schemeClr val="dk2"/>
                </a:solidFill>
                <a:latin typeface="Arial"/>
                <a:ea typeface="Arial"/>
                <a:cs typeface="Arial"/>
                <a:sym typeface="Arial"/>
              </a:rPr>
              <a:t>HARM REDUCTION</a:t>
            </a:r>
            <a:endParaRPr sz="2571">
              <a:solidFill>
                <a:schemeClr val="dk2"/>
              </a:solidFill>
              <a:latin typeface="Arial"/>
              <a:ea typeface="Arial"/>
              <a:cs typeface="Arial"/>
              <a:sym typeface="Arial"/>
            </a:endParaRPr>
          </a:p>
          <a:p>
            <a:pPr marL="0" lvl="0" indent="0" algn="l" rtl="0">
              <a:lnSpc>
                <a:spcPct val="115000"/>
              </a:lnSpc>
              <a:spcBef>
                <a:spcPts val="1600"/>
              </a:spcBef>
              <a:spcAft>
                <a:spcPts val="0"/>
              </a:spcAft>
              <a:buSzPct val="122909"/>
              <a:buNone/>
            </a:pPr>
            <a:r>
              <a:rPr lang="en" sz="2071">
                <a:solidFill>
                  <a:schemeClr val="dk2"/>
                </a:solidFill>
                <a:latin typeface="Arial"/>
                <a:ea typeface="Arial"/>
                <a:cs typeface="Arial"/>
                <a:sym typeface="Arial"/>
              </a:rPr>
              <a:t>Insite Clinic in Vancouver</a:t>
            </a:r>
            <a:endParaRPr sz="2071">
              <a:solidFill>
                <a:schemeClr val="dk2"/>
              </a:solidFill>
              <a:latin typeface="Arial"/>
              <a:ea typeface="Arial"/>
              <a:cs typeface="Arial"/>
              <a:sym typeface="Arial"/>
            </a:endParaRPr>
          </a:p>
          <a:p>
            <a:pPr marL="0" lvl="0" indent="0" algn="l" rtl="0">
              <a:lnSpc>
                <a:spcPct val="115000"/>
              </a:lnSpc>
              <a:spcBef>
                <a:spcPts val="1600"/>
              </a:spcBef>
              <a:spcAft>
                <a:spcPts val="0"/>
              </a:spcAft>
              <a:buSzPct val="88506"/>
              <a:buNone/>
            </a:pPr>
            <a:r>
              <a:rPr lang="en" sz="2876">
                <a:solidFill>
                  <a:schemeClr val="dk2"/>
                </a:solidFill>
                <a:latin typeface="Arial"/>
                <a:ea typeface="Arial"/>
                <a:cs typeface="Arial"/>
                <a:sym typeface="Arial"/>
              </a:rPr>
              <a:t>75% reported a change in their injecting behaviour (1)</a:t>
            </a:r>
            <a:endParaRPr sz="2876">
              <a:solidFill>
                <a:schemeClr val="dk2"/>
              </a:solidFill>
              <a:latin typeface="Arial"/>
              <a:ea typeface="Arial"/>
              <a:cs typeface="Arial"/>
              <a:sym typeface="Arial"/>
            </a:endParaRPr>
          </a:p>
          <a:p>
            <a:pPr marL="0" lvl="0" indent="0" algn="l" rtl="0">
              <a:lnSpc>
                <a:spcPct val="115000"/>
              </a:lnSpc>
              <a:spcBef>
                <a:spcPts val="1600"/>
              </a:spcBef>
              <a:spcAft>
                <a:spcPts val="0"/>
              </a:spcAft>
              <a:buSzPct val="88506"/>
              <a:buNone/>
            </a:pPr>
            <a:r>
              <a:rPr lang="en" sz="2876">
                <a:solidFill>
                  <a:schemeClr val="dk2"/>
                </a:solidFill>
                <a:latin typeface="Arial"/>
                <a:ea typeface="Arial"/>
                <a:cs typeface="Arial"/>
                <a:sym typeface="Arial"/>
              </a:rPr>
              <a:t>23% had stopped injecting by the end of the study period (2)</a:t>
            </a:r>
            <a:endParaRPr sz="2876">
              <a:solidFill>
                <a:schemeClr val="dk2"/>
              </a:solidFill>
              <a:latin typeface="Arial"/>
              <a:ea typeface="Arial"/>
              <a:cs typeface="Arial"/>
              <a:sym typeface="Arial"/>
            </a:endParaRPr>
          </a:p>
          <a:p>
            <a:pPr marL="0" lvl="0" indent="0" algn="l" rtl="0">
              <a:lnSpc>
                <a:spcPct val="115000"/>
              </a:lnSpc>
              <a:spcBef>
                <a:spcPts val="1600"/>
              </a:spcBef>
              <a:spcAft>
                <a:spcPts val="0"/>
              </a:spcAft>
              <a:buSzPct val="88506"/>
              <a:buNone/>
            </a:pPr>
            <a:r>
              <a:rPr lang="en" sz="2876">
                <a:solidFill>
                  <a:schemeClr val="dk2"/>
                </a:solidFill>
                <a:latin typeface="Arial"/>
                <a:ea typeface="Arial"/>
                <a:cs typeface="Arial"/>
                <a:sym typeface="Arial"/>
              </a:rPr>
              <a:t>57% had entered addiction treatment (2)</a:t>
            </a:r>
            <a:endParaRPr sz="2876">
              <a:solidFill>
                <a:schemeClr val="dk2"/>
              </a:solidFill>
              <a:latin typeface="Arial"/>
              <a:ea typeface="Arial"/>
              <a:cs typeface="Arial"/>
              <a:sym typeface="Arial"/>
            </a:endParaRPr>
          </a:p>
          <a:p>
            <a:pPr marL="0" lvl="0" indent="0" algn="l" rtl="0">
              <a:lnSpc>
                <a:spcPct val="115000"/>
              </a:lnSpc>
              <a:spcBef>
                <a:spcPts val="1600"/>
              </a:spcBef>
              <a:spcAft>
                <a:spcPts val="0"/>
              </a:spcAft>
              <a:buSzPct val="88506"/>
              <a:buNone/>
            </a:pPr>
            <a:r>
              <a:rPr lang="en" sz="2876">
                <a:solidFill>
                  <a:schemeClr val="dk2"/>
                </a:solidFill>
                <a:latin typeface="Arial"/>
                <a:ea typeface="Arial"/>
                <a:cs typeface="Arial"/>
                <a:sym typeface="Arial"/>
              </a:rPr>
              <a:t>30% of clients reported using detoxification services (3)</a:t>
            </a:r>
            <a:endParaRPr sz="2876">
              <a:solidFill>
                <a:schemeClr val="dk2"/>
              </a:solidFill>
              <a:latin typeface="Arial"/>
              <a:ea typeface="Arial"/>
              <a:cs typeface="Arial"/>
              <a:sym typeface="Arial"/>
            </a:endParaRPr>
          </a:p>
          <a:p>
            <a:pPr marL="0" lvl="0" indent="0" algn="l" rtl="0">
              <a:lnSpc>
                <a:spcPct val="115000"/>
              </a:lnSpc>
              <a:spcBef>
                <a:spcPts val="1600"/>
              </a:spcBef>
              <a:spcAft>
                <a:spcPts val="0"/>
              </a:spcAft>
              <a:buSzPct val="141414"/>
              <a:buNone/>
            </a:pPr>
            <a:endParaRPr/>
          </a:p>
        </p:txBody>
      </p:sp>
      <p:sp>
        <p:nvSpPr>
          <p:cNvPr id="720" name="Google Shape;720;g19b517553de_0_827"/>
          <p:cNvSpPr txBox="1"/>
          <p:nvPr/>
        </p:nvSpPr>
        <p:spPr>
          <a:xfrm>
            <a:off x="0" y="3794125"/>
            <a:ext cx="387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2"/>
                </a:solidFill>
                <a:latin typeface="Average"/>
                <a:ea typeface="Average"/>
                <a:cs typeface="Average"/>
                <a:sym typeface="Average"/>
              </a:rPr>
              <a:t>1,Bayoumi et al. St.Michael’s Hospital 2012</a:t>
            </a:r>
            <a:endParaRPr sz="1400" b="0" i="0" u="none" strike="noStrike" cap="none">
              <a:solidFill>
                <a:schemeClr val="dk2"/>
              </a:solidFill>
              <a:latin typeface="Average"/>
              <a:ea typeface="Average"/>
              <a:cs typeface="Average"/>
              <a:sym typeface="Average"/>
            </a:endParaRPr>
          </a:p>
        </p:txBody>
      </p:sp>
      <p:sp>
        <p:nvSpPr>
          <p:cNvPr id="721" name="Google Shape;721;g19b517553de_0_827"/>
          <p:cNvSpPr txBox="1"/>
          <p:nvPr/>
        </p:nvSpPr>
        <p:spPr>
          <a:xfrm>
            <a:off x="0" y="4194325"/>
            <a:ext cx="4572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2"/>
                </a:solidFill>
                <a:latin typeface="Average"/>
                <a:ea typeface="Average"/>
                <a:cs typeface="Average"/>
                <a:sym typeface="Average"/>
              </a:rPr>
              <a:t>2.Petrar S et al. Addictive Behaviours 2007;32(5):1088-93</a:t>
            </a:r>
            <a:endParaRPr sz="1400" b="0" i="0" u="none" strike="noStrike" cap="none">
              <a:solidFill>
                <a:schemeClr val="dk2"/>
              </a:solidFill>
              <a:latin typeface="Average"/>
              <a:ea typeface="Average"/>
              <a:cs typeface="Average"/>
              <a:sym typeface="Average"/>
            </a:endParaRPr>
          </a:p>
        </p:txBody>
      </p:sp>
      <p:sp>
        <p:nvSpPr>
          <p:cNvPr id="722" name="Google Shape;722;g19b517553de_0_827"/>
          <p:cNvSpPr txBox="1"/>
          <p:nvPr/>
        </p:nvSpPr>
        <p:spPr>
          <a:xfrm>
            <a:off x="6159500" y="4635500"/>
            <a:ext cx="301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rage"/>
              <a:ea typeface="Average"/>
              <a:cs typeface="Average"/>
              <a:sym typeface="Average"/>
            </a:endParaRPr>
          </a:p>
        </p:txBody>
      </p:sp>
      <p:sp>
        <p:nvSpPr>
          <p:cNvPr id="723" name="Google Shape;723;g19b517553de_0_827"/>
          <p:cNvSpPr txBox="1"/>
          <p:nvPr/>
        </p:nvSpPr>
        <p:spPr>
          <a:xfrm>
            <a:off x="4873625" y="3988350"/>
            <a:ext cx="3429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2"/>
                </a:solidFill>
                <a:latin typeface="Average"/>
                <a:ea typeface="Average"/>
                <a:cs typeface="Average"/>
                <a:sym typeface="Average"/>
              </a:rPr>
              <a:t>3.DeBeck et al, Drug and Alcohol Dep.. 2011;113(2):172-6</a:t>
            </a:r>
            <a:endParaRPr sz="1400" b="0" i="0" u="none" strike="noStrike" cap="none">
              <a:solidFill>
                <a:schemeClr val="dk2"/>
              </a:solidFill>
              <a:latin typeface="Average"/>
              <a:ea typeface="Average"/>
              <a:cs typeface="Average"/>
              <a:sym typeface="Average"/>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49"/>
          <p:cNvSpPr txBox="1">
            <a:spLocks noGrp="1"/>
          </p:cNvSpPr>
          <p:nvPr>
            <p:ph type="title"/>
          </p:nvPr>
        </p:nvSpPr>
        <p:spPr>
          <a:xfrm>
            <a:off x="1485900" y="205979"/>
            <a:ext cx="6172200" cy="857250"/>
          </a:xfrm>
          <a:prstGeom prst="rect">
            <a:avLst/>
          </a:prstGeom>
          <a:solidFill>
            <a:schemeClr val="lt2"/>
          </a:solid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rgbClr val="262626"/>
              </a:buClr>
              <a:buSzPts val="1400"/>
              <a:buNone/>
            </a:pPr>
            <a:r>
              <a:rPr lang="en">
                <a:solidFill>
                  <a:schemeClr val="lt1"/>
                </a:solidFill>
              </a:rPr>
              <a:t>Safe Health Site Timmins</a:t>
            </a:r>
            <a:endParaRPr>
              <a:solidFill>
                <a:schemeClr val="lt1"/>
              </a:solidFill>
            </a:endParaRPr>
          </a:p>
        </p:txBody>
      </p:sp>
      <p:sp>
        <p:nvSpPr>
          <p:cNvPr id="730" name="Google Shape;730;p49"/>
          <p:cNvSpPr txBox="1">
            <a:spLocks noGrp="1"/>
          </p:cNvSpPr>
          <p:nvPr>
            <p:ph type="body" idx="1"/>
          </p:nvPr>
        </p:nvSpPr>
        <p:spPr>
          <a:xfrm>
            <a:off x="1485900" y="1200151"/>
            <a:ext cx="6172200" cy="3394472"/>
          </a:xfrm>
          <a:prstGeom prst="rect">
            <a:avLst/>
          </a:prstGeom>
          <a:noFill/>
          <a:ln>
            <a:noFill/>
          </a:ln>
        </p:spPr>
        <p:txBody>
          <a:bodyPr spcFirstLastPara="1" wrap="square" lIns="68575" tIns="34275" rIns="68575" bIns="34275" anchor="t" anchorCtr="0">
            <a:normAutofit fontScale="92500" lnSpcReduction="10000"/>
          </a:bodyPr>
          <a:lstStyle/>
          <a:p>
            <a:pPr marL="457200" lvl="0" indent="-317500" algn="l" rtl="0">
              <a:lnSpc>
                <a:spcPct val="115000"/>
              </a:lnSpc>
              <a:spcBef>
                <a:spcPts val="800"/>
              </a:spcBef>
              <a:spcAft>
                <a:spcPts val="0"/>
              </a:spcAft>
              <a:buSzPct val="84084"/>
              <a:buChar char="●"/>
            </a:pPr>
            <a:r>
              <a:rPr lang="en" dirty="0"/>
              <a:t>Saves lives</a:t>
            </a:r>
            <a:r>
              <a:rPr lang="en" baseline="30000" dirty="0"/>
              <a:t>2, 5, 13, 19</a:t>
            </a:r>
            <a:endParaRPr dirty="0"/>
          </a:p>
          <a:p>
            <a:pPr marL="457200" lvl="0" indent="-317500" algn="l" rtl="0">
              <a:lnSpc>
                <a:spcPct val="115000"/>
              </a:lnSpc>
              <a:spcBef>
                <a:spcPts val="800"/>
              </a:spcBef>
              <a:spcAft>
                <a:spcPts val="0"/>
              </a:spcAft>
              <a:buSzPct val="84084"/>
              <a:buChar char="●"/>
            </a:pPr>
            <a:r>
              <a:rPr lang="en" dirty="0"/>
              <a:t>Lowers the risk of infection and other medical issues </a:t>
            </a:r>
            <a:r>
              <a:rPr lang="en" baseline="30000" dirty="0"/>
              <a:t>20, 21, 22, 25</a:t>
            </a:r>
            <a:endParaRPr dirty="0"/>
          </a:p>
          <a:p>
            <a:pPr marL="457200" lvl="0" indent="-317500" algn="l" rtl="0">
              <a:lnSpc>
                <a:spcPct val="115000"/>
              </a:lnSpc>
              <a:spcBef>
                <a:spcPts val="800"/>
              </a:spcBef>
              <a:spcAft>
                <a:spcPts val="0"/>
              </a:spcAft>
              <a:buSzPct val="84084"/>
              <a:buChar char="●"/>
            </a:pPr>
            <a:r>
              <a:rPr lang="en" dirty="0"/>
              <a:t>Connects people to services</a:t>
            </a:r>
            <a:r>
              <a:rPr lang="en" baseline="30000" dirty="0"/>
              <a:t>14, 19, 20, 23</a:t>
            </a:r>
            <a:endParaRPr dirty="0"/>
          </a:p>
          <a:p>
            <a:pPr marL="457200" lvl="0" indent="-317500" algn="l" rtl="0">
              <a:lnSpc>
                <a:spcPct val="115000"/>
              </a:lnSpc>
              <a:spcBef>
                <a:spcPts val="800"/>
              </a:spcBef>
              <a:spcAft>
                <a:spcPts val="0"/>
              </a:spcAft>
              <a:buSzPct val="84084"/>
              <a:buChar char="●"/>
            </a:pPr>
            <a:r>
              <a:rPr lang="en" dirty="0"/>
              <a:t>Provide practical benefits</a:t>
            </a:r>
            <a:endParaRPr dirty="0"/>
          </a:p>
          <a:p>
            <a:pPr marL="457200" lvl="0" indent="-317500" algn="l" rtl="0">
              <a:lnSpc>
                <a:spcPct val="115000"/>
              </a:lnSpc>
              <a:spcBef>
                <a:spcPts val="800"/>
              </a:spcBef>
              <a:spcAft>
                <a:spcPts val="0"/>
              </a:spcAft>
              <a:buSzPct val="84084"/>
              <a:buChar char="●"/>
            </a:pPr>
            <a:r>
              <a:rPr lang="en" dirty="0"/>
              <a:t>Helps reduce number of people using in public spaces</a:t>
            </a:r>
            <a:r>
              <a:rPr lang="en" baseline="30000" dirty="0"/>
              <a:t>8, 9, 10, 24</a:t>
            </a:r>
            <a:endParaRPr dirty="0"/>
          </a:p>
          <a:p>
            <a:pPr marL="457200" lvl="0" indent="-317500" algn="l" rtl="0">
              <a:lnSpc>
                <a:spcPct val="115000"/>
              </a:lnSpc>
              <a:spcBef>
                <a:spcPts val="800"/>
              </a:spcBef>
              <a:spcAft>
                <a:spcPts val="0"/>
              </a:spcAft>
              <a:buSzPct val="84084"/>
              <a:buChar char="●"/>
            </a:pPr>
            <a:r>
              <a:rPr lang="en" dirty="0"/>
              <a:t>Helps reduce discarded litter</a:t>
            </a:r>
            <a:r>
              <a:rPr lang="en" baseline="30000" dirty="0"/>
              <a:t>8, 9, 10, 24 </a:t>
            </a:r>
            <a:endParaRPr dirty="0"/>
          </a:p>
          <a:p>
            <a:pPr marL="457200" lvl="0" indent="-317500" algn="l" rtl="0">
              <a:lnSpc>
                <a:spcPct val="115000"/>
              </a:lnSpc>
              <a:spcBef>
                <a:spcPts val="800"/>
              </a:spcBef>
              <a:spcAft>
                <a:spcPts val="0"/>
              </a:spcAft>
              <a:buSzPct val="84084"/>
              <a:buChar char="●"/>
            </a:pPr>
            <a:r>
              <a:rPr lang="en" dirty="0"/>
              <a:t>Saves resources</a:t>
            </a:r>
            <a:endParaRPr dirty="0"/>
          </a:p>
          <a:p>
            <a:pPr marL="457200" lvl="0" indent="-317500" algn="l" rtl="0">
              <a:lnSpc>
                <a:spcPct val="115000"/>
              </a:lnSpc>
              <a:spcBef>
                <a:spcPts val="800"/>
              </a:spcBef>
              <a:spcAft>
                <a:spcPts val="0"/>
              </a:spcAft>
              <a:buSzPct val="84084"/>
              <a:buChar char="●"/>
            </a:pPr>
            <a:r>
              <a:rPr lang="en" dirty="0"/>
              <a:t>Opened July </a:t>
            </a:r>
            <a:r>
              <a:rPr lang="en" dirty="0" smtClean="0"/>
              <a:t>4, 2022</a:t>
            </a:r>
            <a:endParaRPr dirty="0"/>
          </a:p>
          <a:p>
            <a:pPr marL="0" lvl="0" indent="0" algn="l" rtl="0">
              <a:lnSpc>
                <a:spcPct val="115000"/>
              </a:lnSpc>
              <a:spcBef>
                <a:spcPts val="800"/>
              </a:spcBef>
              <a:spcAft>
                <a:spcPts val="0"/>
              </a:spcAft>
              <a:buSzPct val="84084"/>
              <a:buNone/>
            </a:pPr>
            <a:endParaRPr dirty="0"/>
          </a:p>
          <a:p>
            <a:pPr marL="457200" lvl="0" indent="-228600" algn="l" rtl="0">
              <a:lnSpc>
                <a:spcPct val="115000"/>
              </a:lnSpc>
              <a:spcBef>
                <a:spcPts val="800"/>
              </a:spcBef>
              <a:spcAft>
                <a:spcPts val="0"/>
              </a:spcAft>
              <a:buSzPct val="84084"/>
              <a:buNone/>
            </a:pPr>
            <a:endParaRPr baseline="30000" dirty="0"/>
          </a:p>
          <a:p>
            <a:pPr marL="457200" lvl="0" indent="-228600" algn="l" rtl="0">
              <a:lnSpc>
                <a:spcPct val="115000"/>
              </a:lnSpc>
              <a:spcBef>
                <a:spcPts val="800"/>
              </a:spcBef>
              <a:spcAft>
                <a:spcPts val="0"/>
              </a:spcAft>
              <a:buSzPct val="84084"/>
              <a:buNone/>
            </a:pPr>
            <a:endParaRPr baseline="30000" dirty="0"/>
          </a:p>
          <a:p>
            <a:pPr marL="457200" lvl="0" indent="-228600" algn="l" rtl="0">
              <a:lnSpc>
                <a:spcPct val="115000"/>
              </a:lnSpc>
              <a:spcBef>
                <a:spcPts val="800"/>
              </a:spcBef>
              <a:spcAft>
                <a:spcPts val="0"/>
              </a:spcAft>
              <a:buSzPct val="84084"/>
              <a:buNone/>
            </a:pPr>
            <a:endParaRPr baseline="30000" dirty="0"/>
          </a:p>
        </p:txBody>
      </p:sp>
      <p:sp>
        <p:nvSpPr>
          <p:cNvPr id="731" name="Google Shape;731;p49"/>
          <p:cNvSpPr txBox="1">
            <a:spLocks noGrp="1"/>
          </p:cNvSpPr>
          <p:nvPr>
            <p:ph type="sldNum" idx="12"/>
          </p:nvPr>
        </p:nvSpPr>
        <p:spPr>
          <a:xfrm>
            <a:off x="6057900" y="4767263"/>
            <a:ext cx="1600200" cy="273844"/>
          </a:xfrm>
          <a:prstGeom prst="rect">
            <a:avLst/>
          </a:prstGeom>
          <a:noFill/>
          <a:ln>
            <a:noFill/>
          </a:ln>
        </p:spPr>
        <p:txBody>
          <a:bodyPr spcFirstLastPara="1" wrap="square" lIns="68575" tIns="34275" rIns="68575" bIns="34275" anchor="ctr" anchorCtr="0">
            <a:normAutofit/>
          </a:bodyPr>
          <a:lstStyle/>
          <a:p>
            <a:pPr marL="0" lvl="0" indent="0" algn="r" rtl="0">
              <a:lnSpc>
                <a:spcPct val="100000"/>
              </a:lnSpc>
              <a:spcBef>
                <a:spcPts val="0"/>
              </a:spcBef>
              <a:spcAft>
                <a:spcPts val="0"/>
              </a:spcAft>
              <a:buSzPts val="1000"/>
              <a:buNone/>
            </a:pPr>
            <a:fld id="{00000000-1234-1234-1234-123412341234}" type="slidenum">
              <a:rPr lang="en"/>
              <a:t>79</a:t>
            </a:fl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title"/>
          </p:nvPr>
        </p:nvSpPr>
        <p:spPr>
          <a:xfrm>
            <a:off x="302999" y="1043954"/>
            <a:ext cx="4269000" cy="4024800"/>
          </a:xfrm>
          <a:prstGeom prst="rect">
            <a:avLst/>
          </a:prstGeom>
          <a:noFill/>
          <a:ln>
            <a:noFill/>
          </a:ln>
        </p:spPr>
        <p:txBody>
          <a:bodyPr spcFirstLastPara="1" wrap="square" lIns="91425" tIns="45725" rIns="91425" bIns="45725" anchor="t" anchorCtr="0">
            <a:normAutofit/>
          </a:bodyPr>
          <a:lstStyle/>
          <a:p>
            <a:pPr marL="0" lvl="0" indent="0" algn="l" rtl="0">
              <a:lnSpc>
                <a:spcPct val="90000"/>
              </a:lnSpc>
              <a:spcBef>
                <a:spcPts val="0"/>
              </a:spcBef>
              <a:spcAft>
                <a:spcPts val="0"/>
              </a:spcAft>
              <a:buClr>
                <a:schemeClr val="dk1"/>
              </a:buClr>
              <a:buSzPts val="4300"/>
              <a:buFont typeface="Twentieth Century"/>
              <a:buNone/>
            </a:pPr>
            <a:r>
              <a:rPr lang="en" sz="3600"/>
              <a:t>NORTHERN ONTARIO CRISIS AND TIME FOR A CHANGE  </a:t>
            </a:r>
            <a:endParaRPr sz="3600"/>
          </a:p>
        </p:txBody>
      </p:sp>
      <p:pic>
        <p:nvPicPr>
          <p:cNvPr id="257" name="Google Shape;257;p42" descr="Map&#10;&#10;Description automatically generated"/>
          <p:cNvPicPr preferRelativeResize="0"/>
          <p:nvPr/>
        </p:nvPicPr>
        <p:blipFill rotWithShape="1">
          <a:blip r:embed="rId3">
            <a:alphaModFix/>
          </a:blip>
          <a:srcRect/>
          <a:stretch/>
        </p:blipFill>
        <p:spPr>
          <a:xfrm>
            <a:off x="4843216" y="1137391"/>
            <a:ext cx="3902400" cy="3837900"/>
          </a:xfrm>
          <a:prstGeom prst="ellipse">
            <a:avLst/>
          </a:prstGeom>
          <a:noFill/>
          <a:ln>
            <a:noFill/>
          </a:ln>
        </p:spPr>
      </p:pic>
      <p:pic>
        <p:nvPicPr>
          <p:cNvPr id="258" name="Google Shape;258;p42" descr="Marker with solid fill"/>
          <p:cNvPicPr preferRelativeResize="0"/>
          <p:nvPr/>
        </p:nvPicPr>
        <p:blipFill rotWithShape="1">
          <a:blip r:embed="rId4">
            <a:alphaModFix/>
          </a:blip>
          <a:srcRect/>
          <a:stretch/>
        </p:blipFill>
        <p:spPr>
          <a:xfrm>
            <a:off x="6691043" y="1706445"/>
            <a:ext cx="685800" cy="685800"/>
          </a:xfrm>
          <a:prstGeom prst="rect">
            <a:avLst/>
          </a:prstGeom>
          <a:noFill/>
          <a:ln>
            <a:noFill/>
          </a:ln>
          <a:effectLst>
            <a:outerShdw blurRad="50800" dist="38100" dir="2700000" algn="tl" rotWithShape="0">
              <a:srgbClr val="000000">
                <a:alpha val="40000"/>
              </a:srgbClr>
            </a:outerShdw>
          </a:effectLst>
        </p:spPr>
      </p:pic>
      <p:sp>
        <p:nvSpPr>
          <p:cNvPr id="259" name="Google Shape;259;p42"/>
          <p:cNvSpPr txBox="1"/>
          <p:nvPr/>
        </p:nvSpPr>
        <p:spPr>
          <a:xfrm>
            <a:off x="6145124" y="2259000"/>
            <a:ext cx="18579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Twentieth Century"/>
                <a:ea typeface="Twentieth Century"/>
                <a:cs typeface="Twentieth Century"/>
                <a:sym typeface="Twentieth Century"/>
              </a:rPr>
              <a:t>TIMMINS</a:t>
            </a:r>
            <a:endParaRPr sz="2300" b="1" i="0" u="none" strike="noStrike" cap="none">
              <a:solidFill>
                <a:schemeClr val="dk1"/>
              </a:solidFill>
              <a:latin typeface="Twentieth Century"/>
              <a:ea typeface="Twentieth Century"/>
              <a:cs typeface="Twentieth Century"/>
              <a:sym typeface="Twentieth Century"/>
            </a:endParaRPr>
          </a:p>
        </p:txBody>
      </p:sp>
      <p:pic>
        <p:nvPicPr>
          <p:cNvPr id="260" name="Google Shape;260;p42" descr="Marker with solid fill"/>
          <p:cNvPicPr preferRelativeResize="0"/>
          <p:nvPr/>
        </p:nvPicPr>
        <p:blipFill rotWithShape="1">
          <a:blip r:embed="rId4">
            <a:alphaModFix/>
          </a:blip>
          <a:srcRect/>
          <a:stretch/>
        </p:blipFill>
        <p:spPr>
          <a:xfrm>
            <a:off x="5059632" y="1573200"/>
            <a:ext cx="685800" cy="685800"/>
          </a:xfrm>
          <a:prstGeom prst="rect">
            <a:avLst/>
          </a:prstGeom>
          <a:noFill/>
          <a:ln>
            <a:noFill/>
          </a:ln>
          <a:effectLst>
            <a:outerShdw blurRad="50800" dist="38100" dir="2700000" algn="tl" rotWithShape="0">
              <a:srgbClr val="000000">
                <a:alpha val="40000"/>
              </a:srgbClr>
            </a:outerShdw>
          </a:effectLst>
        </p:spPr>
      </p:pic>
      <p:sp>
        <p:nvSpPr>
          <p:cNvPr id="261" name="Google Shape;261;p42"/>
          <p:cNvSpPr txBox="1"/>
          <p:nvPr/>
        </p:nvSpPr>
        <p:spPr>
          <a:xfrm>
            <a:off x="4717663" y="2258621"/>
            <a:ext cx="149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THUNDER BAY</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804329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g24e055f7f2d_0_715"/>
          <p:cNvPicPr preferRelativeResize="0"/>
          <p:nvPr/>
        </p:nvPicPr>
        <p:blipFill rotWithShape="1">
          <a:blip r:embed="rId3">
            <a:alphaModFix/>
          </a:blip>
          <a:srcRect/>
          <a:stretch/>
        </p:blipFill>
        <p:spPr>
          <a:xfrm>
            <a:off x="1025342" y="531896"/>
            <a:ext cx="7093316" cy="3829247"/>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4e055f7f2d_0_719"/>
          <p:cNvSpPr/>
          <p:nvPr/>
        </p:nvSpPr>
        <p:spPr>
          <a:xfrm>
            <a:off x="0" y="0"/>
            <a:ext cx="9144000" cy="5143500"/>
          </a:xfrm>
          <a:prstGeom prst="rect">
            <a:avLst/>
          </a:prstGeom>
          <a:gradFill>
            <a:gsLst>
              <a:gs pos="0">
                <a:srgbClr val="F6F9FC"/>
              </a:gs>
              <a:gs pos="74000">
                <a:srgbClr val="B3D1EC"/>
              </a:gs>
              <a:gs pos="83000">
                <a:srgbClr val="B3D1EC"/>
              </a:gs>
              <a:gs pos="100000">
                <a:srgbClr val="CCE0F2"/>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0" name="Google Shape;760;g24e055f7f2d_0_719"/>
          <p:cNvSpPr/>
          <p:nvPr/>
        </p:nvSpPr>
        <p:spPr>
          <a:xfrm rot="-5400000" flipH="1">
            <a:off x="1999950" y="-1999629"/>
            <a:ext cx="5143500" cy="9143400"/>
          </a:xfrm>
          <a:prstGeom prst="rect">
            <a:avLst/>
          </a:prstGeom>
          <a:gradFill>
            <a:gsLst>
              <a:gs pos="0">
                <a:schemeClr val="accent1"/>
              </a:gs>
              <a:gs pos="8000">
                <a:schemeClr val="accent1"/>
              </a:gs>
              <a:gs pos="100000">
                <a:srgbClr val="1E4E79"/>
              </a:gs>
            </a:gsLst>
            <a:lin ang="12000143"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1" name="Google Shape;761;g24e055f7f2d_0_719"/>
          <p:cNvSpPr/>
          <p:nvPr/>
        </p:nvSpPr>
        <p:spPr>
          <a:xfrm rot="10800000" flipH="1">
            <a:off x="-1733" y="-21"/>
            <a:ext cx="6803100" cy="5143200"/>
          </a:xfrm>
          <a:prstGeom prst="rect">
            <a:avLst/>
          </a:prstGeom>
          <a:gradFill>
            <a:gsLst>
              <a:gs pos="0">
                <a:srgbClr val="000000">
                  <a:alpha val="51764"/>
                </a:srgbClr>
              </a:gs>
              <a:gs pos="8000">
                <a:srgbClr val="000000">
                  <a:alpha val="51764"/>
                </a:srgbClr>
              </a:gs>
              <a:gs pos="100000">
                <a:schemeClr val="accent1"/>
              </a:gs>
            </a:gsLst>
            <a:lin ang="480012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2" name="Google Shape;762;g24e055f7f2d_0_719"/>
          <p:cNvSpPr/>
          <p:nvPr/>
        </p:nvSpPr>
        <p:spPr>
          <a:xfrm rot="-5400000" flipH="1">
            <a:off x="2737200" y="-1264462"/>
            <a:ext cx="3670800" cy="9145200"/>
          </a:xfrm>
          <a:prstGeom prst="rect">
            <a:avLst/>
          </a:prstGeom>
          <a:gradFill>
            <a:gsLst>
              <a:gs pos="0">
                <a:srgbClr val="8DA9DB">
                  <a:alpha val="0"/>
                </a:srgbClr>
              </a:gs>
              <a:gs pos="100000">
                <a:srgbClr val="000000">
                  <a:alpha val="45882"/>
                </a:srgbClr>
              </a:gs>
            </a:gsLst>
            <a:lin ang="1200117"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763" name="Google Shape;763;g24e055f7f2d_0_719"/>
          <p:cNvPicPr preferRelativeResize="0"/>
          <p:nvPr/>
        </p:nvPicPr>
        <p:blipFill rotWithShape="1">
          <a:blip r:embed="rId3">
            <a:alphaModFix/>
          </a:blip>
          <a:srcRect/>
          <a:stretch/>
        </p:blipFill>
        <p:spPr>
          <a:xfrm>
            <a:off x="1061999" y="342900"/>
            <a:ext cx="7020001" cy="4457700"/>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27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OPIATE RELATED DEATHS IN TIMMINS</a:t>
            </a:r>
            <a:endParaRPr/>
          </a:p>
        </p:txBody>
      </p:sp>
      <p:sp>
        <p:nvSpPr>
          <p:cNvPr id="2016" name="Google Shape;2016;p270"/>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2017" name="Google Shape;2017;p270"/>
          <p:cNvPicPr preferRelativeResize="0"/>
          <p:nvPr/>
        </p:nvPicPr>
        <p:blipFill>
          <a:blip r:embed="rId3">
            <a:alphaModFix/>
          </a:blip>
          <a:stretch>
            <a:fillRect/>
          </a:stretch>
        </p:blipFill>
        <p:spPr>
          <a:xfrm>
            <a:off x="332825" y="1298825"/>
            <a:ext cx="8622927" cy="2545850"/>
          </a:xfrm>
          <a:prstGeom prst="rect">
            <a:avLst/>
          </a:prstGeom>
          <a:noFill/>
          <a:ln>
            <a:noFill/>
          </a:ln>
        </p:spPr>
      </p:pic>
    </p:spTree>
    <p:extLst>
      <p:ext uri="{BB962C8B-B14F-4D97-AF65-F5344CB8AC3E}">
        <p14:creationId xmlns:p14="http://schemas.microsoft.com/office/powerpoint/2010/main" val="14073353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2023" name="Google Shape;2023;p271"/>
          <p:cNvPicPr preferRelativeResize="0"/>
          <p:nvPr/>
        </p:nvPicPr>
        <p:blipFill rotWithShape="1">
          <a:blip r:embed="rId3">
            <a:alphaModFix/>
          </a:blip>
          <a:srcRect/>
          <a:stretch/>
        </p:blipFill>
        <p:spPr>
          <a:xfrm>
            <a:off x="1903808" y="438653"/>
            <a:ext cx="5336383" cy="4387789"/>
          </a:xfrm>
          <a:prstGeom prst="rect">
            <a:avLst/>
          </a:prstGeom>
          <a:noFill/>
          <a:ln>
            <a:noFill/>
          </a:ln>
        </p:spPr>
      </p:pic>
    </p:spTree>
    <p:extLst>
      <p:ext uri="{BB962C8B-B14F-4D97-AF65-F5344CB8AC3E}">
        <p14:creationId xmlns:p14="http://schemas.microsoft.com/office/powerpoint/2010/main" val="23477232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124" descr="A picture containing silhouette&#10;&#10;Description automatically generated"/>
          <p:cNvPicPr preferRelativeResize="0"/>
          <p:nvPr/>
        </p:nvPicPr>
        <p:blipFill rotWithShape="1">
          <a:blip r:embed="rId3">
            <a:alphaModFix/>
          </a:blip>
          <a:srcRect/>
          <a:stretch/>
        </p:blipFill>
        <p:spPr>
          <a:xfrm>
            <a:off x="1347081" y="1614655"/>
            <a:ext cx="4609225" cy="2765535"/>
          </a:xfrm>
          <a:prstGeom prst="rect">
            <a:avLst/>
          </a:prstGeom>
          <a:noFill/>
          <a:ln>
            <a:noFill/>
          </a:ln>
        </p:spPr>
      </p:pic>
      <p:sp>
        <p:nvSpPr>
          <p:cNvPr id="1138" name="Google Shape;1138;p124"/>
          <p:cNvSpPr txBox="1">
            <a:spLocks noGrp="1"/>
          </p:cNvSpPr>
          <p:nvPr>
            <p:ph type="title"/>
          </p:nvPr>
        </p:nvSpPr>
        <p:spPr>
          <a:xfrm>
            <a:off x="285824" y="-8382"/>
            <a:ext cx="8569200" cy="857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15A23"/>
              </a:buClr>
              <a:buSzPts val="2400"/>
              <a:buFont typeface="Arial"/>
              <a:buNone/>
            </a:pPr>
            <a:r>
              <a:rPr lang="en"/>
              <a:t>REFLECTION ON PAST AND PRESENT SUCCESSES </a:t>
            </a:r>
            <a:endParaRPr/>
          </a:p>
        </p:txBody>
      </p:sp>
      <p:sp>
        <p:nvSpPr>
          <p:cNvPr id="1139" name="Google Shape;1139;p124"/>
          <p:cNvSpPr txBox="1">
            <a:spLocks noGrp="1"/>
          </p:cNvSpPr>
          <p:nvPr>
            <p:ph type="sldNum" idx="12"/>
          </p:nvPr>
        </p:nvSpPr>
        <p:spPr>
          <a:xfrm>
            <a:off x="7816361" y="4767263"/>
            <a:ext cx="4572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chemeClr val="dk1"/>
              </a:buClr>
              <a:buSzPts val="800"/>
              <a:buFont typeface="Twentieth Century"/>
              <a:buNone/>
            </a:pPr>
            <a:fld id="{00000000-1234-1234-1234-123412341234}" type="slidenum">
              <a:rPr lang="en"/>
              <a:t>84</a:t>
            </a:fld>
            <a:endParaRPr/>
          </a:p>
        </p:txBody>
      </p:sp>
      <p:sp>
        <p:nvSpPr>
          <p:cNvPr id="1140" name="Google Shape;1140;p124"/>
          <p:cNvSpPr/>
          <p:nvPr/>
        </p:nvSpPr>
        <p:spPr>
          <a:xfrm>
            <a:off x="62297" y="1113479"/>
            <a:ext cx="3901200" cy="966900"/>
          </a:xfrm>
          <a:prstGeom prst="wedgeRoundRectCallout">
            <a:avLst>
              <a:gd name="adj1" fmla="val -1014"/>
              <a:gd name="adj2" fmla="val 82299"/>
              <a:gd name="adj3" fmla="val 16667"/>
            </a:avLst>
          </a:prstGeom>
          <a:solidFill>
            <a:srgbClr val="67C8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700"/>
              <a:buFont typeface="Arial"/>
              <a:buNone/>
            </a:pPr>
            <a:r>
              <a:rPr lang="en" sz="1700" b="0" i="0" u="none" strike="noStrike" cap="none">
                <a:solidFill>
                  <a:schemeClr val="lt1"/>
                </a:solidFill>
                <a:latin typeface="Arial"/>
                <a:ea typeface="Arial"/>
                <a:cs typeface="Arial"/>
                <a:sym typeface="Arial"/>
              </a:rPr>
              <a:t>What did we do before? We were letting these patients down.</a:t>
            </a:r>
            <a:endParaRPr sz="1400" b="0" i="0" u="none" strike="noStrike" cap="none">
              <a:solidFill>
                <a:schemeClr val="dk1"/>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chemeClr val="lt1"/>
              </a:buClr>
              <a:buSzPts val="1400"/>
              <a:buFont typeface="Arial Narrow"/>
              <a:buNone/>
            </a:pPr>
            <a:r>
              <a:rPr lang="en" sz="1400" b="0" i="0" u="none" strike="noStrike" cap="none">
                <a:solidFill>
                  <a:schemeClr val="lt1"/>
                </a:solidFill>
                <a:latin typeface="Arial Narrow"/>
                <a:ea typeface="Arial Narrow"/>
                <a:cs typeface="Arial Narrow"/>
                <a:sym typeface="Arial Narrow"/>
              </a:rPr>
              <a:t>-RN ICU and physicians</a:t>
            </a:r>
            <a:endParaRPr sz="1400" b="0" i="0" u="none" strike="noStrike" cap="none">
              <a:solidFill>
                <a:schemeClr val="dk1"/>
              </a:solidFill>
              <a:latin typeface="Twentieth Century"/>
              <a:ea typeface="Twentieth Century"/>
              <a:cs typeface="Twentieth Century"/>
              <a:sym typeface="Twentieth Century"/>
            </a:endParaRPr>
          </a:p>
        </p:txBody>
      </p:sp>
      <p:sp>
        <p:nvSpPr>
          <p:cNvPr id="1141" name="Google Shape;1141;p124"/>
          <p:cNvSpPr/>
          <p:nvPr/>
        </p:nvSpPr>
        <p:spPr>
          <a:xfrm>
            <a:off x="1347073" y="4048310"/>
            <a:ext cx="6303900" cy="762900"/>
          </a:xfrm>
          <a:prstGeom prst="wedgeRoundRectCallout">
            <a:avLst>
              <a:gd name="adj1" fmla="val -20833"/>
              <a:gd name="adj2" fmla="val -61596"/>
              <a:gd name="adj3" fmla="val 16667"/>
            </a:avLst>
          </a:prstGeom>
          <a:solidFill>
            <a:srgbClr val="5C8A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700"/>
              <a:buFont typeface="Arial"/>
              <a:buNone/>
            </a:pPr>
            <a:r>
              <a:rPr lang="en" sz="1700" b="0" i="0" u="none" strike="noStrike" cap="none">
                <a:solidFill>
                  <a:schemeClr val="lt1"/>
                </a:solidFill>
                <a:latin typeface="Arial"/>
                <a:ea typeface="Arial"/>
                <a:cs typeface="Arial"/>
                <a:sym typeface="Arial"/>
              </a:rPr>
              <a:t>This is AMAZING, the change we are making for these patients.</a:t>
            </a:r>
            <a:endParaRPr sz="1400" b="0" i="0" u="none" strike="noStrike" cap="none">
              <a:solidFill>
                <a:schemeClr val="dk1"/>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chemeClr val="lt1"/>
              </a:buClr>
              <a:buSzPts val="1400"/>
              <a:buFont typeface="Arial"/>
              <a:buNone/>
            </a:pPr>
            <a:r>
              <a:rPr lang="en" sz="1400" b="0" i="0" u="none" strike="noStrike" cap="none">
                <a:solidFill>
                  <a:schemeClr val="lt1"/>
                </a:solidFill>
                <a:latin typeface="Arial"/>
                <a:ea typeface="Arial"/>
                <a:cs typeface="Arial"/>
                <a:sym typeface="Arial"/>
              </a:rPr>
              <a:t>-RN ICU</a:t>
            </a:r>
            <a:endParaRPr sz="1400" b="0" i="0" u="none" strike="noStrike" cap="none">
              <a:solidFill>
                <a:schemeClr val="dk1"/>
              </a:solidFill>
              <a:latin typeface="Twentieth Century"/>
              <a:ea typeface="Twentieth Century"/>
              <a:cs typeface="Twentieth Century"/>
              <a:sym typeface="Twentieth Century"/>
            </a:endParaRPr>
          </a:p>
        </p:txBody>
      </p:sp>
      <p:sp>
        <p:nvSpPr>
          <p:cNvPr id="1142" name="Google Shape;1142;p124"/>
          <p:cNvSpPr/>
          <p:nvPr/>
        </p:nvSpPr>
        <p:spPr>
          <a:xfrm>
            <a:off x="5636519" y="2446484"/>
            <a:ext cx="3321300" cy="1101900"/>
          </a:xfrm>
          <a:prstGeom prst="wedgeRoundRectCallout">
            <a:avLst>
              <a:gd name="adj1" fmla="val -62954"/>
              <a:gd name="adj2" fmla="val 22662"/>
              <a:gd name="adj3" fmla="val 16667"/>
            </a:avLst>
          </a:prstGeom>
          <a:solidFill>
            <a:srgbClr val="91DFC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700"/>
              <a:buFont typeface="Arial"/>
              <a:buNone/>
            </a:pPr>
            <a:r>
              <a:rPr lang="en" sz="1700" b="0" i="0" u="none" strike="noStrike" cap="none">
                <a:solidFill>
                  <a:schemeClr val="lt1"/>
                </a:solidFill>
                <a:latin typeface="Arial"/>
                <a:ea typeface="Arial"/>
                <a:cs typeface="Arial"/>
                <a:sym typeface="Arial"/>
              </a:rPr>
              <a:t>We no longer send people home if our beds are “full”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700"/>
              <a:buFont typeface="Arial"/>
              <a:buNone/>
            </a:pPr>
            <a:r>
              <a:rPr lang="en" sz="1700" b="0" i="0" u="none" strike="noStrike" cap="none">
                <a:solidFill>
                  <a:schemeClr val="lt1"/>
                </a:solidFill>
                <a:latin typeface="Arial"/>
                <a:ea typeface="Arial"/>
                <a:cs typeface="Arial"/>
                <a:sym typeface="Arial"/>
              </a:rPr>
              <a:t> </a:t>
            </a:r>
            <a:r>
              <a:rPr lang="en" sz="1400" b="0" i="0" u="none" strike="noStrike" cap="none">
                <a:solidFill>
                  <a:schemeClr val="lt1"/>
                </a:solidFill>
                <a:latin typeface="Arial Narrow"/>
                <a:ea typeface="Arial Narrow"/>
                <a:cs typeface="Arial Narrow"/>
                <a:sym typeface="Arial Narrow"/>
              </a:rPr>
              <a:t>RN ER &amp; physician</a:t>
            </a:r>
            <a:endParaRPr sz="1400" b="0" i="0" u="none" strike="noStrike" cap="none">
              <a:solidFill>
                <a:schemeClr val="dk1"/>
              </a:solidFill>
              <a:latin typeface="Twentieth Century"/>
              <a:ea typeface="Twentieth Century"/>
              <a:cs typeface="Twentieth Century"/>
              <a:sym typeface="Twentieth Century"/>
            </a:endParaRPr>
          </a:p>
        </p:txBody>
      </p:sp>
      <p:sp>
        <p:nvSpPr>
          <p:cNvPr id="1143" name="Google Shape;1143;p124"/>
          <p:cNvSpPr/>
          <p:nvPr/>
        </p:nvSpPr>
        <p:spPr>
          <a:xfrm>
            <a:off x="4469675" y="964050"/>
            <a:ext cx="2700600" cy="982500"/>
          </a:xfrm>
          <a:prstGeom prst="wedgeRoundRectCallout">
            <a:avLst>
              <a:gd name="adj1" fmla="val -20833"/>
              <a:gd name="adj2" fmla="val 62500"/>
              <a:gd name="adj3" fmla="val 0"/>
            </a:avLst>
          </a:prstGeom>
          <a:solidFill>
            <a:srgbClr val="A0B7D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700"/>
              <a:buFont typeface="Arial"/>
              <a:buNone/>
            </a:pPr>
            <a:r>
              <a:rPr lang="en" sz="1700" b="0" i="0" u="none" strike="noStrike" cap="none">
                <a:solidFill>
                  <a:schemeClr val="lt1"/>
                </a:solidFill>
                <a:latin typeface="Arial"/>
                <a:ea typeface="Arial"/>
                <a:cs typeface="Arial"/>
                <a:sym typeface="Arial"/>
              </a:rPr>
              <a:t>We haven’t seen J.S. in a long time in emerg.</a:t>
            </a:r>
            <a:endParaRPr sz="1400" b="0" i="0" u="none" strike="noStrike" cap="none">
              <a:solidFill>
                <a:schemeClr val="dk1"/>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chemeClr val="lt1"/>
              </a:buClr>
              <a:buSzPts val="1400"/>
              <a:buFont typeface="Arial Narrow"/>
              <a:buNone/>
            </a:pPr>
            <a:r>
              <a:rPr lang="en" sz="1400" b="0" i="0" u="none" strike="noStrike" cap="none">
                <a:solidFill>
                  <a:schemeClr val="lt1"/>
                </a:solidFill>
                <a:latin typeface="Arial Narrow"/>
                <a:ea typeface="Arial Narrow"/>
                <a:cs typeface="Arial Narrow"/>
                <a:sym typeface="Arial Narrow"/>
              </a:rPr>
              <a:t>-RN ER &amp; physician</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439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1149" name="Google Shape;1149;p125" descr="Icon&#10;&#10;Description automatically generated"/>
          <p:cNvPicPr preferRelativeResize="0"/>
          <p:nvPr/>
        </p:nvPicPr>
        <p:blipFill rotWithShape="1">
          <a:blip r:embed="rId3">
            <a:alphaModFix/>
          </a:blip>
          <a:srcRect/>
          <a:stretch/>
        </p:blipFill>
        <p:spPr>
          <a:xfrm>
            <a:off x="5492945" y="2961084"/>
            <a:ext cx="1905000" cy="1943100"/>
          </a:xfrm>
          <a:prstGeom prst="rect">
            <a:avLst/>
          </a:prstGeom>
          <a:noFill/>
          <a:ln>
            <a:noFill/>
          </a:ln>
        </p:spPr>
      </p:pic>
      <p:pic>
        <p:nvPicPr>
          <p:cNvPr id="1150" name="Google Shape;1150;p125" descr="Icon&#10;&#10;Description automatically generated"/>
          <p:cNvPicPr preferRelativeResize="0"/>
          <p:nvPr/>
        </p:nvPicPr>
        <p:blipFill rotWithShape="1">
          <a:blip r:embed="rId4">
            <a:alphaModFix/>
          </a:blip>
          <a:srcRect/>
          <a:stretch/>
        </p:blipFill>
        <p:spPr>
          <a:xfrm>
            <a:off x="1381244" y="2028460"/>
            <a:ext cx="1905000" cy="1914525"/>
          </a:xfrm>
          <a:prstGeom prst="rect">
            <a:avLst/>
          </a:prstGeom>
          <a:noFill/>
          <a:ln>
            <a:noFill/>
          </a:ln>
        </p:spPr>
      </p:pic>
      <p:sp>
        <p:nvSpPr>
          <p:cNvPr id="1151" name="Google Shape;1151;p125"/>
          <p:cNvSpPr txBox="1">
            <a:spLocks noGrp="1"/>
          </p:cNvSpPr>
          <p:nvPr>
            <p:ph type="title"/>
          </p:nvPr>
        </p:nvSpPr>
        <p:spPr>
          <a:xfrm>
            <a:off x="386954" y="13691"/>
            <a:ext cx="7886700" cy="946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15A23"/>
              </a:buClr>
              <a:buSzPts val="2400"/>
              <a:buFont typeface="Arial"/>
              <a:buNone/>
            </a:pPr>
            <a:r>
              <a:rPr lang="en"/>
              <a:t>REFLECTION ON PAST AND PRESENT SUCCESSES </a:t>
            </a:r>
            <a:endParaRPr/>
          </a:p>
        </p:txBody>
      </p:sp>
      <p:sp>
        <p:nvSpPr>
          <p:cNvPr id="1152" name="Google Shape;1152;p125"/>
          <p:cNvSpPr txBox="1">
            <a:spLocks noGrp="1"/>
          </p:cNvSpPr>
          <p:nvPr>
            <p:ph type="sldNum" idx="12"/>
          </p:nvPr>
        </p:nvSpPr>
        <p:spPr>
          <a:xfrm>
            <a:off x="7816361" y="4767263"/>
            <a:ext cx="4572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chemeClr val="dk1"/>
              </a:buClr>
              <a:buSzPts val="800"/>
              <a:buFont typeface="Twentieth Century"/>
              <a:buNone/>
            </a:pPr>
            <a:fld id="{00000000-1234-1234-1234-123412341234}" type="slidenum">
              <a:rPr lang="en"/>
              <a:t>85</a:t>
            </a:fld>
            <a:endParaRPr/>
          </a:p>
        </p:txBody>
      </p:sp>
      <p:sp>
        <p:nvSpPr>
          <p:cNvPr id="1153" name="Google Shape;1153;p125"/>
          <p:cNvSpPr/>
          <p:nvPr/>
        </p:nvSpPr>
        <p:spPr>
          <a:xfrm>
            <a:off x="212898" y="1200515"/>
            <a:ext cx="2121000" cy="966900"/>
          </a:xfrm>
          <a:prstGeom prst="wedgeRoundRectCallout">
            <a:avLst>
              <a:gd name="adj1" fmla="val 35712"/>
              <a:gd name="adj2" fmla="val 96196"/>
              <a:gd name="adj3" fmla="val 16667"/>
            </a:avLst>
          </a:prstGeom>
          <a:solidFill>
            <a:srgbClr val="67C8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700"/>
              <a:buFont typeface="Arial"/>
              <a:buNone/>
            </a:pPr>
            <a:r>
              <a:rPr lang="en" sz="1700" b="0" i="0" u="none" strike="noStrike" cap="none">
                <a:solidFill>
                  <a:schemeClr val="lt1"/>
                </a:solidFill>
                <a:latin typeface="Arial"/>
                <a:ea typeface="Arial"/>
                <a:cs typeface="Arial"/>
                <a:sym typeface="Arial"/>
              </a:rPr>
              <a:t>I have never felt </a:t>
            </a:r>
            <a:br>
              <a:rPr lang="en" sz="1700" b="0" i="0" u="none" strike="noStrike" cap="none">
                <a:solidFill>
                  <a:schemeClr val="lt1"/>
                </a:solidFill>
                <a:latin typeface="Arial"/>
                <a:ea typeface="Arial"/>
                <a:cs typeface="Arial"/>
                <a:sym typeface="Arial"/>
              </a:rPr>
            </a:br>
            <a:r>
              <a:rPr lang="en" sz="1700" b="0" i="0" u="none" strike="noStrike" cap="none">
                <a:solidFill>
                  <a:schemeClr val="lt1"/>
                </a:solidFill>
                <a:latin typeface="Arial"/>
                <a:ea typeface="Arial"/>
                <a:cs typeface="Arial"/>
                <a:sym typeface="Arial"/>
              </a:rPr>
              <a:t>this good...</a:t>
            </a:r>
            <a:endParaRPr sz="1400" b="0" i="0" u="none" strike="noStrike" cap="none">
              <a:solidFill>
                <a:schemeClr val="dk1"/>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chemeClr val="lt1"/>
              </a:buClr>
              <a:buSzPts val="1400"/>
              <a:buFont typeface="Arial Narrow"/>
              <a:buNone/>
            </a:pPr>
            <a:r>
              <a:rPr lang="en" sz="1400" b="0" i="0" u="none" strike="noStrike" cap="none">
                <a:solidFill>
                  <a:schemeClr val="lt1"/>
                </a:solidFill>
                <a:latin typeface="Arial Narrow"/>
                <a:ea typeface="Arial Narrow"/>
                <a:cs typeface="Arial Narrow"/>
                <a:sym typeface="Arial Narrow"/>
              </a:rPr>
              <a:t>-Patient</a:t>
            </a:r>
            <a:endParaRPr sz="1400" b="0" i="0" u="none" strike="noStrike" cap="none">
              <a:solidFill>
                <a:schemeClr val="dk1"/>
              </a:solidFill>
              <a:latin typeface="Twentieth Century"/>
              <a:ea typeface="Twentieth Century"/>
              <a:cs typeface="Twentieth Century"/>
              <a:sym typeface="Twentieth Century"/>
            </a:endParaRPr>
          </a:p>
        </p:txBody>
      </p:sp>
      <p:sp>
        <p:nvSpPr>
          <p:cNvPr id="1154" name="Google Shape;1154;p125"/>
          <p:cNvSpPr/>
          <p:nvPr/>
        </p:nvSpPr>
        <p:spPr>
          <a:xfrm>
            <a:off x="1016213" y="4064905"/>
            <a:ext cx="4639500" cy="924000"/>
          </a:xfrm>
          <a:prstGeom prst="wedgeRoundRectCallout">
            <a:avLst>
              <a:gd name="adj1" fmla="val 61081"/>
              <a:gd name="adj2" fmla="val -86339"/>
              <a:gd name="adj3" fmla="val 16667"/>
            </a:avLst>
          </a:prstGeom>
          <a:solidFill>
            <a:srgbClr val="5C8A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700"/>
              <a:buFont typeface="Arial"/>
              <a:buNone/>
            </a:pPr>
            <a:r>
              <a:rPr lang="en" sz="1700" b="0" i="0" u="none" strike="noStrike" cap="none">
                <a:solidFill>
                  <a:schemeClr val="lt1"/>
                </a:solidFill>
                <a:latin typeface="Arial"/>
                <a:ea typeface="Arial"/>
                <a:cs typeface="Arial"/>
                <a:sym typeface="Arial"/>
              </a:rPr>
              <a:t>My friend was here 2 months ago and is still not using drugs… I need to get on “the needle”</a:t>
            </a:r>
            <a:endParaRPr sz="1400" b="0" i="0" u="none" strike="noStrike" cap="none">
              <a:solidFill>
                <a:schemeClr val="dk1"/>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chemeClr val="lt1"/>
              </a:buClr>
              <a:buSzPts val="1400"/>
              <a:buFont typeface="Arial Narrow"/>
              <a:buNone/>
            </a:pPr>
            <a:r>
              <a:rPr lang="en" sz="1400" b="0" i="0" u="none" strike="noStrike" cap="none">
                <a:solidFill>
                  <a:schemeClr val="lt1"/>
                </a:solidFill>
                <a:latin typeface="Arial Narrow"/>
                <a:ea typeface="Arial Narrow"/>
                <a:cs typeface="Arial Narrow"/>
                <a:sym typeface="Arial Narrow"/>
              </a:rPr>
              <a:t>-Patient </a:t>
            </a:r>
            <a:endParaRPr sz="1400" b="0" i="0" u="none" strike="noStrike" cap="none">
              <a:solidFill>
                <a:schemeClr val="dk1"/>
              </a:solidFill>
              <a:latin typeface="Twentieth Century"/>
              <a:ea typeface="Twentieth Century"/>
              <a:cs typeface="Twentieth Century"/>
              <a:sym typeface="Twentieth Century"/>
            </a:endParaRPr>
          </a:p>
        </p:txBody>
      </p:sp>
      <p:pic>
        <p:nvPicPr>
          <p:cNvPr id="1155" name="Google Shape;1155;p125" descr="Icon&#10;&#10;Description automatically generated"/>
          <p:cNvPicPr preferRelativeResize="0"/>
          <p:nvPr/>
        </p:nvPicPr>
        <p:blipFill rotWithShape="1">
          <a:blip r:embed="rId5">
            <a:alphaModFix/>
          </a:blip>
          <a:srcRect/>
          <a:stretch/>
        </p:blipFill>
        <p:spPr>
          <a:xfrm>
            <a:off x="3502091" y="1683891"/>
            <a:ext cx="1905000" cy="1990725"/>
          </a:xfrm>
          <a:prstGeom prst="rect">
            <a:avLst/>
          </a:prstGeom>
          <a:noFill/>
          <a:ln>
            <a:noFill/>
          </a:ln>
        </p:spPr>
      </p:pic>
      <p:sp>
        <p:nvSpPr>
          <p:cNvPr id="1156" name="Google Shape;1156;p125"/>
          <p:cNvSpPr/>
          <p:nvPr/>
        </p:nvSpPr>
        <p:spPr>
          <a:xfrm>
            <a:off x="5220827" y="1328116"/>
            <a:ext cx="3518400" cy="1497300"/>
          </a:xfrm>
          <a:prstGeom prst="wedgeRoundRectCallout">
            <a:avLst>
              <a:gd name="adj1" fmla="val -64578"/>
              <a:gd name="adj2" fmla="val 33159"/>
              <a:gd name="adj3" fmla="val 16667"/>
            </a:avLst>
          </a:prstGeom>
          <a:solidFill>
            <a:srgbClr val="A0B7D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700"/>
              <a:buFont typeface="Arial"/>
              <a:buNone/>
            </a:pPr>
            <a:r>
              <a:rPr lang="en" sz="1700" b="0" i="0" u="none" strike="noStrike" cap="none">
                <a:solidFill>
                  <a:schemeClr val="lt1"/>
                </a:solidFill>
                <a:latin typeface="Arial"/>
                <a:ea typeface="Arial"/>
                <a:cs typeface="Arial"/>
                <a:sym typeface="Arial"/>
              </a:rPr>
              <a:t>I was using 1 g of fentanyl a day 48 hours ago and now I have no cravings and no withdrawals... </a:t>
            </a:r>
            <a:br>
              <a:rPr lang="en" sz="1700" b="0" i="0" u="none" strike="noStrike" cap="none">
                <a:solidFill>
                  <a:schemeClr val="lt1"/>
                </a:solidFill>
                <a:latin typeface="Arial"/>
                <a:ea typeface="Arial"/>
                <a:cs typeface="Arial"/>
                <a:sym typeface="Arial"/>
              </a:rPr>
            </a:br>
            <a:r>
              <a:rPr lang="en" sz="1700" b="0" i="0" u="none" strike="noStrike" cap="none">
                <a:solidFill>
                  <a:schemeClr val="lt1"/>
                </a:solidFill>
                <a:latin typeface="Arial"/>
                <a:ea typeface="Arial"/>
                <a:cs typeface="Arial"/>
                <a:sym typeface="Arial"/>
              </a:rPr>
              <a:t>I thought it would be impossible.</a:t>
            </a:r>
            <a:endParaRPr sz="1400" b="0" i="0" u="none" strike="noStrike" cap="none">
              <a:solidFill>
                <a:schemeClr val="dk1"/>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chemeClr val="lt1"/>
              </a:buClr>
              <a:buSzPts val="1400"/>
              <a:buFont typeface="Arial Narrow"/>
              <a:buNone/>
            </a:pPr>
            <a:r>
              <a:rPr lang="en" sz="1400" b="0" i="0" u="none" strike="noStrike" cap="none">
                <a:solidFill>
                  <a:schemeClr val="lt1"/>
                </a:solidFill>
                <a:latin typeface="Arial Narrow"/>
                <a:ea typeface="Arial Narrow"/>
                <a:cs typeface="Arial Narrow"/>
                <a:sym typeface="Arial Narrow"/>
              </a:rPr>
              <a:t>-Patient</a:t>
            </a:r>
            <a:endParaRPr sz="1400" b="0" i="0" u="none" strike="noStrike" cap="none">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0057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50"/>
                                        </p:tgtEl>
                                        <p:attrNameLst>
                                          <p:attrName>style.visibility</p:attrName>
                                        </p:attrNameLst>
                                      </p:cBhvr>
                                      <p:to>
                                        <p:strVal val="visible"/>
                                      </p:to>
                                    </p:set>
                                    <p:animEffect transition="in" filter="fade">
                                      <p:cBhvr>
                                        <p:cTn id="9" dur="1000"/>
                                        <p:tgtEl>
                                          <p:spTgt spid="11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5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49"/>
                                        </p:tgtEl>
                                        <p:attrNameLst>
                                          <p:attrName>style.visibility</p:attrName>
                                        </p:attrNameLst>
                                      </p:cBhvr>
                                      <p:to>
                                        <p:strVal val="visible"/>
                                      </p:to>
                                    </p:set>
                                    <p:animEffect transition="in" filter="fade">
                                      <p:cBhvr>
                                        <p:cTn id="16" dur="1000"/>
                                        <p:tgtEl>
                                          <p:spTgt spid="1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5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155"/>
                                        </p:tgtEl>
                                        <p:attrNameLst>
                                          <p:attrName>style.visibility</p:attrName>
                                        </p:attrNameLst>
                                      </p:cBhvr>
                                      <p:to>
                                        <p:strVal val="visible"/>
                                      </p:to>
                                    </p:set>
                                    <p:animEffect transition="in" filter="fade">
                                      <p:cBhvr>
                                        <p:cTn id="23" dur="1000"/>
                                        <p:tgtEl>
                                          <p:spTgt spid="1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126"/>
          <p:cNvPicPr preferRelativeResize="0"/>
          <p:nvPr/>
        </p:nvPicPr>
        <p:blipFill rotWithShape="1">
          <a:blip r:embed="rId3">
            <a:alphaModFix/>
          </a:blip>
          <a:srcRect l="15103" t="-20" r="29793" b="20"/>
          <a:stretch/>
        </p:blipFill>
        <p:spPr>
          <a:xfrm rot="-5400000">
            <a:off x="2732409" y="-2804391"/>
            <a:ext cx="2702250" cy="8167069"/>
          </a:xfrm>
          <a:prstGeom prst="rect">
            <a:avLst/>
          </a:prstGeom>
          <a:noFill/>
          <a:ln>
            <a:noFill/>
          </a:ln>
        </p:spPr>
      </p:pic>
      <p:pic>
        <p:nvPicPr>
          <p:cNvPr id="1162" name="Google Shape;1162;p126"/>
          <p:cNvPicPr preferRelativeResize="0"/>
          <p:nvPr/>
        </p:nvPicPr>
        <p:blipFill rotWithShape="1">
          <a:blip r:embed="rId4">
            <a:alphaModFix/>
          </a:blip>
          <a:srcRect/>
          <a:stretch/>
        </p:blipFill>
        <p:spPr>
          <a:xfrm>
            <a:off x="1108913" y="2747175"/>
            <a:ext cx="7953226" cy="2318418"/>
          </a:xfrm>
          <a:prstGeom prst="rect">
            <a:avLst/>
          </a:prstGeom>
          <a:noFill/>
          <a:ln>
            <a:noFill/>
          </a:ln>
        </p:spPr>
      </p:pic>
    </p:spTree>
    <p:extLst>
      <p:ext uri="{BB962C8B-B14F-4D97-AF65-F5344CB8AC3E}">
        <p14:creationId xmlns:p14="http://schemas.microsoft.com/office/powerpoint/2010/main" val="25086518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19cb72cfa3b_0_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QUESTIONS?</a:t>
            </a:r>
            <a:endParaRPr/>
          </a:p>
        </p:txBody>
      </p:sp>
      <p:sp>
        <p:nvSpPr>
          <p:cNvPr id="775" name="Google Shape;775;g19cb72cfa3b_0_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lang="en-CA"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83"/>
          <p:cNvSpPr txBox="1">
            <a:spLocks noGrp="1"/>
          </p:cNvSpPr>
          <p:nvPr>
            <p:ph type="title"/>
          </p:nvPr>
        </p:nvSpPr>
        <p:spPr>
          <a:xfrm>
            <a:off x="386953" y="13691"/>
            <a:ext cx="7886700" cy="946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15A23"/>
              </a:buClr>
              <a:buSzPts val="2400"/>
              <a:buFont typeface="Arial"/>
              <a:buNone/>
            </a:pPr>
            <a:r>
              <a:rPr lang="en"/>
              <a:t>Time for a Change: Inspiring the Community</a:t>
            </a:r>
            <a:endParaRPr/>
          </a:p>
        </p:txBody>
      </p:sp>
      <p:pic>
        <p:nvPicPr>
          <p:cNvPr id="1133" name="Google Shape;1133;p183" descr="Text&#10;&#10;Description automatically generated"/>
          <p:cNvPicPr preferRelativeResize="0">
            <a:picLocks noGrp="1"/>
          </p:cNvPicPr>
          <p:nvPr>
            <p:ph type="body" idx="1"/>
          </p:nvPr>
        </p:nvPicPr>
        <p:blipFill rotWithShape="1">
          <a:blip r:embed="rId3">
            <a:alphaModFix/>
          </a:blip>
          <a:srcRect/>
          <a:stretch/>
        </p:blipFill>
        <p:spPr>
          <a:xfrm>
            <a:off x="285283" y="1242952"/>
            <a:ext cx="3222000" cy="1678200"/>
          </a:xfrm>
          <a:prstGeom prst="rect">
            <a:avLst/>
          </a:prstGeom>
          <a:noFill/>
          <a:ln>
            <a:noFill/>
          </a:ln>
        </p:spPr>
      </p:pic>
      <p:sp>
        <p:nvSpPr>
          <p:cNvPr id="1134" name="Google Shape;1134;p183"/>
          <p:cNvSpPr txBox="1">
            <a:spLocks noGrp="1"/>
          </p:cNvSpPr>
          <p:nvPr>
            <p:ph type="ftr" idx="11"/>
          </p:nvPr>
        </p:nvSpPr>
        <p:spPr>
          <a:xfrm>
            <a:off x="386953" y="4767263"/>
            <a:ext cx="72447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1135" name="Google Shape;1135;p183"/>
          <p:cNvSpPr txBox="1">
            <a:spLocks noGrp="1"/>
          </p:cNvSpPr>
          <p:nvPr>
            <p:ph type="sldNum" idx="12"/>
          </p:nvPr>
        </p:nvSpPr>
        <p:spPr>
          <a:xfrm>
            <a:off x="7816361" y="4767263"/>
            <a:ext cx="4572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136" name="Google Shape;1136;p183" descr="A red and white sign&#10;&#10;Description automatically generated with medium confidence"/>
          <p:cNvPicPr preferRelativeResize="0"/>
          <p:nvPr/>
        </p:nvPicPr>
        <p:blipFill rotWithShape="1">
          <a:blip r:embed="rId4">
            <a:alphaModFix/>
          </a:blip>
          <a:srcRect/>
          <a:stretch/>
        </p:blipFill>
        <p:spPr>
          <a:xfrm>
            <a:off x="386953" y="997269"/>
            <a:ext cx="2238375" cy="304800"/>
          </a:xfrm>
          <a:prstGeom prst="rect">
            <a:avLst/>
          </a:prstGeom>
          <a:noFill/>
          <a:ln>
            <a:noFill/>
          </a:ln>
        </p:spPr>
      </p:pic>
      <p:grpSp>
        <p:nvGrpSpPr>
          <p:cNvPr id="1137" name="Google Shape;1137;p183"/>
          <p:cNvGrpSpPr/>
          <p:nvPr/>
        </p:nvGrpSpPr>
        <p:grpSpPr>
          <a:xfrm>
            <a:off x="4330266" y="1148326"/>
            <a:ext cx="4650764" cy="1329571"/>
            <a:chOff x="4533900" y="4096388"/>
            <a:chExt cx="7658100" cy="2189315"/>
          </a:xfrm>
        </p:grpSpPr>
        <p:pic>
          <p:nvPicPr>
            <p:cNvPr id="1138" name="Google Shape;1138;p183" descr="Text&#10;&#10;Description automatically generated"/>
            <p:cNvPicPr preferRelativeResize="0"/>
            <p:nvPr/>
          </p:nvPicPr>
          <p:blipFill rotWithShape="1">
            <a:blip r:embed="rId5">
              <a:alphaModFix/>
            </a:blip>
            <a:srcRect/>
            <a:stretch/>
          </p:blipFill>
          <p:spPr>
            <a:xfrm>
              <a:off x="4533900" y="4368003"/>
              <a:ext cx="7658100" cy="1917700"/>
            </a:xfrm>
            <a:prstGeom prst="rect">
              <a:avLst/>
            </a:prstGeom>
            <a:noFill/>
            <a:ln>
              <a:noFill/>
            </a:ln>
          </p:spPr>
        </p:pic>
        <p:pic>
          <p:nvPicPr>
            <p:cNvPr id="1139" name="Google Shape;1139;p183"/>
            <p:cNvPicPr preferRelativeResize="0"/>
            <p:nvPr/>
          </p:nvPicPr>
          <p:blipFill rotWithShape="1">
            <a:blip r:embed="rId6">
              <a:alphaModFix/>
            </a:blip>
            <a:srcRect/>
            <a:stretch/>
          </p:blipFill>
          <p:spPr>
            <a:xfrm>
              <a:off x="4676426" y="4096388"/>
              <a:ext cx="1028700" cy="292100"/>
            </a:xfrm>
            <a:prstGeom prst="rect">
              <a:avLst/>
            </a:prstGeom>
            <a:noFill/>
            <a:ln>
              <a:noFill/>
            </a:ln>
          </p:spPr>
        </p:pic>
      </p:grpSp>
      <p:pic>
        <p:nvPicPr>
          <p:cNvPr id="1140" name="Google Shape;1140;p183" descr="Graphical user interface, website&#10;&#10;Description automatically generated"/>
          <p:cNvPicPr preferRelativeResize="0"/>
          <p:nvPr/>
        </p:nvPicPr>
        <p:blipFill rotWithShape="1">
          <a:blip r:embed="rId7">
            <a:alphaModFix/>
          </a:blip>
          <a:srcRect/>
          <a:stretch/>
        </p:blipFill>
        <p:spPr>
          <a:xfrm>
            <a:off x="6353991" y="2115694"/>
            <a:ext cx="2296546" cy="2338932"/>
          </a:xfrm>
          <a:prstGeom prst="rect">
            <a:avLst/>
          </a:prstGeom>
          <a:noFill/>
          <a:ln>
            <a:noFill/>
          </a:ln>
        </p:spPr>
      </p:pic>
      <p:pic>
        <p:nvPicPr>
          <p:cNvPr id="1141" name="Google Shape;1141;p183" descr="Graphical user interface, application&#10;&#10;Description automatically generated"/>
          <p:cNvPicPr preferRelativeResize="0"/>
          <p:nvPr/>
        </p:nvPicPr>
        <p:blipFill rotWithShape="1">
          <a:blip r:embed="rId8">
            <a:alphaModFix/>
          </a:blip>
          <a:srcRect/>
          <a:stretch/>
        </p:blipFill>
        <p:spPr>
          <a:xfrm>
            <a:off x="161240" y="2926942"/>
            <a:ext cx="3681438" cy="2071568"/>
          </a:xfrm>
          <a:prstGeom prst="rect">
            <a:avLst/>
          </a:prstGeom>
          <a:noFill/>
          <a:ln>
            <a:noFill/>
          </a:ln>
        </p:spPr>
      </p:pic>
      <p:pic>
        <p:nvPicPr>
          <p:cNvPr id="1142" name="Google Shape;1142;p183" descr="Graphical user interface, text&#10;&#10;Description automatically generated"/>
          <p:cNvPicPr preferRelativeResize="0"/>
          <p:nvPr/>
        </p:nvPicPr>
        <p:blipFill rotWithShape="1">
          <a:blip r:embed="rId9">
            <a:alphaModFix/>
          </a:blip>
          <a:srcRect/>
          <a:stretch/>
        </p:blipFill>
        <p:spPr>
          <a:xfrm>
            <a:off x="3651300" y="2115694"/>
            <a:ext cx="2626139" cy="2858233"/>
          </a:xfrm>
          <a:prstGeom prst="rect">
            <a:avLst/>
          </a:prstGeom>
          <a:noFill/>
          <a:ln>
            <a:noFill/>
          </a:ln>
        </p:spPr>
      </p:pic>
      <p:pic>
        <p:nvPicPr>
          <p:cNvPr id="1143" name="Google Shape;1143;p183" descr="Text&#10;&#10;Description automatically generated"/>
          <p:cNvPicPr preferRelativeResize="0"/>
          <p:nvPr/>
        </p:nvPicPr>
        <p:blipFill rotWithShape="1">
          <a:blip r:embed="rId10">
            <a:alphaModFix/>
          </a:blip>
          <a:srcRect/>
          <a:stretch/>
        </p:blipFill>
        <p:spPr>
          <a:xfrm>
            <a:off x="6968728" y="4573879"/>
            <a:ext cx="1304925" cy="400050"/>
          </a:xfrm>
          <a:prstGeom prst="rect">
            <a:avLst/>
          </a:prstGeom>
          <a:noFill/>
          <a:ln>
            <a:noFill/>
          </a:ln>
        </p:spPr>
      </p:pic>
    </p:spTree>
    <p:extLst>
      <p:ext uri="{BB962C8B-B14F-4D97-AF65-F5344CB8AC3E}">
        <p14:creationId xmlns:p14="http://schemas.microsoft.com/office/powerpoint/2010/main" val="868944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ntario SolGen">
      <a:dk1>
        <a:srgbClr val="000000"/>
      </a:dk1>
      <a:lt1>
        <a:srgbClr val="FFFFFF"/>
      </a:lt1>
      <a:dk2>
        <a:srgbClr val="44546A"/>
      </a:dk2>
      <a:lt2>
        <a:srgbClr val="E7E6E6"/>
      </a:lt2>
      <a:accent1>
        <a:srgbClr val="92278F"/>
      </a:accent1>
      <a:accent2>
        <a:srgbClr val="FCAF17"/>
      </a:accent2>
      <a:accent3>
        <a:srgbClr val="00B2E3"/>
      </a:accent3>
      <a:accent4>
        <a:srgbClr val="8DC63F"/>
      </a:accent4>
      <a:accent5>
        <a:srgbClr val="047BC1"/>
      </a:accent5>
      <a:accent6>
        <a:srgbClr val="F15922"/>
      </a:accent6>
      <a:hlink>
        <a:srgbClr val="92278F"/>
      </a:hlink>
      <a:folHlink>
        <a:srgbClr val="8DC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a3c9e66-db1b-413d-a341-006e174260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FA7C46FE73694585E2E6A4A5D9CB92" ma:contentTypeVersion="13" ma:contentTypeDescription="Create a new document." ma:contentTypeScope="" ma:versionID="0cd5aa295e38ba8947fcf0d788dc1042">
  <xsd:schema xmlns:xsd="http://www.w3.org/2001/XMLSchema" xmlns:xs="http://www.w3.org/2001/XMLSchema" xmlns:p="http://schemas.microsoft.com/office/2006/metadata/properties" xmlns:ns3="0a3c9e66-db1b-413d-a341-006e17426005" targetNamespace="http://schemas.microsoft.com/office/2006/metadata/properties" ma:root="true" ma:fieldsID="821c11e4e4b64683740aa33c8f22175f" ns3:_="">
    <xsd:import namespace="0a3c9e66-db1b-413d-a341-006e1742600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Location" minOccurs="0"/>
                <xsd:element ref="ns3:MediaServiceGenerationTime" minOccurs="0"/>
                <xsd:element ref="ns3:MediaServiceEventHashCode" minOccurs="0"/>
                <xsd:element ref="ns3:MediaServiceOCR" minOccurs="0"/>
                <xsd:element ref="ns3:MediaServiceObjectDetectorVersions" minOccurs="0"/>
                <xsd:element ref="ns3:MediaServiceSystemTag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3c9e66-db1b-413d-a341-006e174260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_activity" ma:index="19" nillable="true" ma:displayName="_activity" ma:hidden="true" ma:internalName="_activity">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8AF0C-1F1C-4D39-A454-B1FC96344DAC}">
  <ds:schemaRefs>
    <ds:schemaRef ds:uri="http://purl.org/dc/terms/"/>
    <ds:schemaRef ds:uri="http://schemas.openxmlformats.org/package/2006/metadata/core-properties"/>
    <ds:schemaRef ds:uri="http://schemas.microsoft.com/office/2006/documentManagement/types"/>
    <ds:schemaRef ds:uri="0a3c9e66-db1b-413d-a341-006e17426005"/>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8B7B648-4279-4A0A-9CEC-A57B96E7A8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3c9e66-db1b-413d-a341-006e174260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76A98E-2ACE-441B-8BCA-1E07FC9E0D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5166</TotalTime>
  <Words>6327</Words>
  <Application>Microsoft Office PowerPoint</Application>
  <PresentationFormat>On-screen Show (16:9)</PresentationFormat>
  <Paragraphs>838</Paragraphs>
  <Slides>87</Slides>
  <Notes>86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87</vt:i4>
      </vt:variant>
    </vt:vector>
  </HeadingPairs>
  <TitlesOfParts>
    <vt:vector size="101" baseType="lpstr">
      <vt:lpstr>Arial Narrow</vt:lpstr>
      <vt:lpstr>Oswald</vt:lpstr>
      <vt:lpstr>Noto Sans</vt:lpstr>
      <vt:lpstr>Twentieth Century</vt:lpstr>
      <vt:lpstr>Arial</vt:lpstr>
      <vt:lpstr>Roboto</vt:lpstr>
      <vt:lpstr>Rockwell</vt:lpstr>
      <vt:lpstr>Calibri</vt:lpstr>
      <vt:lpstr>Noto Sans Symbols</vt:lpstr>
      <vt:lpstr>Century Gothic</vt:lpstr>
      <vt:lpstr>Average</vt:lpstr>
      <vt:lpstr>Open Sans Light</vt:lpstr>
      <vt:lpstr>Slate</vt:lpstr>
      <vt:lpstr>Office Theme</vt:lpstr>
      <vt:lpstr> Crisis and Time For Change: Shifting Our Thoughts Around Substance Use Disorder</vt:lpstr>
      <vt:lpstr>WHAT ARE OUR BIASES? </vt:lpstr>
      <vt:lpstr>PowerPoint Presentation</vt:lpstr>
      <vt:lpstr>PowerPoint Presentation</vt:lpstr>
      <vt:lpstr>PowerPoint Presentation</vt:lpstr>
      <vt:lpstr>Definition of Substance Use Disorder (SUD) </vt:lpstr>
      <vt:lpstr>PowerPoint Presentation</vt:lpstr>
      <vt:lpstr>NORTHERN ONTARIO CRISIS AND TIME FOR A CHANGE  </vt:lpstr>
      <vt:lpstr>Time for a Change: Inspiring the Community</vt:lpstr>
      <vt:lpstr>LOCAL CRISIS</vt:lpstr>
      <vt:lpstr>PowerPoint Presentation</vt:lpstr>
      <vt:lpstr>Race &amp; Indigenous 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ADDICTION IS AN EMERGENCY</vt:lpstr>
      <vt:lpstr>OVERDOSE &amp; SHORT TERM MORTALITY</vt:lpstr>
      <vt:lpstr>PowerPoint Presentation</vt:lpstr>
      <vt:lpstr>What is in Drugs Today? </vt:lpstr>
      <vt:lpstr>Names of Drugs Today</vt:lpstr>
      <vt:lpstr>Why We Need to Treat Opioid Addiction with OAT</vt:lpstr>
      <vt:lpstr>Evidence of OAT Effectiveness in OUD</vt:lpstr>
      <vt:lpstr>PowerPoint Presentation</vt:lpstr>
      <vt:lpstr>PowerPoint Presentation</vt:lpstr>
      <vt:lpstr>PowerPoint Presentation</vt:lpstr>
      <vt:lpstr>PowerPoint Presentation</vt:lpstr>
      <vt:lpstr>HOW SAFE IS BUPRENORPHINE?</vt:lpstr>
      <vt:lpstr>DURATION OF ACTION OF SL BUP/NAL</vt:lpstr>
      <vt:lpstr>Mechanism Of Action Of Buprenorphine Naloxone </vt:lpstr>
      <vt:lpstr>DURATION OF ACTION OF BUPRENORPHINE/NALOXONE </vt:lpstr>
      <vt:lpstr>Benefits of MAT (aka OAT):Decreased Mortality</vt:lpstr>
      <vt:lpstr>BUPRENORPHINE/NALOXONE</vt:lpstr>
      <vt:lpstr>Opiate Withdrawal Symptoms  “Dope Sick”</vt:lpstr>
      <vt:lpstr>PREGNANCY AND SUBOXONE </vt:lpstr>
      <vt:lpstr>Forms of Buprenorphine/Suboxone</vt:lpstr>
      <vt:lpstr>Forms of Buprenorphine </vt:lpstr>
      <vt:lpstr>Guidelines for Treating Opiate Addiction and Withdrawals with Suboxone/Sublocade </vt:lpstr>
      <vt:lpstr>Treat when they present  =  Better outcomes</vt:lpstr>
      <vt:lpstr>PRACTICE GUIDELINES FOR TREATMENT OF OUD</vt:lpstr>
      <vt:lpstr>PRACTICE GUIDELINES FOR TREATMENT OF OUD</vt:lpstr>
      <vt:lpstr>WHERE CAN WITHDRAWALS BE TREATED WITHIN 2 HOURS?                </vt:lpstr>
      <vt:lpstr>TREATING ADDICTIONS IN THE ER IS A STANDARD OF CARE</vt:lpstr>
      <vt:lpstr>Changing the System:  Our Community’s Success Story (Solutions)</vt:lpstr>
      <vt:lpstr>Substance Use Disorder Treatment options</vt:lpstr>
      <vt:lpstr>BREAKING DOWN BARRIERS:  OUR INNOVATIVE APPROACH TO SYSTEM CHANGE</vt:lpstr>
      <vt:lpstr>BREAKING DOWN BARRIERS: OCTOBER 2020</vt:lpstr>
      <vt:lpstr>INNOVATION AND IMAGINATION  AT THE HOSPITAL</vt:lpstr>
      <vt:lpstr>OUR TEAM</vt:lpstr>
      <vt:lpstr>WITHDRAWAL MANAGEMENT BEDS </vt:lpstr>
      <vt:lpstr>GAME CHANGER #1: MACRODOSING, HERE WE COME!</vt:lpstr>
      <vt:lpstr>GAME CHANGER #2: EARLY DEPOT-BUP HERE WE COME!</vt:lpstr>
      <vt:lpstr>GAME CHANGER #3: STRAIGHT UP DEPOT-BUP HERE WE COME!</vt:lpstr>
      <vt:lpstr>WHERE CAN WITHDRAWALS BE TREATED WITHIN 2 HOURS?</vt:lpstr>
      <vt:lpstr> </vt:lpstr>
      <vt:lpstr>CDPS Opiate Poisoning Calls</vt:lpstr>
      <vt:lpstr>PowerPoint Presentation</vt:lpstr>
      <vt:lpstr>PowerPoint Presentation</vt:lpstr>
      <vt:lpstr> WHY OFFER TREATMENT IN THE  CELLS AND IN THE FIELD</vt:lpstr>
      <vt:lpstr>IMPROVING ACCESS TO TREATMENT IN CORRECTIONS</vt:lpstr>
      <vt:lpstr>PowerPoint Presentation</vt:lpstr>
      <vt:lpstr>FUTURE: ASSESS OUR SUCCESS</vt:lpstr>
      <vt:lpstr>               Addictions Programming and Treatment </vt:lpstr>
      <vt:lpstr>SAFE HEALTH SITE TIMMINS-- SHST</vt:lpstr>
      <vt:lpstr>PowerPoint Presentation</vt:lpstr>
      <vt:lpstr>TIMMINS PREVIOUS SAFE CONSUMPTION SITE</vt:lpstr>
      <vt:lpstr>SAFE HEALTH SITE TIMMINS (SHST) (OVERDOSE PREVENTION SITE)</vt:lpstr>
      <vt:lpstr>PowerPoint Presentation</vt:lpstr>
      <vt:lpstr>OVERDOSE PREVENTION SITES</vt:lpstr>
      <vt:lpstr>OVERDOSE PREVENTION SITES</vt:lpstr>
      <vt:lpstr>WHAT ARE OUR BIASES ?</vt:lpstr>
      <vt:lpstr>WHAT’S THE EVIDENCE? </vt:lpstr>
      <vt:lpstr>EVIDENCE </vt:lpstr>
      <vt:lpstr> EVIDENCE</vt:lpstr>
      <vt:lpstr>Safe Health Site Timmins</vt:lpstr>
      <vt:lpstr>PowerPoint Presentation</vt:lpstr>
      <vt:lpstr>PowerPoint Presentation</vt:lpstr>
      <vt:lpstr>OPIATE RELATED DEATHS IN TIMMINS</vt:lpstr>
      <vt:lpstr>PowerPoint Presentation</vt:lpstr>
      <vt:lpstr>REFLECTION ON PAST AND PRESENT SUCCESSES </vt:lpstr>
      <vt:lpstr>REFLECTION ON PAST AND PRESENT SUCCESSES </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 USE DISCUSSION Prevention Gathering Session</dc:title>
  <dc:creator>Louisa Bellemare</dc:creator>
  <cp:lastModifiedBy>Louisa Bellemare</cp:lastModifiedBy>
  <cp:revision>26</cp:revision>
  <dcterms:modified xsi:type="dcterms:W3CDTF">2024-02-07T02:57:17Z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0x01010063FA7C46FE73694585E2E6A4A5D9CB92</vt:lpwstr>
  </property>
</Properties>
</file>