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5" r:id="rId4"/>
    <p:sldId id="259" r:id="rId5"/>
    <p:sldId id="278" r:id="rId6"/>
    <p:sldId id="261" r:id="rId7"/>
    <p:sldId id="265" r:id="rId8"/>
    <p:sldId id="276" r:id="rId9"/>
    <p:sldId id="279" r:id="rId10"/>
    <p:sldId id="267" r:id="rId11"/>
    <p:sldId id="258" r:id="rId12"/>
    <p:sldId id="281" r:id="rId13"/>
    <p:sldId id="266" r:id="rId14"/>
    <p:sldId id="280" r:id="rId15"/>
    <p:sldId id="282" r:id="rId16"/>
    <p:sldId id="277"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ducation.davidspencer.ca/wiki/Residential_Schools_in_Canada"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69FB-93CA-47ED-964F-040E5BC57DF3}"/>
              </a:ext>
            </a:extLst>
          </p:cNvPr>
          <p:cNvSpPr>
            <a:spLocks noGrp="1"/>
          </p:cNvSpPr>
          <p:nvPr>
            <p:ph type="ctrTitle"/>
          </p:nvPr>
        </p:nvSpPr>
        <p:spPr>
          <a:xfrm>
            <a:off x="1542578" y="3656285"/>
            <a:ext cx="7766936" cy="1646302"/>
          </a:xfrm>
        </p:spPr>
        <p:txBody>
          <a:bodyPr/>
          <a:lstStyle/>
          <a:p>
            <a:r>
              <a:rPr lang="en-CA" dirty="0"/>
              <a:t>Restorative Justice</a:t>
            </a:r>
            <a:br>
              <a:rPr lang="en-CA" dirty="0"/>
            </a:br>
            <a:br>
              <a:rPr lang="en-CA" dirty="0"/>
            </a:br>
            <a:r>
              <a:rPr lang="en-CA" sz="1600" dirty="0"/>
              <a:t>Presenter:</a:t>
            </a:r>
            <a:br>
              <a:rPr lang="en-CA" sz="1600" dirty="0"/>
            </a:br>
            <a:r>
              <a:rPr lang="en-CA" sz="1600" dirty="0"/>
              <a:t>Jennifer J. McKenzie</a:t>
            </a:r>
            <a:br>
              <a:rPr lang="en-CA" sz="1600" dirty="0"/>
            </a:br>
            <a:r>
              <a:rPr lang="en-CA" sz="1600" dirty="0"/>
              <a:t>Restorative Justice Coordinator</a:t>
            </a:r>
            <a:br>
              <a:rPr lang="en-CA" sz="1600" dirty="0"/>
            </a:br>
            <a:r>
              <a:rPr lang="en-CA" sz="1600" dirty="0"/>
              <a:t>Nokiiwin Tribal Council</a:t>
            </a:r>
          </a:p>
        </p:txBody>
      </p:sp>
    </p:spTree>
    <p:extLst>
      <p:ext uri="{BB962C8B-B14F-4D97-AF65-F5344CB8AC3E}">
        <p14:creationId xmlns:p14="http://schemas.microsoft.com/office/powerpoint/2010/main" val="140640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5304-C7DB-44D0-8FF3-1047E5595BDA}"/>
              </a:ext>
            </a:extLst>
          </p:cNvPr>
          <p:cNvSpPr>
            <a:spLocks noGrp="1"/>
          </p:cNvSpPr>
          <p:nvPr>
            <p:ph type="title"/>
          </p:nvPr>
        </p:nvSpPr>
        <p:spPr/>
        <p:txBody>
          <a:bodyPr/>
          <a:lstStyle/>
          <a:p>
            <a:r>
              <a:rPr lang="en-CA" dirty="0"/>
              <a:t>Punishment</a:t>
            </a:r>
          </a:p>
        </p:txBody>
      </p:sp>
      <p:sp>
        <p:nvSpPr>
          <p:cNvPr id="3" name="Content Placeholder 2">
            <a:extLst>
              <a:ext uri="{FF2B5EF4-FFF2-40B4-BE49-F238E27FC236}">
                <a16:creationId xmlns:a16="http://schemas.microsoft.com/office/drawing/2014/main" id="{72CBBEF8-98AB-42BA-B138-4836E6B1E4B8}"/>
              </a:ext>
            </a:extLst>
          </p:cNvPr>
          <p:cNvSpPr>
            <a:spLocks noGrp="1"/>
          </p:cNvSpPr>
          <p:nvPr>
            <p:ph idx="1"/>
          </p:nvPr>
        </p:nvSpPr>
        <p:spPr/>
        <p:txBody>
          <a:bodyPr>
            <a:normAutofit/>
          </a:bodyPr>
          <a:lstStyle/>
          <a:p>
            <a:r>
              <a:rPr lang="en-CA" sz="2800" dirty="0"/>
              <a:t>The focuses on blame, guilt, and punishment.  Focus on how “bad” a person is. </a:t>
            </a:r>
          </a:p>
          <a:p>
            <a:pPr marL="0" indent="0">
              <a:buNone/>
            </a:pPr>
            <a:endParaRPr lang="en-CA" sz="2800" dirty="0"/>
          </a:p>
          <a:p>
            <a:r>
              <a:rPr lang="en-US" sz="2800" dirty="0"/>
              <a:t>The individual(s), group, community affected are often overlooked and not heard.   Those who caused harm are not given the opportunity to take responsibility or to learn from their actions.</a:t>
            </a:r>
            <a:endParaRPr lang="en-CA" sz="2800" dirty="0"/>
          </a:p>
        </p:txBody>
      </p:sp>
    </p:spTree>
    <p:extLst>
      <p:ext uri="{BB962C8B-B14F-4D97-AF65-F5344CB8AC3E}">
        <p14:creationId xmlns:p14="http://schemas.microsoft.com/office/powerpoint/2010/main" val="301996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5197-1EA1-4DBA-809D-FB2AF4815496}"/>
              </a:ext>
            </a:extLst>
          </p:cNvPr>
          <p:cNvSpPr>
            <a:spLocks noGrp="1"/>
          </p:cNvSpPr>
          <p:nvPr>
            <p:ph type="title"/>
          </p:nvPr>
        </p:nvSpPr>
        <p:spPr/>
        <p:txBody>
          <a:bodyPr/>
          <a:lstStyle/>
          <a:p>
            <a:r>
              <a:rPr lang="en-CA" dirty="0"/>
              <a:t>Comparison of punishment and restorative justice circles</a:t>
            </a:r>
          </a:p>
        </p:txBody>
      </p:sp>
      <p:sp>
        <p:nvSpPr>
          <p:cNvPr id="3" name="Content Placeholder 2">
            <a:extLst>
              <a:ext uri="{FF2B5EF4-FFF2-40B4-BE49-F238E27FC236}">
                <a16:creationId xmlns:a16="http://schemas.microsoft.com/office/drawing/2014/main" id="{EF324B35-33C9-4779-AE77-24F95735190C}"/>
              </a:ext>
            </a:extLst>
          </p:cNvPr>
          <p:cNvSpPr>
            <a:spLocks noGrp="1"/>
          </p:cNvSpPr>
          <p:nvPr>
            <p:ph sz="half" idx="1"/>
          </p:nvPr>
        </p:nvSpPr>
        <p:spPr/>
        <p:txBody>
          <a:bodyPr>
            <a:normAutofit fontScale="85000" lnSpcReduction="10000"/>
          </a:bodyPr>
          <a:lstStyle/>
          <a:p>
            <a:pPr lvl="0"/>
            <a:r>
              <a:rPr lang="en-US" dirty="0"/>
              <a:t>Often does not learn from their actions</a:t>
            </a:r>
          </a:p>
          <a:p>
            <a:pPr lvl="0"/>
            <a:r>
              <a:rPr lang="en-US" dirty="0"/>
              <a:t>Promotes silence</a:t>
            </a:r>
          </a:p>
          <a:p>
            <a:pPr lvl="0"/>
            <a:r>
              <a:rPr lang="en-US" dirty="0"/>
              <a:t>Separation between individuals without meaningful resolution</a:t>
            </a:r>
            <a:endParaRPr lang="en-CA" dirty="0"/>
          </a:p>
          <a:p>
            <a:pPr lvl="0"/>
            <a:r>
              <a:rPr lang="en-US" dirty="0"/>
              <a:t>Spaces are not any safer</a:t>
            </a:r>
          </a:p>
          <a:p>
            <a:pPr lvl="0"/>
            <a:r>
              <a:rPr lang="en-US" dirty="0"/>
              <a:t>No opportunity to share events or experiences that have influenced </a:t>
            </a:r>
            <a:r>
              <a:rPr lang="en-US" dirty="0" err="1"/>
              <a:t>behaviours</a:t>
            </a:r>
            <a:endParaRPr lang="en-US" dirty="0"/>
          </a:p>
          <a:p>
            <a:pPr lvl="0"/>
            <a:r>
              <a:rPr lang="en-US" dirty="0"/>
              <a:t>Minimal or no interaction or community</a:t>
            </a:r>
            <a:r>
              <a:rPr lang="en-CA" dirty="0"/>
              <a:t> involvement</a:t>
            </a:r>
          </a:p>
          <a:p>
            <a:endParaRPr lang="en-CA" dirty="0"/>
          </a:p>
        </p:txBody>
      </p:sp>
      <p:sp>
        <p:nvSpPr>
          <p:cNvPr id="4" name="Content Placeholder 3">
            <a:extLst>
              <a:ext uri="{FF2B5EF4-FFF2-40B4-BE49-F238E27FC236}">
                <a16:creationId xmlns:a16="http://schemas.microsoft.com/office/drawing/2014/main" id="{853CE4F0-5CBE-4764-A39D-6843DDCB4932}"/>
              </a:ext>
            </a:extLst>
          </p:cNvPr>
          <p:cNvSpPr>
            <a:spLocks noGrp="1"/>
          </p:cNvSpPr>
          <p:nvPr>
            <p:ph sz="half" idx="2"/>
          </p:nvPr>
        </p:nvSpPr>
        <p:spPr/>
        <p:txBody>
          <a:bodyPr>
            <a:normAutofit fontScale="85000" lnSpcReduction="10000"/>
          </a:bodyPr>
          <a:lstStyle/>
          <a:p>
            <a:r>
              <a:rPr lang="en-CA" dirty="0"/>
              <a:t>Accepts responsibility &amp; learns from their actions</a:t>
            </a:r>
          </a:p>
          <a:p>
            <a:r>
              <a:rPr lang="en-CA" dirty="0"/>
              <a:t>Promotes openness – all affected parties can talk about what happened </a:t>
            </a:r>
          </a:p>
          <a:p>
            <a:r>
              <a:rPr lang="en-CA" dirty="0"/>
              <a:t>Promotes safer spaces</a:t>
            </a:r>
          </a:p>
          <a:p>
            <a:r>
              <a:rPr lang="en-CA" dirty="0"/>
              <a:t>Circle is a safe place and provides an opportunity for individuals to share their feelings, thoughts, experiences</a:t>
            </a:r>
          </a:p>
          <a:p>
            <a:r>
              <a:rPr lang="en-CA" dirty="0"/>
              <a:t>Greater involvement with all affected</a:t>
            </a:r>
          </a:p>
          <a:p>
            <a:r>
              <a:rPr lang="en-CA" dirty="0"/>
              <a:t>Opportunity for Elder involvement</a:t>
            </a:r>
          </a:p>
          <a:p>
            <a:r>
              <a:rPr lang="en-CA" dirty="0"/>
              <a:t>Acknowledge individual’s giftings, potential</a:t>
            </a:r>
          </a:p>
          <a:p>
            <a:r>
              <a:rPr lang="en-CA" dirty="0"/>
              <a:t>Helps us to address intergenerational traumas &amp; a catalyst for personal healing</a:t>
            </a:r>
          </a:p>
          <a:p>
            <a:endParaRPr lang="en-CA" dirty="0"/>
          </a:p>
        </p:txBody>
      </p:sp>
    </p:spTree>
    <p:extLst>
      <p:ext uri="{BB962C8B-B14F-4D97-AF65-F5344CB8AC3E}">
        <p14:creationId xmlns:p14="http://schemas.microsoft.com/office/powerpoint/2010/main" val="55945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A924FF-FF49-4721-AF21-D24E59BE4546}"/>
              </a:ext>
            </a:extLst>
          </p:cNvPr>
          <p:cNvSpPr/>
          <p:nvPr/>
        </p:nvSpPr>
        <p:spPr>
          <a:xfrm>
            <a:off x="2106967" y="1887803"/>
            <a:ext cx="6096000" cy="2308324"/>
          </a:xfrm>
          <a:prstGeom prst="rect">
            <a:avLst/>
          </a:prstGeom>
        </p:spPr>
        <p:txBody>
          <a:bodyPr>
            <a:spAutoFit/>
          </a:bodyPr>
          <a:lstStyle/>
          <a:p>
            <a:r>
              <a:rPr lang="en-CA" sz="2800" dirty="0"/>
              <a:t>It takes </a:t>
            </a:r>
            <a:r>
              <a:rPr lang="en-CA" sz="3200" b="1" dirty="0">
                <a:solidFill>
                  <a:srgbClr val="92D050"/>
                </a:solidFill>
              </a:rPr>
              <a:t>bravery (</a:t>
            </a:r>
            <a:r>
              <a:rPr lang="en-CA" sz="3200" b="1" dirty="0" err="1">
                <a:solidFill>
                  <a:srgbClr val="92D050"/>
                </a:solidFill>
              </a:rPr>
              <a:t>Aakdehewin</a:t>
            </a:r>
            <a:r>
              <a:rPr lang="en-CA" sz="3200" b="1" dirty="0">
                <a:solidFill>
                  <a:srgbClr val="92D050"/>
                </a:solidFill>
              </a:rPr>
              <a:t>), </a:t>
            </a:r>
            <a:r>
              <a:rPr lang="en-CA" sz="2800" dirty="0"/>
              <a:t>the courage to face the challenges before us with integrity, with a strong and fearless heart, to face the situation as it is.</a:t>
            </a:r>
          </a:p>
        </p:txBody>
      </p:sp>
    </p:spTree>
    <p:extLst>
      <p:ext uri="{BB962C8B-B14F-4D97-AF65-F5344CB8AC3E}">
        <p14:creationId xmlns:p14="http://schemas.microsoft.com/office/powerpoint/2010/main" val="406554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4BEE-2513-4A4C-958E-710DBF0BF9DE}"/>
              </a:ext>
            </a:extLst>
          </p:cNvPr>
          <p:cNvSpPr>
            <a:spLocks noGrp="1"/>
          </p:cNvSpPr>
          <p:nvPr>
            <p:ph type="title"/>
          </p:nvPr>
        </p:nvSpPr>
        <p:spPr/>
        <p:txBody>
          <a:bodyPr/>
          <a:lstStyle/>
          <a:p>
            <a:r>
              <a:rPr lang="en-CA" dirty="0"/>
              <a:t>Equality</a:t>
            </a:r>
          </a:p>
        </p:txBody>
      </p:sp>
      <p:sp>
        <p:nvSpPr>
          <p:cNvPr id="3" name="Content Placeholder 2">
            <a:extLst>
              <a:ext uri="{FF2B5EF4-FFF2-40B4-BE49-F238E27FC236}">
                <a16:creationId xmlns:a16="http://schemas.microsoft.com/office/drawing/2014/main" id="{B5E3C97F-6A9B-4AE0-9083-1AC64575D558}"/>
              </a:ext>
            </a:extLst>
          </p:cNvPr>
          <p:cNvSpPr>
            <a:spLocks noGrp="1"/>
          </p:cNvSpPr>
          <p:nvPr>
            <p:ph idx="1"/>
          </p:nvPr>
        </p:nvSpPr>
        <p:spPr/>
        <p:txBody>
          <a:bodyPr>
            <a:normAutofit fontScale="92500" lnSpcReduction="20000"/>
          </a:bodyPr>
          <a:lstStyle/>
          <a:p>
            <a:r>
              <a:rPr lang="en-CA" sz="2800" dirty="0"/>
              <a:t>Equal</a:t>
            </a:r>
          </a:p>
          <a:p>
            <a:pPr lvl="1"/>
            <a:r>
              <a:rPr lang="en-CA" sz="2400" dirty="0"/>
              <a:t>Everyone has equal seating </a:t>
            </a:r>
          </a:p>
          <a:p>
            <a:pPr lvl="1"/>
            <a:r>
              <a:rPr lang="en-CA" sz="2400" dirty="0"/>
              <a:t>No start, no finish</a:t>
            </a:r>
          </a:p>
          <a:p>
            <a:pPr lvl="1"/>
            <a:r>
              <a:rPr lang="en-CA" sz="2400" dirty="0"/>
              <a:t>Safety and trust – everyone can see one another</a:t>
            </a:r>
          </a:p>
          <a:p>
            <a:pPr lvl="1"/>
            <a:r>
              <a:rPr lang="en-CA" sz="2400" dirty="0"/>
              <a:t>Inclusion and responsibility – everyone has a chance to participate and to be heard</a:t>
            </a:r>
          </a:p>
          <a:p>
            <a:pPr lvl="1"/>
            <a:r>
              <a:rPr lang="en-CA" sz="2400" dirty="0"/>
              <a:t>Connection with one another</a:t>
            </a:r>
          </a:p>
          <a:p>
            <a:pPr lvl="1"/>
            <a:r>
              <a:rPr lang="en-CA" sz="2400" dirty="0"/>
              <a:t>Community involvement – brings community together instead of pulling them apart</a:t>
            </a:r>
          </a:p>
          <a:p>
            <a:pPr lvl="1"/>
            <a:r>
              <a:rPr lang="en-CA" sz="2400" dirty="0"/>
              <a:t>Wholeness</a:t>
            </a:r>
          </a:p>
        </p:txBody>
      </p:sp>
    </p:spTree>
    <p:extLst>
      <p:ext uri="{BB962C8B-B14F-4D97-AF65-F5344CB8AC3E}">
        <p14:creationId xmlns:p14="http://schemas.microsoft.com/office/powerpoint/2010/main" val="301677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C79BE6-B266-4377-8532-1616BE7031EC}"/>
              </a:ext>
            </a:extLst>
          </p:cNvPr>
          <p:cNvSpPr/>
          <p:nvPr/>
        </p:nvSpPr>
        <p:spPr>
          <a:xfrm>
            <a:off x="1627574" y="1443841"/>
            <a:ext cx="6096000" cy="3970318"/>
          </a:xfrm>
          <a:prstGeom prst="rect">
            <a:avLst/>
          </a:prstGeom>
        </p:spPr>
        <p:txBody>
          <a:bodyPr>
            <a:spAutoFit/>
          </a:bodyPr>
          <a:lstStyle/>
          <a:p>
            <a:r>
              <a:rPr lang="en-CA" sz="2800" dirty="0"/>
              <a:t>In the circle, we are </a:t>
            </a:r>
            <a:r>
              <a:rPr lang="en-CA" sz="2800" b="1" dirty="0">
                <a:solidFill>
                  <a:srgbClr val="92D050"/>
                </a:solidFill>
              </a:rPr>
              <a:t>truth (</a:t>
            </a:r>
            <a:r>
              <a:rPr lang="en-CA" sz="2800" b="1" dirty="0" err="1">
                <a:solidFill>
                  <a:srgbClr val="92D050"/>
                </a:solidFill>
              </a:rPr>
              <a:t>Debwewin</a:t>
            </a:r>
            <a:r>
              <a:rPr lang="en-CA" sz="2800" b="1" dirty="0">
                <a:solidFill>
                  <a:srgbClr val="92D050"/>
                </a:solidFill>
              </a:rPr>
              <a:t>) </a:t>
            </a:r>
            <a:r>
              <a:rPr lang="en-CA" sz="2800" dirty="0"/>
              <a:t>tellers, we speak our truths.  Our elders encourage young people to become not only hearers and speakers of truth, but to become people of integrity, deceiving neither themselves nor others as they grow in the wisdom of our ways.</a:t>
            </a:r>
          </a:p>
        </p:txBody>
      </p:sp>
    </p:spTree>
    <p:extLst>
      <p:ext uri="{BB962C8B-B14F-4D97-AF65-F5344CB8AC3E}">
        <p14:creationId xmlns:p14="http://schemas.microsoft.com/office/powerpoint/2010/main" val="385921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BC6D9-C340-4726-A91C-473A0E12AF3A}"/>
              </a:ext>
            </a:extLst>
          </p:cNvPr>
          <p:cNvSpPr/>
          <p:nvPr/>
        </p:nvSpPr>
        <p:spPr>
          <a:xfrm>
            <a:off x="2027067" y="2044057"/>
            <a:ext cx="6096000" cy="2308324"/>
          </a:xfrm>
          <a:prstGeom prst="rect">
            <a:avLst/>
          </a:prstGeom>
        </p:spPr>
        <p:txBody>
          <a:bodyPr>
            <a:spAutoFit/>
          </a:bodyPr>
          <a:lstStyle/>
          <a:p>
            <a:r>
              <a:rPr lang="en-CA" sz="2800" dirty="0"/>
              <a:t>We are encouraged to walk in </a:t>
            </a:r>
            <a:r>
              <a:rPr lang="en-CA" sz="3200" b="1" dirty="0">
                <a:solidFill>
                  <a:srgbClr val="92D050"/>
                </a:solidFill>
              </a:rPr>
              <a:t>honesty (Gwekwaadziwin) </a:t>
            </a:r>
            <a:r>
              <a:rPr lang="en-CA" sz="2800" dirty="0"/>
              <a:t>of both word and action, to speak honestly about both ourselves and our communities</a:t>
            </a:r>
          </a:p>
        </p:txBody>
      </p:sp>
    </p:spTree>
    <p:extLst>
      <p:ext uri="{BB962C8B-B14F-4D97-AF65-F5344CB8AC3E}">
        <p14:creationId xmlns:p14="http://schemas.microsoft.com/office/powerpoint/2010/main" val="388652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crowd&#10;&#10;Description automatically generated">
            <a:extLst>
              <a:ext uri="{FF2B5EF4-FFF2-40B4-BE49-F238E27FC236}">
                <a16:creationId xmlns:a16="http://schemas.microsoft.com/office/drawing/2014/main" id="{7CAFC4D3-25F5-4DE1-9C2A-DBD173BF7D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44661" y="1432626"/>
            <a:ext cx="10303871" cy="3992748"/>
          </a:xfrm>
          <a:prstGeom prst="rect">
            <a:avLst/>
          </a:prstGeom>
        </p:spPr>
      </p:pic>
      <p:pic>
        <p:nvPicPr>
          <p:cNvPr id="4" name="Content Placeholder 3">
            <a:extLst>
              <a:ext uri="{FF2B5EF4-FFF2-40B4-BE49-F238E27FC236}">
                <a16:creationId xmlns:a16="http://schemas.microsoft.com/office/drawing/2014/main" id="{750E8EBB-5AB2-4039-B01F-1DBF49F596AC}"/>
              </a:ext>
            </a:extLst>
          </p:cNvPr>
          <p:cNvPicPr>
            <a:picLocks noGrp="1" noChangeAspect="1"/>
          </p:cNvPicPr>
          <p:nvPr>
            <p:ph idx="1"/>
          </p:nvPr>
        </p:nvPicPr>
        <p:blipFill>
          <a:blip r:embed="rId4"/>
          <a:stretch>
            <a:fillRect/>
          </a:stretch>
        </p:blipFill>
        <p:spPr>
          <a:xfrm>
            <a:off x="223024" y="643467"/>
            <a:ext cx="5330283" cy="5571066"/>
          </a:xfrm>
          <a:prstGeom prst="rect">
            <a:avLst/>
          </a:prstGeom>
        </p:spPr>
      </p:pic>
    </p:spTree>
    <p:extLst>
      <p:ext uri="{BB962C8B-B14F-4D97-AF65-F5344CB8AC3E}">
        <p14:creationId xmlns:p14="http://schemas.microsoft.com/office/powerpoint/2010/main" val="248161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37454-CB88-4BD5-B9C1-7AF2A4CB0CB9}"/>
              </a:ext>
            </a:extLst>
          </p:cNvPr>
          <p:cNvSpPr/>
          <p:nvPr/>
        </p:nvSpPr>
        <p:spPr>
          <a:xfrm>
            <a:off x="1223638" y="2725846"/>
            <a:ext cx="9101091" cy="2062103"/>
          </a:xfrm>
          <a:prstGeom prst="rect">
            <a:avLst/>
          </a:prstGeom>
        </p:spPr>
        <p:txBody>
          <a:bodyPr wrap="square">
            <a:spAutoFit/>
          </a:bodyPr>
          <a:lstStyle/>
          <a:p>
            <a:r>
              <a:rPr lang="en-CA" sz="1600" dirty="0"/>
              <a:t>Sources</a:t>
            </a:r>
          </a:p>
          <a:p>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Johnston, Basil (1990). Ojibway Heritage. </a:t>
            </a:r>
          </a:p>
          <a:p>
            <a:pPr marL="285750" indent="-285750">
              <a:buFont typeface="Arial" panose="020B0604020202020204" pitchFamily="34" charset="0"/>
              <a:buChar char="•"/>
            </a:pPr>
            <a:r>
              <a:rPr lang="en-CA" sz="1600" dirty="0"/>
              <a:t>Ngo </a:t>
            </a:r>
            <a:r>
              <a:rPr lang="en-CA" sz="1600" dirty="0" err="1"/>
              <a:t>Dwe</a:t>
            </a:r>
            <a:r>
              <a:rPr lang="en-CA" sz="1600" dirty="0"/>
              <a:t> </a:t>
            </a:r>
            <a:r>
              <a:rPr lang="en-CA" sz="1600" dirty="0" err="1"/>
              <a:t>Waangizid</a:t>
            </a:r>
            <a:r>
              <a:rPr lang="en-CA" sz="1600" dirty="0"/>
              <a:t> Anishinaabe is the Preamble to the Anishinabek Nation Constitution</a:t>
            </a:r>
          </a:p>
          <a:p>
            <a:pPr marL="285750" indent="-285750">
              <a:buFont typeface="Arial" panose="020B0604020202020204" pitchFamily="34" charset="0"/>
              <a:buChar char="•"/>
            </a:pPr>
            <a:r>
              <a:rPr lang="en-CA" sz="1600" dirty="0" err="1"/>
              <a:t>Kinoomaadiewinan</a:t>
            </a:r>
            <a:r>
              <a:rPr lang="en-CA" sz="1600" dirty="0"/>
              <a:t> Anishinaabe </a:t>
            </a:r>
            <a:r>
              <a:rPr lang="en-CA" sz="1600" dirty="0" err="1"/>
              <a:t>Bimaadizinwin</a:t>
            </a:r>
            <a:r>
              <a:rPr lang="en-CA" sz="1600" dirty="0"/>
              <a:t>, collected teachings shared with Nokiiwin Tribal 	Council by local elder, Dorothy with </a:t>
            </a:r>
            <a:r>
              <a:rPr lang="en-CA" sz="1600" dirty="0" err="1"/>
              <a:t>Anishinawbe</a:t>
            </a:r>
            <a:r>
              <a:rPr lang="en-CA" sz="1600" dirty="0"/>
              <a:t> </a:t>
            </a:r>
            <a:r>
              <a:rPr lang="en-CA" sz="1600" dirty="0" err="1"/>
              <a:t>Mushkiki</a:t>
            </a:r>
            <a:r>
              <a:rPr lang="en-CA" sz="1600" dirty="0"/>
              <a:t> </a:t>
            </a:r>
          </a:p>
          <a:p>
            <a:pPr marL="285750" indent="-285750">
              <a:buFont typeface="Arial" panose="020B0604020202020204" pitchFamily="34" charset="0"/>
              <a:buChar char="•"/>
            </a:pPr>
            <a:r>
              <a:rPr lang="en-CA" sz="1600" dirty="0"/>
              <a:t>Teachings from local elders</a:t>
            </a:r>
          </a:p>
        </p:txBody>
      </p:sp>
    </p:spTree>
    <p:extLst>
      <p:ext uri="{BB962C8B-B14F-4D97-AF65-F5344CB8AC3E}">
        <p14:creationId xmlns:p14="http://schemas.microsoft.com/office/powerpoint/2010/main" val="37539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C425EBE2-4F6C-4246-8DCF-51419A2D1127}"/>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880" y="643467"/>
            <a:ext cx="5515354" cy="5571065"/>
          </a:xfrm>
          <a:prstGeom prst="rect">
            <a:avLst/>
          </a:prstGeom>
          <a:ln>
            <a:noFill/>
          </a:ln>
        </p:spPr>
      </p:pic>
    </p:spTree>
    <p:extLst>
      <p:ext uri="{BB962C8B-B14F-4D97-AF65-F5344CB8AC3E}">
        <p14:creationId xmlns:p14="http://schemas.microsoft.com/office/powerpoint/2010/main" val="26630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table&#10;&#10;Description automatically generated">
            <a:extLst>
              <a:ext uri="{FF2B5EF4-FFF2-40B4-BE49-F238E27FC236}">
                <a16:creationId xmlns:a16="http://schemas.microsoft.com/office/drawing/2014/main" id="{E69CB1E4-44EF-4D91-A4AE-EA13DD123281}"/>
              </a:ext>
            </a:extLst>
          </p:cNvPr>
          <p:cNvPicPr>
            <a:picLocks noChangeAspect="1"/>
          </p:cNvPicPr>
          <p:nvPr/>
        </p:nvPicPr>
        <p:blipFill>
          <a:blip r:embed="rId2"/>
          <a:stretch>
            <a:fillRect/>
          </a:stretch>
        </p:blipFill>
        <p:spPr>
          <a:xfrm>
            <a:off x="643467" y="1711453"/>
            <a:ext cx="8891150" cy="3854846"/>
          </a:xfrm>
          <a:prstGeom prst="rect">
            <a:avLst/>
          </a:prstGeom>
        </p:spPr>
      </p:pic>
    </p:spTree>
    <p:extLst>
      <p:ext uri="{BB962C8B-B14F-4D97-AF65-F5344CB8AC3E}">
        <p14:creationId xmlns:p14="http://schemas.microsoft.com/office/powerpoint/2010/main" val="184268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3BA17-9F84-442A-B9CE-79808E545A4C}"/>
              </a:ext>
            </a:extLst>
          </p:cNvPr>
          <p:cNvPicPr>
            <a:picLocks noChangeAspect="1"/>
          </p:cNvPicPr>
          <p:nvPr/>
        </p:nvPicPr>
        <p:blipFill>
          <a:blip r:embed="rId2"/>
          <a:stretch>
            <a:fillRect/>
          </a:stretch>
        </p:blipFill>
        <p:spPr>
          <a:xfrm>
            <a:off x="1294686" y="464757"/>
            <a:ext cx="7010349" cy="5804197"/>
          </a:xfrm>
          <a:prstGeom prst="rect">
            <a:avLst/>
          </a:prstGeom>
        </p:spPr>
      </p:pic>
    </p:spTree>
    <p:extLst>
      <p:ext uri="{BB962C8B-B14F-4D97-AF65-F5344CB8AC3E}">
        <p14:creationId xmlns:p14="http://schemas.microsoft.com/office/powerpoint/2010/main" val="97993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E61C39-37E8-481F-AE2C-B0A6C369AAFC}"/>
              </a:ext>
            </a:extLst>
          </p:cNvPr>
          <p:cNvSpPr/>
          <p:nvPr/>
        </p:nvSpPr>
        <p:spPr>
          <a:xfrm>
            <a:off x="1565429" y="1946363"/>
            <a:ext cx="6451106" cy="3908762"/>
          </a:xfrm>
          <a:prstGeom prst="rect">
            <a:avLst/>
          </a:prstGeom>
        </p:spPr>
        <p:txBody>
          <a:bodyPr wrap="square">
            <a:spAutoFit/>
          </a:bodyPr>
          <a:lstStyle/>
          <a:p>
            <a:r>
              <a:rPr lang="en-CA" sz="2400" dirty="0"/>
              <a:t>The highest wisdom of all is the wisdom of </a:t>
            </a:r>
            <a:r>
              <a:rPr lang="en-CA" sz="3200" b="1" dirty="0">
                <a:solidFill>
                  <a:srgbClr val="92D050"/>
                </a:solidFill>
              </a:rPr>
              <a:t>love (</a:t>
            </a:r>
            <a:r>
              <a:rPr lang="en-CA" sz="3200" b="1" dirty="0" err="1">
                <a:solidFill>
                  <a:srgbClr val="92D050"/>
                </a:solidFill>
              </a:rPr>
              <a:t>Zaagidwin</a:t>
            </a:r>
            <a:r>
              <a:rPr lang="en-CA" sz="3200" b="1" dirty="0">
                <a:solidFill>
                  <a:srgbClr val="92D050"/>
                </a:solidFill>
              </a:rPr>
              <a:t>)</a:t>
            </a:r>
            <a:r>
              <a:rPr lang="en-CA" sz="2400" dirty="0"/>
              <a:t>, compassion for all regardless of whether others feel it is deserved or not. It is the wisdom of love that both protects, heals, and provides safe space for victims as well as brings the possibility of restoration for those who have caused harm; because the wisdom of love also knows that those who have hurt others have also first been victims. </a:t>
            </a:r>
          </a:p>
        </p:txBody>
      </p:sp>
    </p:spTree>
    <p:extLst>
      <p:ext uri="{BB962C8B-B14F-4D97-AF65-F5344CB8AC3E}">
        <p14:creationId xmlns:p14="http://schemas.microsoft.com/office/powerpoint/2010/main" val="137505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0F8EC-58F0-4757-AD8A-629BAD378F60}"/>
              </a:ext>
            </a:extLst>
          </p:cNvPr>
          <p:cNvSpPr/>
          <p:nvPr/>
        </p:nvSpPr>
        <p:spPr>
          <a:xfrm>
            <a:off x="809347" y="905523"/>
            <a:ext cx="5058793" cy="4955203"/>
          </a:xfrm>
          <a:prstGeom prst="rect">
            <a:avLst/>
          </a:prstGeom>
        </p:spPr>
        <p:txBody>
          <a:bodyPr wrap="square">
            <a:spAutoFit/>
          </a:bodyPr>
          <a:lstStyle/>
          <a:p>
            <a:r>
              <a:rPr lang="en-CA" sz="4000" dirty="0">
                <a:latin typeface="Modern Love Grunge" panose="020B0604020202020204" pitchFamily="82" charset="0"/>
              </a:rPr>
              <a:t>“Indigenous legal traditions are like a quilt.  It is us that have threads of knowledge. We have to start to put them together.” </a:t>
            </a:r>
          </a:p>
          <a:p>
            <a:endParaRPr lang="en-CA" dirty="0"/>
          </a:p>
          <a:p>
            <a:r>
              <a:rPr lang="en-CA" dirty="0"/>
              <a:t>- Elder Marlene Pierre, Fort William First Nation</a:t>
            </a:r>
          </a:p>
        </p:txBody>
      </p:sp>
      <p:pic>
        <p:nvPicPr>
          <p:cNvPr id="4" name="Picture 3" descr="A close up of many different colors&#10;&#10;Description automatically generated">
            <a:extLst>
              <a:ext uri="{FF2B5EF4-FFF2-40B4-BE49-F238E27FC236}">
                <a16:creationId xmlns:a16="http://schemas.microsoft.com/office/drawing/2014/main" id="{F2482E0D-606C-4C85-AC32-2B10B9C11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298" y="654628"/>
            <a:ext cx="4980812" cy="5548744"/>
          </a:xfrm>
          <a:prstGeom prst="rect">
            <a:avLst/>
          </a:prstGeom>
        </p:spPr>
      </p:pic>
    </p:spTree>
    <p:extLst>
      <p:ext uri="{BB962C8B-B14F-4D97-AF65-F5344CB8AC3E}">
        <p14:creationId xmlns:p14="http://schemas.microsoft.com/office/powerpoint/2010/main" val="152655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9D4B-7FD9-49B7-9473-FA9161DCB9DF}"/>
              </a:ext>
            </a:extLst>
          </p:cNvPr>
          <p:cNvSpPr>
            <a:spLocks noGrp="1"/>
          </p:cNvSpPr>
          <p:nvPr>
            <p:ph type="title"/>
          </p:nvPr>
        </p:nvSpPr>
        <p:spPr/>
        <p:txBody>
          <a:bodyPr/>
          <a:lstStyle/>
          <a:p>
            <a:r>
              <a:rPr lang="en-CA" dirty="0"/>
              <a:t>What is Restorative Justice?</a:t>
            </a:r>
          </a:p>
        </p:txBody>
      </p:sp>
      <p:sp>
        <p:nvSpPr>
          <p:cNvPr id="3" name="Content Placeholder 2">
            <a:extLst>
              <a:ext uri="{FF2B5EF4-FFF2-40B4-BE49-F238E27FC236}">
                <a16:creationId xmlns:a16="http://schemas.microsoft.com/office/drawing/2014/main" id="{48A256AE-56E4-48C6-B7DC-4FD2E405E4AB}"/>
              </a:ext>
            </a:extLst>
          </p:cNvPr>
          <p:cNvSpPr>
            <a:spLocks noGrp="1"/>
          </p:cNvSpPr>
          <p:nvPr>
            <p:ph idx="1"/>
          </p:nvPr>
        </p:nvSpPr>
        <p:spPr/>
        <p:txBody>
          <a:bodyPr>
            <a:normAutofit/>
          </a:bodyPr>
          <a:lstStyle/>
          <a:p>
            <a:r>
              <a:rPr lang="en-CA" sz="2800" dirty="0"/>
              <a:t>Just outcomes for all not only for the person harmed but for the person who has harmed, family, friends, community that are affected.</a:t>
            </a:r>
          </a:p>
          <a:p>
            <a:r>
              <a:rPr lang="en-CA" sz="2800" dirty="0"/>
              <a:t>Acknowledges that it is important to restore relationships between individuals and to restore  individual(s) back into the community.</a:t>
            </a:r>
          </a:p>
          <a:p>
            <a:r>
              <a:rPr lang="en-CA" sz="2800" dirty="0"/>
              <a:t>The aim is to move forward from what happened  in a positive and healing direction.</a:t>
            </a:r>
          </a:p>
          <a:p>
            <a:endParaRPr lang="en-CA" sz="2800" dirty="0"/>
          </a:p>
        </p:txBody>
      </p:sp>
    </p:spTree>
    <p:extLst>
      <p:ext uri="{BB962C8B-B14F-4D97-AF65-F5344CB8AC3E}">
        <p14:creationId xmlns:p14="http://schemas.microsoft.com/office/powerpoint/2010/main" val="209968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0981E-2B58-4024-A4B6-0588F0AC6A19}"/>
              </a:ext>
            </a:extLst>
          </p:cNvPr>
          <p:cNvSpPr/>
          <p:nvPr/>
        </p:nvSpPr>
        <p:spPr>
          <a:xfrm>
            <a:off x="654674" y="1102332"/>
            <a:ext cx="10705169" cy="4493538"/>
          </a:xfrm>
          <a:prstGeom prst="rect">
            <a:avLst/>
          </a:prstGeom>
        </p:spPr>
        <p:txBody>
          <a:bodyPr wrap="square">
            <a:spAutoFit/>
          </a:bodyPr>
          <a:lstStyle/>
          <a:p>
            <a:r>
              <a:rPr lang="en-CA" sz="4800" dirty="0">
                <a:solidFill>
                  <a:schemeClr val="accent2">
                    <a:lumMod val="60000"/>
                    <a:lumOff val="40000"/>
                  </a:schemeClr>
                </a:solidFill>
                <a:latin typeface="Modern Love Grunge" panose="04070805081005020601" pitchFamily="82" charset="0"/>
              </a:rPr>
              <a:t>Whenever we do something good, you can call that restorative justice because we are reclaiming and practicing what is right and what Creator gave us in the teachings</a:t>
            </a:r>
            <a:r>
              <a:rPr lang="en-CA" sz="4800" dirty="0">
                <a:solidFill>
                  <a:schemeClr val="accent2">
                    <a:lumMod val="60000"/>
                    <a:lumOff val="40000"/>
                  </a:schemeClr>
                </a:solidFill>
              </a:rPr>
              <a:t>.  </a:t>
            </a:r>
          </a:p>
          <a:p>
            <a:endParaRPr lang="en-CA" dirty="0"/>
          </a:p>
          <a:p>
            <a:r>
              <a:rPr lang="en-CA" sz="2800" dirty="0"/>
              <a:t>– Elder Marlene Pierre, Fort William First Nation</a:t>
            </a:r>
          </a:p>
        </p:txBody>
      </p:sp>
    </p:spTree>
    <p:extLst>
      <p:ext uri="{BB962C8B-B14F-4D97-AF65-F5344CB8AC3E}">
        <p14:creationId xmlns:p14="http://schemas.microsoft.com/office/powerpoint/2010/main" val="302532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2AD47-4EE8-4FF2-BC80-585C8E183E24}"/>
              </a:ext>
            </a:extLst>
          </p:cNvPr>
          <p:cNvSpPr/>
          <p:nvPr/>
        </p:nvSpPr>
        <p:spPr>
          <a:xfrm>
            <a:off x="1529918" y="1466970"/>
            <a:ext cx="6096000" cy="4031873"/>
          </a:xfrm>
          <a:prstGeom prst="rect">
            <a:avLst/>
          </a:prstGeom>
        </p:spPr>
        <p:txBody>
          <a:bodyPr>
            <a:spAutoFit/>
          </a:bodyPr>
          <a:lstStyle/>
          <a:p>
            <a:r>
              <a:rPr lang="en-CA" sz="2400" dirty="0"/>
              <a:t>Emphasis is on our need for </a:t>
            </a:r>
            <a:r>
              <a:rPr lang="en-CA" sz="3200" b="1" dirty="0">
                <a:solidFill>
                  <a:srgbClr val="92D050"/>
                </a:solidFill>
              </a:rPr>
              <a:t>humility (</a:t>
            </a:r>
            <a:r>
              <a:rPr lang="en-CA" sz="3200" b="1" dirty="0" err="1">
                <a:solidFill>
                  <a:srgbClr val="92D050"/>
                </a:solidFill>
              </a:rPr>
              <a:t>Dibaadendziiwin</a:t>
            </a:r>
            <a:r>
              <a:rPr lang="en-CA" sz="3200" b="1" dirty="0">
                <a:solidFill>
                  <a:srgbClr val="92D050"/>
                </a:solidFill>
              </a:rPr>
              <a:t>)</a:t>
            </a:r>
            <a:r>
              <a:rPr lang="en-CA" sz="2400" dirty="0"/>
              <a:t> in moving forward – the humility to know that, although we are all an important and sacred part of the whole, we are only a part, equal to others, but in no way better than the individuals and communities that we serve. It is this sort of humility that challenges us to become more inclusive, respectfully cooperating with all involved. </a:t>
            </a:r>
          </a:p>
        </p:txBody>
      </p:sp>
    </p:spTree>
    <p:extLst>
      <p:ext uri="{BB962C8B-B14F-4D97-AF65-F5344CB8AC3E}">
        <p14:creationId xmlns:p14="http://schemas.microsoft.com/office/powerpoint/2010/main" val="36321340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1983</TotalTime>
  <Words>636</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Modern Love Grunge</vt:lpstr>
      <vt:lpstr>Trebuchet MS</vt:lpstr>
      <vt:lpstr>Wingdings 3</vt:lpstr>
      <vt:lpstr>Facet</vt:lpstr>
      <vt:lpstr>Restorative Justice  Presenter: Jennifer J. McKenzie Restorative Justice Coordinator Nokiiwin Tribal Council</vt:lpstr>
      <vt:lpstr>PowerPoint Presentation</vt:lpstr>
      <vt:lpstr>PowerPoint Presentation</vt:lpstr>
      <vt:lpstr>PowerPoint Presentation</vt:lpstr>
      <vt:lpstr>PowerPoint Presentation</vt:lpstr>
      <vt:lpstr>PowerPoint Presentation</vt:lpstr>
      <vt:lpstr>What is Restorative Justice?</vt:lpstr>
      <vt:lpstr>PowerPoint Presentation</vt:lpstr>
      <vt:lpstr>PowerPoint Presentation</vt:lpstr>
      <vt:lpstr>Punishment</vt:lpstr>
      <vt:lpstr>Comparison of punishment and restorative justice circles</vt:lpstr>
      <vt:lpstr>PowerPoint Presentation</vt:lpstr>
      <vt:lpstr>Equality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Justice Circle Training</dc:title>
  <dc:creator>Justice</dc:creator>
  <cp:lastModifiedBy>Scott Baker</cp:lastModifiedBy>
  <cp:revision>23</cp:revision>
  <dcterms:created xsi:type="dcterms:W3CDTF">2018-10-21T03:24:26Z</dcterms:created>
  <dcterms:modified xsi:type="dcterms:W3CDTF">2020-06-25T02:17:14Z</dcterms:modified>
</cp:coreProperties>
</file>