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86" r:id="rId2"/>
  </p:sldMasterIdLst>
  <p:notesMasterIdLst>
    <p:notesMasterId r:id="rId18"/>
  </p:notesMasterIdLst>
  <p:handoutMasterIdLst>
    <p:handoutMasterId r:id="rId19"/>
  </p:handoutMasterIdLst>
  <p:sldIdLst>
    <p:sldId id="502" r:id="rId3"/>
    <p:sldId id="532" r:id="rId4"/>
    <p:sldId id="513" r:id="rId5"/>
    <p:sldId id="509" r:id="rId6"/>
    <p:sldId id="512" r:id="rId7"/>
    <p:sldId id="519" r:id="rId8"/>
    <p:sldId id="518" r:id="rId9"/>
    <p:sldId id="511" r:id="rId10"/>
    <p:sldId id="516" r:id="rId11"/>
    <p:sldId id="505" r:id="rId12"/>
    <p:sldId id="514" r:id="rId13"/>
    <p:sldId id="533" r:id="rId14"/>
    <p:sldId id="534" r:id="rId15"/>
    <p:sldId id="535" r:id="rId16"/>
    <p:sldId id="536" r:id="rId17"/>
  </p:sldIdLst>
  <p:sldSz cx="9144000" cy="6858000" type="screen4x3"/>
  <p:notesSz cx="7010400" cy="9296400"/>
  <p:custDataLst>
    <p:tags r:id="rId20"/>
  </p:custDataLst>
  <p:defaultTextStyle>
    <a:defPPr>
      <a:defRPr lang="en-CA"/>
    </a:defPPr>
    <a:lvl1pPr algn="l" rtl="0" fontAlgn="base">
      <a:lnSpc>
        <a:spcPct val="90000"/>
      </a:lnSpc>
      <a:spcBef>
        <a:spcPct val="0"/>
      </a:spcBef>
      <a:spcAft>
        <a:spcPct val="37000"/>
      </a:spcAft>
      <a:defRPr kern="1200">
        <a:solidFill>
          <a:schemeClr val="tx1"/>
        </a:solidFill>
        <a:latin typeface="Verdana" pitchFamily="34" charset="0"/>
        <a:ea typeface="+mn-ea"/>
        <a:cs typeface="+mn-cs"/>
      </a:defRPr>
    </a:lvl1pPr>
    <a:lvl2pPr marL="457200" algn="l" rtl="0" fontAlgn="base">
      <a:lnSpc>
        <a:spcPct val="90000"/>
      </a:lnSpc>
      <a:spcBef>
        <a:spcPct val="0"/>
      </a:spcBef>
      <a:spcAft>
        <a:spcPct val="37000"/>
      </a:spcAft>
      <a:defRPr kern="1200">
        <a:solidFill>
          <a:schemeClr val="tx1"/>
        </a:solidFill>
        <a:latin typeface="Verdana" pitchFamily="34" charset="0"/>
        <a:ea typeface="+mn-ea"/>
        <a:cs typeface="+mn-cs"/>
      </a:defRPr>
    </a:lvl2pPr>
    <a:lvl3pPr marL="914400" algn="l" rtl="0" fontAlgn="base">
      <a:lnSpc>
        <a:spcPct val="90000"/>
      </a:lnSpc>
      <a:spcBef>
        <a:spcPct val="0"/>
      </a:spcBef>
      <a:spcAft>
        <a:spcPct val="37000"/>
      </a:spcAft>
      <a:defRPr kern="1200">
        <a:solidFill>
          <a:schemeClr val="tx1"/>
        </a:solidFill>
        <a:latin typeface="Verdana" pitchFamily="34" charset="0"/>
        <a:ea typeface="+mn-ea"/>
        <a:cs typeface="+mn-cs"/>
      </a:defRPr>
    </a:lvl3pPr>
    <a:lvl4pPr marL="1371600" algn="l" rtl="0" fontAlgn="base">
      <a:lnSpc>
        <a:spcPct val="90000"/>
      </a:lnSpc>
      <a:spcBef>
        <a:spcPct val="0"/>
      </a:spcBef>
      <a:spcAft>
        <a:spcPct val="37000"/>
      </a:spcAft>
      <a:defRPr kern="1200">
        <a:solidFill>
          <a:schemeClr val="tx1"/>
        </a:solidFill>
        <a:latin typeface="Verdana" pitchFamily="34" charset="0"/>
        <a:ea typeface="+mn-ea"/>
        <a:cs typeface="+mn-cs"/>
      </a:defRPr>
    </a:lvl4pPr>
    <a:lvl5pPr marL="1828800" algn="l" rtl="0" fontAlgn="base">
      <a:lnSpc>
        <a:spcPct val="90000"/>
      </a:lnSpc>
      <a:spcBef>
        <a:spcPct val="0"/>
      </a:spcBef>
      <a:spcAft>
        <a:spcPct val="3700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99FF"/>
    <a:srgbClr val="335C64"/>
    <a:srgbClr val="66CCFF"/>
    <a:srgbClr val="33CCFF"/>
    <a:srgbClr val="0000DE"/>
    <a:srgbClr val="000099"/>
    <a:srgbClr val="0035DE"/>
    <a:srgbClr val="96969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11" autoAdjust="0"/>
    <p:restoredTop sz="90036" autoAdjust="0"/>
  </p:normalViewPr>
  <p:slideViewPr>
    <p:cSldViewPr snapToObjects="1">
      <p:cViewPr>
        <p:scale>
          <a:sx n="100" d="100"/>
          <a:sy n="100" d="100"/>
        </p:scale>
        <p:origin x="-558" y="-72"/>
      </p:cViewPr>
      <p:guideLst>
        <p:guide orient="horz" pos="720"/>
        <p:guide pos="2880"/>
      </p:guideLst>
    </p:cSldViewPr>
  </p:slideViewPr>
  <p:outlineViewPr>
    <p:cViewPr>
      <p:scale>
        <a:sx n="25" d="100"/>
        <a:sy n="25"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snapToObjects="1">
      <p:cViewPr>
        <p:scale>
          <a:sx n="75" d="100"/>
          <a:sy n="75" d="100"/>
        </p:scale>
        <p:origin x="-3252" y="-342"/>
      </p:cViewPr>
      <p:guideLst>
        <p:guide orient="horz" pos="2929"/>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466" name="Rectangle 2"/>
          <p:cNvSpPr>
            <a:spLocks noGrp="1" noChangeArrowheads="1"/>
          </p:cNvSpPr>
          <p:nvPr>
            <p:ph type="hdr" sz="quarter"/>
          </p:nvPr>
        </p:nvSpPr>
        <p:spPr bwMode="auto">
          <a:xfrm>
            <a:off x="0" y="0"/>
            <a:ext cx="3040063" cy="465138"/>
          </a:xfrm>
          <a:prstGeom prst="rect">
            <a:avLst/>
          </a:prstGeom>
          <a:noFill/>
          <a:ln w="9525">
            <a:noFill/>
            <a:miter lim="800000"/>
            <a:headEnd/>
            <a:tailEnd/>
          </a:ln>
          <a:effectLst/>
        </p:spPr>
        <p:txBody>
          <a:bodyPr vert="horz" wrap="square" lIns="92351" tIns="46176" rIns="92351" bIns="46176" numCol="1" anchor="t" anchorCtr="0" compatLnSpc="1">
            <a:prstTxWarp prst="textNoShape">
              <a:avLst/>
            </a:prstTxWarp>
          </a:bodyPr>
          <a:lstStyle>
            <a:lvl1pPr defTabSz="923789">
              <a:lnSpc>
                <a:spcPct val="100000"/>
              </a:lnSpc>
              <a:spcAft>
                <a:spcPct val="0"/>
              </a:spcAft>
              <a:defRPr sz="1200">
                <a:latin typeface="Arial" charset="0"/>
              </a:defRPr>
            </a:lvl1pPr>
          </a:lstStyle>
          <a:p>
            <a:pPr>
              <a:defRPr/>
            </a:pPr>
            <a:endParaRPr lang="en-CA"/>
          </a:p>
        </p:txBody>
      </p:sp>
      <p:sp>
        <p:nvSpPr>
          <p:cNvPr id="190467" name="Rectangle 3"/>
          <p:cNvSpPr>
            <a:spLocks noGrp="1" noChangeArrowheads="1"/>
          </p:cNvSpPr>
          <p:nvPr>
            <p:ph type="dt" sz="quarter" idx="1"/>
          </p:nvPr>
        </p:nvSpPr>
        <p:spPr bwMode="auto">
          <a:xfrm>
            <a:off x="3968751" y="0"/>
            <a:ext cx="3040063" cy="465138"/>
          </a:xfrm>
          <a:prstGeom prst="rect">
            <a:avLst/>
          </a:prstGeom>
          <a:noFill/>
          <a:ln w="9525">
            <a:noFill/>
            <a:miter lim="800000"/>
            <a:headEnd/>
            <a:tailEnd/>
          </a:ln>
          <a:effectLst/>
        </p:spPr>
        <p:txBody>
          <a:bodyPr vert="horz" wrap="square" lIns="92351" tIns="46176" rIns="92351" bIns="46176" numCol="1" anchor="t" anchorCtr="0" compatLnSpc="1">
            <a:prstTxWarp prst="textNoShape">
              <a:avLst/>
            </a:prstTxWarp>
          </a:bodyPr>
          <a:lstStyle>
            <a:lvl1pPr algn="r" defTabSz="923789">
              <a:lnSpc>
                <a:spcPct val="100000"/>
              </a:lnSpc>
              <a:spcAft>
                <a:spcPct val="0"/>
              </a:spcAft>
              <a:defRPr sz="1200">
                <a:latin typeface="Arial" charset="0"/>
              </a:defRPr>
            </a:lvl1pPr>
          </a:lstStyle>
          <a:p>
            <a:pPr>
              <a:defRPr/>
            </a:pPr>
            <a:endParaRPr lang="en-CA"/>
          </a:p>
        </p:txBody>
      </p:sp>
      <p:sp>
        <p:nvSpPr>
          <p:cNvPr id="190468" name="Rectangle 4"/>
          <p:cNvSpPr>
            <a:spLocks noGrp="1" noChangeArrowheads="1"/>
          </p:cNvSpPr>
          <p:nvPr>
            <p:ph type="ftr" sz="quarter" idx="2"/>
          </p:nvPr>
        </p:nvSpPr>
        <p:spPr bwMode="auto">
          <a:xfrm>
            <a:off x="0" y="8829675"/>
            <a:ext cx="3040063" cy="465138"/>
          </a:xfrm>
          <a:prstGeom prst="rect">
            <a:avLst/>
          </a:prstGeom>
          <a:noFill/>
          <a:ln w="9525">
            <a:noFill/>
            <a:miter lim="800000"/>
            <a:headEnd/>
            <a:tailEnd/>
          </a:ln>
          <a:effectLst/>
        </p:spPr>
        <p:txBody>
          <a:bodyPr vert="horz" wrap="square" lIns="92351" tIns="46176" rIns="92351" bIns="46176" numCol="1" anchor="b" anchorCtr="0" compatLnSpc="1">
            <a:prstTxWarp prst="textNoShape">
              <a:avLst/>
            </a:prstTxWarp>
          </a:bodyPr>
          <a:lstStyle>
            <a:lvl1pPr defTabSz="923789">
              <a:lnSpc>
                <a:spcPct val="100000"/>
              </a:lnSpc>
              <a:spcAft>
                <a:spcPct val="0"/>
              </a:spcAft>
              <a:defRPr sz="1200">
                <a:latin typeface="Arial" charset="0"/>
              </a:defRPr>
            </a:lvl1pPr>
          </a:lstStyle>
          <a:p>
            <a:pPr>
              <a:defRPr/>
            </a:pPr>
            <a:endParaRPr lang="en-CA"/>
          </a:p>
        </p:txBody>
      </p:sp>
      <p:sp>
        <p:nvSpPr>
          <p:cNvPr id="190469" name="Rectangle 5"/>
          <p:cNvSpPr>
            <a:spLocks noGrp="1" noChangeArrowheads="1"/>
          </p:cNvSpPr>
          <p:nvPr>
            <p:ph type="sldNum" sz="quarter" idx="3"/>
          </p:nvPr>
        </p:nvSpPr>
        <p:spPr bwMode="auto">
          <a:xfrm>
            <a:off x="3968751" y="8829675"/>
            <a:ext cx="3040063" cy="465138"/>
          </a:xfrm>
          <a:prstGeom prst="rect">
            <a:avLst/>
          </a:prstGeom>
          <a:noFill/>
          <a:ln w="9525">
            <a:noFill/>
            <a:miter lim="800000"/>
            <a:headEnd/>
            <a:tailEnd/>
          </a:ln>
          <a:effectLst/>
        </p:spPr>
        <p:txBody>
          <a:bodyPr vert="horz" wrap="square" lIns="92351" tIns="46176" rIns="92351" bIns="46176" numCol="1" anchor="b" anchorCtr="0" compatLnSpc="1">
            <a:prstTxWarp prst="textNoShape">
              <a:avLst/>
            </a:prstTxWarp>
          </a:bodyPr>
          <a:lstStyle>
            <a:lvl1pPr algn="r" defTabSz="923789">
              <a:lnSpc>
                <a:spcPct val="100000"/>
              </a:lnSpc>
              <a:spcAft>
                <a:spcPct val="0"/>
              </a:spcAft>
              <a:defRPr sz="1200">
                <a:latin typeface="Arial" charset="0"/>
              </a:defRPr>
            </a:lvl1pPr>
          </a:lstStyle>
          <a:p>
            <a:pPr>
              <a:defRPr/>
            </a:pPr>
            <a:fld id="{2B19D8C8-5948-455E-A605-1EA89F85FCA0}" type="slidenum">
              <a:rPr lang="en-CA"/>
              <a:pPr>
                <a:defRPr/>
              </a:pPr>
              <a:t>‹#›</a:t>
            </a:fld>
            <a:endParaRPr lang="en-CA"/>
          </a:p>
        </p:txBody>
      </p:sp>
    </p:spTree>
    <p:extLst>
      <p:ext uri="{BB962C8B-B14F-4D97-AF65-F5344CB8AC3E}">
        <p14:creationId xmlns:p14="http://schemas.microsoft.com/office/powerpoint/2010/main" val="547254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40063" cy="465138"/>
          </a:xfrm>
          <a:prstGeom prst="rect">
            <a:avLst/>
          </a:prstGeom>
          <a:noFill/>
          <a:ln w="9525">
            <a:noFill/>
            <a:miter lim="800000"/>
            <a:headEnd/>
            <a:tailEnd/>
          </a:ln>
          <a:effectLst/>
        </p:spPr>
        <p:txBody>
          <a:bodyPr vert="horz" wrap="square" lIns="92351" tIns="46176" rIns="92351" bIns="46176" numCol="1" anchor="t" anchorCtr="0" compatLnSpc="1">
            <a:prstTxWarp prst="textNoShape">
              <a:avLst/>
            </a:prstTxWarp>
          </a:bodyPr>
          <a:lstStyle>
            <a:lvl1pPr defTabSz="923789">
              <a:lnSpc>
                <a:spcPct val="100000"/>
              </a:lnSpc>
              <a:spcAft>
                <a:spcPct val="0"/>
              </a:spcAft>
              <a:defRPr sz="1200">
                <a:latin typeface="Arial" charset="0"/>
              </a:defRPr>
            </a:lvl1pPr>
          </a:lstStyle>
          <a:p>
            <a:pPr>
              <a:defRPr/>
            </a:pPr>
            <a:endParaRPr lang="en-CA"/>
          </a:p>
        </p:txBody>
      </p:sp>
      <p:sp>
        <p:nvSpPr>
          <p:cNvPr id="3075" name="Rectangle 3"/>
          <p:cNvSpPr>
            <a:spLocks noGrp="1" noChangeArrowheads="1"/>
          </p:cNvSpPr>
          <p:nvPr>
            <p:ph type="dt" idx="1"/>
          </p:nvPr>
        </p:nvSpPr>
        <p:spPr bwMode="auto">
          <a:xfrm>
            <a:off x="3968751" y="0"/>
            <a:ext cx="3040063" cy="465138"/>
          </a:xfrm>
          <a:prstGeom prst="rect">
            <a:avLst/>
          </a:prstGeom>
          <a:noFill/>
          <a:ln w="9525">
            <a:noFill/>
            <a:miter lim="800000"/>
            <a:headEnd/>
            <a:tailEnd/>
          </a:ln>
          <a:effectLst/>
        </p:spPr>
        <p:txBody>
          <a:bodyPr vert="horz" wrap="square" lIns="92351" tIns="46176" rIns="92351" bIns="46176" numCol="1" anchor="t" anchorCtr="0" compatLnSpc="1">
            <a:prstTxWarp prst="textNoShape">
              <a:avLst/>
            </a:prstTxWarp>
          </a:bodyPr>
          <a:lstStyle>
            <a:lvl1pPr algn="r" defTabSz="923789">
              <a:lnSpc>
                <a:spcPct val="100000"/>
              </a:lnSpc>
              <a:spcAft>
                <a:spcPct val="0"/>
              </a:spcAft>
              <a:defRPr sz="1200">
                <a:latin typeface="Arial" charset="0"/>
              </a:defRPr>
            </a:lvl1pPr>
          </a:lstStyle>
          <a:p>
            <a:pPr>
              <a:defRPr/>
            </a:pPr>
            <a:endParaRPr lang="en-CA"/>
          </a:p>
        </p:txBody>
      </p:sp>
      <p:sp>
        <p:nvSpPr>
          <p:cNvPr id="51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01676" y="4416426"/>
            <a:ext cx="5607050" cy="4183063"/>
          </a:xfrm>
          <a:prstGeom prst="rect">
            <a:avLst/>
          </a:prstGeom>
          <a:noFill/>
          <a:ln w="9525">
            <a:noFill/>
            <a:miter lim="800000"/>
            <a:headEnd/>
            <a:tailEnd/>
          </a:ln>
          <a:effectLst/>
        </p:spPr>
        <p:txBody>
          <a:bodyPr vert="horz" wrap="square" lIns="92351" tIns="46176" rIns="92351" bIns="46176" numCol="1" anchor="t" anchorCtr="0" compatLnSpc="1">
            <a:prstTxWarp prst="textNoShape">
              <a:avLst/>
            </a:prstTxWarp>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p>
        </p:txBody>
      </p:sp>
      <p:sp>
        <p:nvSpPr>
          <p:cNvPr id="3078" name="Rectangle 6"/>
          <p:cNvSpPr>
            <a:spLocks noGrp="1" noChangeArrowheads="1"/>
          </p:cNvSpPr>
          <p:nvPr>
            <p:ph type="ftr" sz="quarter" idx="4"/>
          </p:nvPr>
        </p:nvSpPr>
        <p:spPr bwMode="auto">
          <a:xfrm>
            <a:off x="0" y="8829675"/>
            <a:ext cx="3040063" cy="465138"/>
          </a:xfrm>
          <a:prstGeom prst="rect">
            <a:avLst/>
          </a:prstGeom>
          <a:noFill/>
          <a:ln w="9525">
            <a:noFill/>
            <a:miter lim="800000"/>
            <a:headEnd/>
            <a:tailEnd/>
          </a:ln>
          <a:effectLst/>
        </p:spPr>
        <p:txBody>
          <a:bodyPr vert="horz" wrap="square" lIns="92351" tIns="46176" rIns="92351" bIns="46176" numCol="1" anchor="b" anchorCtr="0" compatLnSpc="1">
            <a:prstTxWarp prst="textNoShape">
              <a:avLst/>
            </a:prstTxWarp>
          </a:bodyPr>
          <a:lstStyle>
            <a:lvl1pPr defTabSz="923789">
              <a:lnSpc>
                <a:spcPct val="100000"/>
              </a:lnSpc>
              <a:spcAft>
                <a:spcPct val="0"/>
              </a:spcAft>
              <a:defRPr sz="1200">
                <a:latin typeface="Arial" charset="0"/>
              </a:defRPr>
            </a:lvl1pPr>
          </a:lstStyle>
          <a:p>
            <a:pPr>
              <a:defRPr/>
            </a:pPr>
            <a:endParaRPr lang="en-CA"/>
          </a:p>
        </p:txBody>
      </p:sp>
      <p:sp>
        <p:nvSpPr>
          <p:cNvPr id="3079" name="Rectangle 7"/>
          <p:cNvSpPr>
            <a:spLocks noGrp="1" noChangeArrowheads="1"/>
          </p:cNvSpPr>
          <p:nvPr>
            <p:ph type="sldNum" sz="quarter" idx="5"/>
          </p:nvPr>
        </p:nvSpPr>
        <p:spPr bwMode="auto">
          <a:xfrm>
            <a:off x="3968751" y="8829675"/>
            <a:ext cx="3040063" cy="465138"/>
          </a:xfrm>
          <a:prstGeom prst="rect">
            <a:avLst/>
          </a:prstGeom>
          <a:noFill/>
          <a:ln w="9525">
            <a:noFill/>
            <a:miter lim="800000"/>
            <a:headEnd/>
            <a:tailEnd/>
          </a:ln>
          <a:effectLst/>
        </p:spPr>
        <p:txBody>
          <a:bodyPr vert="horz" wrap="square" lIns="92351" tIns="46176" rIns="92351" bIns="46176" numCol="1" anchor="b" anchorCtr="0" compatLnSpc="1">
            <a:prstTxWarp prst="textNoShape">
              <a:avLst/>
            </a:prstTxWarp>
          </a:bodyPr>
          <a:lstStyle>
            <a:lvl1pPr algn="r" defTabSz="923789">
              <a:lnSpc>
                <a:spcPct val="100000"/>
              </a:lnSpc>
              <a:spcAft>
                <a:spcPct val="0"/>
              </a:spcAft>
              <a:defRPr sz="1200">
                <a:latin typeface="Arial" charset="0"/>
              </a:defRPr>
            </a:lvl1pPr>
          </a:lstStyle>
          <a:p>
            <a:pPr>
              <a:defRPr/>
            </a:pPr>
            <a:fld id="{FE284EBD-CBB1-4A99-ABB1-E39FD7904359}" type="slidenum">
              <a:rPr lang="en-CA"/>
              <a:pPr>
                <a:defRPr/>
              </a:pPr>
              <a:t>‹#›</a:t>
            </a:fld>
            <a:endParaRPr lang="en-CA"/>
          </a:p>
        </p:txBody>
      </p:sp>
    </p:spTree>
    <p:extLst>
      <p:ext uri="{BB962C8B-B14F-4D97-AF65-F5344CB8AC3E}">
        <p14:creationId xmlns:p14="http://schemas.microsoft.com/office/powerpoint/2010/main" val="21627233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789" eaLnBrk="0" hangingPunct="0">
              <a:defRPr>
                <a:solidFill>
                  <a:schemeClr val="tx1"/>
                </a:solidFill>
                <a:latin typeface="Verdana" pitchFamily="34" charset="0"/>
              </a:defRPr>
            </a:lvl1pPr>
            <a:lvl2pPr marL="742841" indent="-285708" defTabSz="923789" eaLnBrk="0" hangingPunct="0">
              <a:defRPr>
                <a:solidFill>
                  <a:schemeClr val="tx1"/>
                </a:solidFill>
                <a:latin typeface="Verdana" pitchFamily="34" charset="0"/>
              </a:defRPr>
            </a:lvl2pPr>
            <a:lvl3pPr marL="1142833" indent="-228567" defTabSz="923789" eaLnBrk="0" hangingPunct="0">
              <a:defRPr>
                <a:solidFill>
                  <a:schemeClr val="tx1"/>
                </a:solidFill>
                <a:latin typeface="Verdana" pitchFamily="34" charset="0"/>
              </a:defRPr>
            </a:lvl3pPr>
            <a:lvl4pPr marL="1599965" indent="-228567" defTabSz="923789" eaLnBrk="0" hangingPunct="0">
              <a:defRPr>
                <a:solidFill>
                  <a:schemeClr val="tx1"/>
                </a:solidFill>
                <a:latin typeface="Verdana" pitchFamily="34" charset="0"/>
              </a:defRPr>
            </a:lvl4pPr>
            <a:lvl5pPr marL="2057099" indent="-228567" defTabSz="923789" eaLnBrk="0" hangingPunct="0">
              <a:defRPr>
                <a:solidFill>
                  <a:schemeClr val="tx1"/>
                </a:solidFill>
                <a:latin typeface="Verdana" pitchFamily="34" charset="0"/>
              </a:defRPr>
            </a:lvl5pPr>
            <a:lvl6pPr marL="2514232" indent="-228567" defTabSz="923789" eaLnBrk="0" fontAlgn="base" hangingPunct="0">
              <a:lnSpc>
                <a:spcPct val="90000"/>
              </a:lnSpc>
              <a:spcBef>
                <a:spcPct val="0"/>
              </a:spcBef>
              <a:spcAft>
                <a:spcPct val="37000"/>
              </a:spcAft>
              <a:defRPr>
                <a:solidFill>
                  <a:schemeClr val="tx1"/>
                </a:solidFill>
                <a:latin typeface="Verdana" pitchFamily="34" charset="0"/>
              </a:defRPr>
            </a:lvl6pPr>
            <a:lvl7pPr marL="2971364" indent="-228567" defTabSz="923789" eaLnBrk="0" fontAlgn="base" hangingPunct="0">
              <a:lnSpc>
                <a:spcPct val="90000"/>
              </a:lnSpc>
              <a:spcBef>
                <a:spcPct val="0"/>
              </a:spcBef>
              <a:spcAft>
                <a:spcPct val="37000"/>
              </a:spcAft>
              <a:defRPr>
                <a:solidFill>
                  <a:schemeClr val="tx1"/>
                </a:solidFill>
                <a:latin typeface="Verdana" pitchFamily="34" charset="0"/>
              </a:defRPr>
            </a:lvl7pPr>
            <a:lvl8pPr marL="3428498" indent="-228567" defTabSz="923789" eaLnBrk="0" fontAlgn="base" hangingPunct="0">
              <a:lnSpc>
                <a:spcPct val="90000"/>
              </a:lnSpc>
              <a:spcBef>
                <a:spcPct val="0"/>
              </a:spcBef>
              <a:spcAft>
                <a:spcPct val="37000"/>
              </a:spcAft>
              <a:defRPr>
                <a:solidFill>
                  <a:schemeClr val="tx1"/>
                </a:solidFill>
                <a:latin typeface="Verdana" pitchFamily="34" charset="0"/>
              </a:defRPr>
            </a:lvl8pPr>
            <a:lvl9pPr marL="3885630" indent="-228567" defTabSz="923789" eaLnBrk="0" fontAlgn="base" hangingPunct="0">
              <a:lnSpc>
                <a:spcPct val="90000"/>
              </a:lnSpc>
              <a:spcBef>
                <a:spcPct val="0"/>
              </a:spcBef>
              <a:spcAft>
                <a:spcPct val="37000"/>
              </a:spcAft>
              <a:defRPr>
                <a:solidFill>
                  <a:schemeClr val="tx1"/>
                </a:solidFill>
                <a:latin typeface="Verdana" pitchFamily="34" charset="0"/>
              </a:defRPr>
            </a:lvl9pPr>
          </a:lstStyle>
          <a:p>
            <a:pPr eaLnBrk="1" hangingPunct="1"/>
            <a:fld id="{124F3551-6772-4ED3-AD12-7448C81BF950}" type="slidenum">
              <a:rPr lang="en-CA" altLang="en-US" smtClean="0">
                <a:latin typeface="Arial" charset="0"/>
              </a:rPr>
              <a:pPr eaLnBrk="1" hangingPunct="1"/>
              <a:t>1</a:t>
            </a:fld>
            <a:endParaRPr lang="en-CA" altLang="en-US" smtClean="0">
              <a:latin typeface="Arial"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10</a:t>
            </a:fld>
            <a:endParaRPr lang="en-CA"/>
          </a:p>
        </p:txBody>
      </p:sp>
    </p:spTree>
    <p:extLst>
      <p:ext uri="{BB962C8B-B14F-4D97-AF65-F5344CB8AC3E}">
        <p14:creationId xmlns:p14="http://schemas.microsoft.com/office/powerpoint/2010/main" val="1882421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11</a:t>
            </a:fld>
            <a:endParaRPr lang="en-CA"/>
          </a:p>
        </p:txBody>
      </p:sp>
    </p:spTree>
    <p:extLst>
      <p:ext uri="{BB962C8B-B14F-4D97-AF65-F5344CB8AC3E}">
        <p14:creationId xmlns:p14="http://schemas.microsoft.com/office/powerpoint/2010/main" val="9241460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ltLang="en-US" dirty="0" smtClean="0"/>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12</a:t>
            </a:fld>
            <a:endParaRPr lang="en-CA"/>
          </a:p>
        </p:txBody>
      </p:sp>
    </p:spTree>
    <p:extLst>
      <p:ext uri="{BB962C8B-B14F-4D97-AF65-F5344CB8AC3E}">
        <p14:creationId xmlns:p14="http://schemas.microsoft.com/office/powerpoint/2010/main" val="32697369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13</a:t>
            </a:fld>
            <a:endParaRPr lang="en-CA"/>
          </a:p>
        </p:txBody>
      </p:sp>
    </p:spTree>
    <p:extLst>
      <p:ext uri="{BB962C8B-B14F-4D97-AF65-F5344CB8AC3E}">
        <p14:creationId xmlns:p14="http://schemas.microsoft.com/office/powerpoint/2010/main" val="1377956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14</a:t>
            </a:fld>
            <a:endParaRPr lang="en-CA"/>
          </a:p>
        </p:txBody>
      </p:sp>
    </p:spTree>
    <p:extLst>
      <p:ext uri="{BB962C8B-B14F-4D97-AF65-F5344CB8AC3E}">
        <p14:creationId xmlns:p14="http://schemas.microsoft.com/office/powerpoint/2010/main" val="107136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2</a:t>
            </a:fld>
            <a:endParaRPr lang="en-CA"/>
          </a:p>
        </p:txBody>
      </p:sp>
    </p:spTree>
    <p:extLst>
      <p:ext uri="{BB962C8B-B14F-4D97-AF65-F5344CB8AC3E}">
        <p14:creationId xmlns:p14="http://schemas.microsoft.com/office/powerpoint/2010/main" val="4012432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3</a:t>
            </a:fld>
            <a:endParaRPr lang="en-CA"/>
          </a:p>
        </p:txBody>
      </p:sp>
    </p:spTree>
    <p:extLst>
      <p:ext uri="{BB962C8B-B14F-4D97-AF65-F5344CB8AC3E}">
        <p14:creationId xmlns:p14="http://schemas.microsoft.com/office/powerpoint/2010/main" val="4187520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4</a:t>
            </a:fld>
            <a:endParaRPr lang="en-CA"/>
          </a:p>
        </p:txBody>
      </p:sp>
    </p:spTree>
    <p:extLst>
      <p:ext uri="{BB962C8B-B14F-4D97-AF65-F5344CB8AC3E}">
        <p14:creationId xmlns:p14="http://schemas.microsoft.com/office/powerpoint/2010/main" val="2027569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5</a:t>
            </a:fld>
            <a:endParaRPr lang="en-CA"/>
          </a:p>
        </p:txBody>
      </p:sp>
    </p:spTree>
    <p:extLst>
      <p:ext uri="{BB962C8B-B14F-4D97-AF65-F5344CB8AC3E}">
        <p14:creationId xmlns:p14="http://schemas.microsoft.com/office/powerpoint/2010/main" val="3309204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6</a:t>
            </a:fld>
            <a:endParaRPr lang="en-CA"/>
          </a:p>
        </p:txBody>
      </p:sp>
    </p:spTree>
    <p:extLst>
      <p:ext uri="{BB962C8B-B14F-4D97-AF65-F5344CB8AC3E}">
        <p14:creationId xmlns:p14="http://schemas.microsoft.com/office/powerpoint/2010/main" val="3373328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7</a:t>
            </a:fld>
            <a:endParaRPr lang="en-CA"/>
          </a:p>
        </p:txBody>
      </p:sp>
    </p:spTree>
    <p:extLst>
      <p:ext uri="{BB962C8B-B14F-4D97-AF65-F5344CB8AC3E}">
        <p14:creationId xmlns:p14="http://schemas.microsoft.com/office/powerpoint/2010/main" val="24499071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8</a:t>
            </a:fld>
            <a:endParaRPr lang="en-CA"/>
          </a:p>
        </p:txBody>
      </p:sp>
    </p:spTree>
    <p:extLst>
      <p:ext uri="{BB962C8B-B14F-4D97-AF65-F5344CB8AC3E}">
        <p14:creationId xmlns:p14="http://schemas.microsoft.com/office/powerpoint/2010/main" val="25731935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284EBD-CBB1-4A99-ABB1-E39FD7904359}" type="slidenum">
              <a:rPr lang="en-CA" smtClean="0"/>
              <a:pPr>
                <a:defRPr/>
              </a:pPr>
              <a:t>9</a:t>
            </a:fld>
            <a:endParaRPr lang="en-CA"/>
          </a:p>
        </p:txBody>
      </p:sp>
    </p:spTree>
    <p:extLst>
      <p:ext uri="{BB962C8B-B14F-4D97-AF65-F5344CB8AC3E}">
        <p14:creationId xmlns:p14="http://schemas.microsoft.com/office/powerpoint/2010/main" val="3893334447"/>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2.png"/><Relationship Id="rId9" Type="http://schemas.openxmlformats.org/officeDocument/2006/relationships/image" Target="../media/image9.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40" name="Picture 16" descr="\\creative\media$\GRAPHICS 2018\Corporate Branding - Templates\Templates - Powerpoint\Resources\PPT-ISC-cover-blue-al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125" y="-34290"/>
            <a:ext cx="9189720" cy="689229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reative\media$\LOGOS\00-ALL FIPS\FIPS - Canada Wordmark\PNG\Canada_C.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22920" y="6525360"/>
            <a:ext cx="925830" cy="23660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reative\media$\GRAPHICS 2018\Corporate Branding - Templates\FIPs\READY FIPS - ISC\PNG\ISC-SAC-FIP-colour-reg.png"/>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33350" y="152400"/>
            <a:ext cx="2311090" cy="165477"/>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creative\media$\GRAPHICS 2018\Corporate Branding - Templates\Templates - Powerpoint\Resources\PPT-ISC-Education.png"/>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722158" y="2514600"/>
            <a:ext cx="1193242" cy="11430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creative\media$\GRAPHICS 2018\Corporate Branding - Templates\Templates - Powerpoint\Resources\PPT-ISC-Family.png"/>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5119497" y="2020824"/>
            <a:ext cx="2271903" cy="2246376"/>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creative\media$\GRAPHICS 2018\Corporate Branding - Templates\Templates - Powerpoint\Resources\PPT-ISC-Health.png"/>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5562600" y="304800"/>
            <a:ext cx="1697546" cy="1723073"/>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creative\media$\GRAPHICS 2018\Corporate Branding - Templates\Templates - Powerpoint\Resources\PPT-ISC-Infrastructure.png"/>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7086600" y="685800"/>
            <a:ext cx="1633728" cy="1774127"/>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creative\media$\GRAPHICS 2018\Corporate Branding - Templates\Templates - Powerpoint\Resources\PPT-ISC-Water.png"/>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6888670" y="3637597"/>
            <a:ext cx="1493330" cy="14678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076257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7E18F2-A75B-4836-B936-4E44D9535B76}"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ABC79-298D-47EE-ADF8-742064065DD7}" type="slidenum">
              <a:rPr lang="en-US" smtClean="0"/>
              <a:t>‹#›</a:t>
            </a:fld>
            <a:endParaRPr lang="en-US"/>
          </a:p>
        </p:txBody>
      </p:sp>
    </p:spTree>
    <p:extLst>
      <p:ext uri="{BB962C8B-B14F-4D97-AF65-F5344CB8AC3E}">
        <p14:creationId xmlns:p14="http://schemas.microsoft.com/office/powerpoint/2010/main" val="370991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7E18F2-A75B-4836-B936-4E44D9535B76}" type="datetimeFigureOut">
              <a:rPr lang="en-US" smtClean="0"/>
              <a:t>5/4/2018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DABC79-298D-47EE-ADF8-742064065DD7}" type="slidenum">
              <a:rPr lang="en-US" smtClean="0"/>
              <a:t>‹#›</a:t>
            </a:fld>
            <a:endParaRPr lang="en-US"/>
          </a:p>
        </p:txBody>
      </p:sp>
    </p:spTree>
    <p:extLst>
      <p:ext uri="{BB962C8B-B14F-4D97-AF65-F5344CB8AC3E}">
        <p14:creationId xmlns:p14="http://schemas.microsoft.com/office/powerpoint/2010/main" val="36982421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7E18F2-A75B-4836-B936-4E44D9535B76}" type="datetimeFigureOut">
              <a:rPr lang="en-US" smtClean="0"/>
              <a:t>5/4/2018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DABC79-298D-47EE-ADF8-742064065DD7}" type="slidenum">
              <a:rPr lang="en-US" smtClean="0"/>
              <a:t>‹#›</a:t>
            </a:fld>
            <a:endParaRPr lang="en-US"/>
          </a:p>
        </p:txBody>
      </p:sp>
    </p:spTree>
    <p:extLst>
      <p:ext uri="{BB962C8B-B14F-4D97-AF65-F5344CB8AC3E}">
        <p14:creationId xmlns:p14="http://schemas.microsoft.com/office/powerpoint/2010/main" val="13023888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7E18F2-A75B-4836-B936-4E44D9535B76}" type="datetimeFigureOut">
              <a:rPr lang="en-US" smtClean="0"/>
              <a:t>5/4/2018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DABC79-298D-47EE-ADF8-742064065DD7}" type="slidenum">
              <a:rPr lang="en-US" smtClean="0"/>
              <a:t>‹#›</a:t>
            </a:fld>
            <a:endParaRPr lang="en-US"/>
          </a:p>
        </p:txBody>
      </p:sp>
    </p:spTree>
    <p:extLst>
      <p:ext uri="{BB962C8B-B14F-4D97-AF65-F5344CB8AC3E}">
        <p14:creationId xmlns:p14="http://schemas.microsoft.com/office/powerpoint/2010/main" val="13956865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7E18F2-A75B-4836-B936-4E44D9535B76}" type="datetimeFigureOut">
              <a:rPr lang="en-US" smtClean="0"/>
              <a:t>5/4/2018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DABC79-298D-47EE-ADF8-742064065DD7}" type="slidenum">
              <a:rPr lang="en-US" smtClean="0"/>
              <a:t>‹#›</a:t>
            </a:fld>
            <a:endParaRPr lang="en-US"/>
          </a:p>
        </p:txBody>
      </p:sp>
    </p:spTree>
    <p:extLst>
      <p:ext uri="{BB962C8B-B14F-4D97-AF65-F5344CB8AC3E}">
        <p14:creationId xmlns:p14="http://schemas.microsoft.com/office/powerpoint/2010/main" val="7494960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7E18F2-A75B-4836-B936-4E44D9535B76}" type="datetimeFigureOut">
              <a:rPr lang="en-US" smtClean="0"/>
              <a:t>5/4/2018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DABC79-298D-47EE-ADF8-742064065DD7}" type="slidenum">
              <a:rPr lang="en-US" smtClean="0"/>
              <a:t>‹#›</a:t>
            </a:fld>
            <a:endParaRPr lang="en-US"/>
          </a:p>
        </p:txBody>
      </p:sp>
    </p:spTree>
    <p:extLst>
      <p:ext uri="{BB962C8B-B14F-4D97-AF65-F5344CB8AC3E}">
        <p14:creationId xmlns:p14="http://schemas.microsoft.com/office/powerpoint/2010/main" val="17566355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7E18F2-A75B-4836-B936-4E44D9535B76}" type="datetimeFigureOut">
              <a:rPr lang="en-US" smtClean="0"/>
              <a:t>5/4/2018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DABC79-298D-47EE-ADF8-742064065DD7}" type="slidenum">
              <a:rPr lang="en-US" smtClean="0"/>
              <a:t>‹#›</a:t>
            </a:fld>
            <a:endParaRPr lang="en-US"/>
          </a:p>
        </p:txBody>
      </p:sp>
    </p:spTree>
    <p:extLst>
      <p:ext uri="{BB962C8B-B14F-4D97-AF65-F5344CB8AC3E}">
        <p14:creationId xmlns:p14="http://schemas.microsoft.com/office/powerpoint/2010/main" val="10573043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7E18F2-A75B-4836-B936-4E44D9535B76}"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ABC79-298D-47EE-ADF8-742064065DD7}" type="slidenum">
              <a:rPr lang="en-US" smtClean="0"/>
              <a:t>‹#›</a:t>
            </a:fld>
            <a:endParaRPr lang="en-US"/>
          </a:p>
        </p:txBody>
      </p:sp>
    </p:spTree>
    <p:extLst>
      <p:ext uri="{BB962C8B-B14F-4D97-AF65-F5344CB8AC3E}">
        <p14:creationId xmlns:p14="http://schemas.microsoft.com/office/powerpoint/2010/main" val="9437245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7E18F2-A75B-4836-B936-4E44D9535B76}"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ABC79-298D-47EE-ADF8-742064065DD7}" type="slidenum">
              <a:rPr lang="en-US" smtClean="0"/>
              <a:t>‹#›</a:t>
            </a:fld>
            <a:endParaRPr lang="en-US"/>
          </a:p>
        </p:txBody>
      </p:sp>
    </p:spTree>
    <p:extLst>
      <p:ext uri="{BB962C8B-B14F-4D97-AF65-F5344CB8AC3E}">
        <p14:creationId xmlns:p14="http://schemas.microsoft.com/office/powerpoint/2010/main" val="4035479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sldNum" sz="quarter" idx="4"/>
          </p:nvPr>
        </p:nvSpPr>
        <p:spPr>
          <a:xfrm>
            <a:off x="4191000" y="6400800"/>
            <a:ext cx="762000" cy="304800"/>
          </a:xfrm>
          <a:prstGeom prst="rect">
            <a:avLst/>
          </a:prstGeom>
          <a:ln/>
        </p:spPr>
        <p:txBody>
          <a:bodyPr/>
          <a:lstStyle>
            <a:lvl1pPr algn="ctr">
              <a:defRPr sz="1400">
                <a:latin typeface="+mj-lt"/>
              </a:defRPr>
            </a:lvl1pPr>
          </a:lstStyle>
          <a:p>
            <a:pPr>
              <a:defRPr/>
            </a:pPr>
            <a:fld id="{E00B6E52-F07A-44C8-B7AE-D6EEC3D50429}" type="slidenum">
              <a:rPr lang="en-CA" smtClean="0"/>
              <a:pPr>
                <a:defRPr/>
              </a:pPr>
              <a:t>‹#›</a:t>
            </a:fld>
            <a:endParaRPr lang="en-CA" dirty="0"/>
          </a:p>
        </p:txBody>
      </p:sp>
    </p:spTree>
    <p:extLst>
      <p:ext uri="{BB962C8B-B14F-4D97-AF65-F5344CB8AC3E}">
        <p14:creationId xmlns:p14="http://schemas.microsoft.com/office/powerpoint/2010/main" val="327093076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8300" y="1308100"/>
            <a:ext cx="3822700" cy="494030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407408" y="1308101"/>
            <a:ext cx="3822192" cy="494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8"/>
          <p:cNvSpPr>
            <a:spLocks noGrp="1" noChangeArrowheads="1"/>
          </p:cNvSpPr>
          <p:nvPr>
            <p:ph type="sldNum" sz="quarter" idx="4"/>
          </p:nvPr>
        </p:nvSpPr>
        <p:spPr>
          <a:xfrm>
            <a:off x="4191000" y="6400800"/>
            <a:ext cx="762000" cy="304800"/>
          </a:xfrm>
          <a:prstGeom prst="rect">
            <a:avLst/>
          </a:prstGeom>
          <a:ln/>
        </p:spPr>
        <p:txBody>
          <a:bodyPr/>
          <a:lstStyle>
            <a:lvl1pPr algn="ctr">
              <a:defRPr sz="1400">
                <a:latin typeface="+mj-lt"/>
              </a:defRPr>
            </a:lvl1pPr>
          </a:lstStyle>
          <a:p>
            <a:pPr>
              <a:defRPr/>
            </a:pPr>
            <a:fld id="{E00B6E52-F07A-44C8-B7AE-D6EEC3D50429}" type="slidenum">
              <a:rPr lang="en-CA" smtClean="0"/>
              <a:pPr>
                <a:defRPr/>
              </a:pPr>
              <a:t>‹#›</a:t>
            </a:fld>
            <a:endParaRPr lang="en-CA" dirty="0"/>
          </a:p>
        </p:txBody>
      </p:sp>
    </p:spTree>
    <p:extLst>
      <p:ext uri="{BB962C8B-B14F-4D97-AF65-F5344CB8AC3E}">
        <p14:creationId xmlns:p14="http://schemas.microsoft.com/office/powerpoint/2010/main" val="145881013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8"/>
          <p:cNvSpPr>
            <a:spLocks noGrp="1" noChangeArrowheads="1"/>
          </p:cNvSpPr>
          <p:nvPr>
            <p:ph type="sldNum" sz="quarter" idx="4"/>
          </p:nvPr>
        </p:nvSpPr>
        <p:spPr>
          <a:xfrm>
            <a:off x="4191000" y="6400800"/>
            <a:ext cx="762000" cy="304800"/>
          </a:xfrm>
          <a:prstGeom prst="rect">
            <a:avLst/>
          </a:prstGeom>
          <a:ln/>
        </p:spPr>
        <p:txBody>
          <a:bodyPr/>
          <a:lstStyle>
            <a:lvl1pPr algn="ctr">
              <a:defRPr sz="1400">
                <a:latin typeface="+mj-lt"/>
              </a:defRPr>
            </a:lvl1pPr>
          </a:lstStyle>
          <a:p>
            <a:pPr>
              <a:defRPr/>
            </a:pPr>
            <a:fld id="{E00B6E52-F07A-44C8-B7AE-D6EEC3D50429}" type="slidenum">
              <a:rPr lang="en-CA" smtClean="0"/>
              <a:pPr>
                <a:defRPr/>
              </a:pPr>
              <a:t>‹#›</a:t>
            </a:fld>
            <a:endParaRPr lang="en-CA" dirty="0"/>
          </a:p>
        </p:txBody>
      </p:sp>
    </p:spTree>
    <p:extLst>
      <p:ext uri="{BB962C8B-B14F-4D97-AF65-F5344CB8AC3E}">
        <p14:creationId xmlns:p14="http://schemas.microsoft.com/office/powerpoint/2010/main" val="40750592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pPr>
              <a:defRPr/>
            </a:pPr>
            <a:fld id="{E00B6E52-F07A-44C8-B7AE-D6EEC3D50429}" type="slidenum">
              <a:rPr lang="en-CA" smtClean="0"/>
              <a:pPr>
                <a:defRPr/>
              </a:pPr>
              <a:t>‹#›</a:t>
            </a:fld>
            <a:endParaRPr lang="en-CA" dirty="0"/>
          </a:p>
        </p:txBody>
      </p:sp>
    </p:spTree>
    <p:extLst>
      <p:ext uri="{BB962C8B-B14F-4D97-AF65-F5344CB8AC3E}">
        <p14:creationId xmlns:p14="http://schemas.microsoft.com/office/powerpoint/2010/main" val="10828326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85800"/>
            <a:ext cx="4730750" cy="5562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057400"/>
            <a:ext cx="3008313" cy="4191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Rectangle 8"/>
          <p:cNvSpPr>
            <a:spLocks noGrp="1" noChangeArrowheads="1"/>
          </p:cNvSpPr>
          <p:nvPr>
            <p:ph type="sldNum" sz="quarter" idx="4"/>
          </p:nvPr>
        </p:nvSpPr>
        <p:spPr>
          <a:xfrm>
            <a:off x="4191000" y="6400800"/>
            <a:ext cx="762000" cy="304800"/>
          </a:xfrm>
          <a:prstGeom prst="rect">
            <a:avLst/>
          </a:prstGeom>
          <a:ln/>
        </p:spPr>
        <p:txBody>
          <a:bodyPr/>
          <a:lstStyle>
            <a:lvl1pPr algn="ctr">
              <a:defRPr sz="1400">
                <a:latin typeface="+mj-lt"/>
              </a:defRPr>
            </a:lvl1pPr>
          </a:lstStyle>
          <a:p>
            <a:pPr>
              <a:defRPr/>
            </a:pPr>
            <a:fld id="{E00B6E52-F07A-44C8-B7AE-D6EEC3D50429}" type="slidenum">
              <a:rPr lang="en-CA" smtClean="0"/>
              <a:pPr>
                <a:defRPr/>
              </a:pPr>
              <a:t>‹#›</a:t>
            </a:fld>
            <a:endParaRPr lang="en-CA" dirty="0"/>
          </a:p>
        </p:txBody>
      </p:sp>
    </p:spTree>
    <p:extLst>
      <p:ext uri="{BB962C8B-B14F-4D97-AF65-F5344CB8AC3E}">
        <p14:creationId xmlns:p14="http://schemas.microsoft.com/office/powerpoint/2010/main" val="22338994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8"/>
          <p:cNvSpPr>
            <a:spLocks noGrp="1" noChangeArrowheads="1"/>
          </p:cNvSpPr>
          <p:nvPr>
            <p:ph type="sldNum" sz="quarter" idx="4"/>
          </p:nvPr>
        </p:nvSpPr>
        <p:spPr>
          <a:xfrm>
            <a:off x="4191000" y="6400800"/>
            <a:ext cx="762000" cy="304800"/>
          </a:xfrm>
          <a:prstGeom prst="rect">
            <a:avLst/>
          </a:prstGeom>
          <a:ln/>
        </p:spPr>
        <p:txBody>
          <a:bodyPr/>
          <a:lstStyle>
            <a:lvl1pPr algn="ctr">
              <a:defRPr sz="1400">
                <a:latin typeface="+mj-lt"/>
              </a:defRPr>
            </a:lvl1pPr>
          </a:lstStyle>
          <a:p>
            <a:pPr>
              <a:defRPr/>
            </a:pPr>
            <a:fld id="{E00B6E52-F07A-44C8-B7AE-D6EEC3D50429}" type="slidenum">
              <a:rPr lang="en-CA" smtClean="0"/>
              <a:pPr>
                <a:defRPr/>
              </a:pPr>
              <a:t>‹#›</a:t>
            </a:fld>
            <a:endParaRPr lang="en-CA" dirty="0"/>
          </a:p>
        </p:txBody>
      </p:sp>
    </p:spTree>
    <p:extLst>
      <p:ext uri="{BB962C8B-B14F-4D97-AF65-F5344CB8AC3E}">
        <p14:creationId xmlns:p14="http://schemas.microsoft.com/office/powerpoint/2010/main" val="18076350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7E18F2-A75B-4836-B936-4E44D9535B76}"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ABC79-298D-47EE-ADF8-742064065DD7}" type="slidenum">
              <a:rPr lang="en-US" smtClean="0"/>
              <a:t>‹#›</a:t>
            </a:fld>
            <a:endParaRPr lang="en-US"/>
          </a:p>
        </p:txBody>
      </p:sp>
    </p:spTree>
    <p:extLst>
      <p:ext uri="{BB962C8B-B14F-4D97-AF65-F5344CB8AC3E}">
        <p14:creationId xmlns:p14="http://schemas.microsoft.com/office/powerpoint/2010/main" val="279839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7E18F2-A75B-4836-B936-4E44D9535B76}"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ABC79-298D-47EE-ADF8-742064065DD7}" type="slidenum">
              <a:rPr lang="en-US" smtClean="0"/>
              <a:t>‹#›</a:t>
            </a:fld>
            <a:endParaRPr lang="en-US"/>
          </a:p>
        </p:txBody>
      </p:sp>
    </p:spTree>
    <p:extLst>
      <p:ext uri="{BB962C8B-B14F-4D97-AF65-F5344CB8AC3E}">
        <p14:creationId xmlns:p14="http://schemas.microsoft.com/office/powerpoint/2010/main" val="3135986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51" name="Picture 3" descr="\\creative\media$\GRAPHICS 2018\Corporate Branding - Templates\Templates - Powerpoint\Resources\PPT-ISC-P2-blue.jpg.png"/>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9525" y="-34290"/>
            <a:ext cx="9189720" cy="689229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381000" y="838200"/>
            <a:ext cx="7848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dirty="0" smtClean="0"/>
              <a:t>Insert section title</a:t>
            </a:r>
          </a:p>
        </p:txBody>
      </p:sp>
      <p:sp>
        <p:nvSpPr>
          <p:cNvPr id="1027" name="Rectangle 3"/>
          <p:cNvSpPr>
            <a:spLocks noGrp="1" noChangeArrowheads="1"/>
          </p:cNvSpPr>
          <p:nvPr>
            <p:ph type="body" idx="1"/>
          </p:nvPr>
        </p:nvSpPr>
        <p:spPr bwMode="auto">
          <a:xfrm>
            <a:off x="368300" y="1308100"/>
            <a:ext cx="7861300" cy="500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CA" altLang="en-GB" dirty="0" smtClean="0"/>
              <a:t>Click to edit master text styles</a:t>
            </a:r>
          </a:p>
          <a:p>
            <a:pPr lvl="1"/>
            <a:r>
              <a:rPr lang="en-CA" altLang="en-GB" dirty="0" smtClean="0"/>
              <a:t>Second level</a:t>
            </a:r>
          </a:p>
          <a:p>
            <a:pPr lvl="2"/>
            <a:r>
              <a:rPr lang="en-CA" altLang="en-GB" dirty="0" smtClean="0"/>
              <a:t>Third level</a:t>
            </a:r>
          </a:p>
          <a:p>
            <a:pPr lvl="3"/>
            <a:r>
              <a:rPr lang="en-CA" altLang="en-GB" dirty="0" smtClean="0"/>
              <a:t>Fourth level</a:t>
            </a:r>
          </a:p>
        </p:txBody>
      </p:sp>
      <p:sp>
        <p:nvSpPr>
          <p:cNvPr id="12" name="Rectangle 8"/>
          <p:cNvSpPr>
            <a:spLocks noGrp="1" noChangeArrowheads="1"/>
          </p:cNvSpPr>
          <p:nvPr>
            <p:ph type="sldNum" sz="quarter" idx="4"/>
          </p:nvPr>
        </p:nvSpPr>
        <p:spPr>
          <a:xfrm>
            <a:off x="4191000" y="6400800"/>
            <a:ext cx="762000" cy="304800"/>
          </a:xfrm>
          <a:prstGeom prst="rect">
            <a:avLst/>
          </a:prstGeom>
          <a:ln/>
        </p:spPr>
        <p:txBody>
          <a:bodyPr/>
          <a:lstStyle>
            <a:lvl1pPr algn="ctr">
              <a:defRPr sz="1400">
                <a:latin typeface="+mj-lt"/>
              </a:defRPr>
            </a:lvl1pPr>
          </a:lstStyle>
          <a:p>
            <a:pPr>
              <a:defRPr/>
            </a:pPr>
            <a:fld id="{E00B6E52-F07A-44C8-B7AE-D6EEC3D50429}" type="slidenum">
              <a:rPr lang="en-CA" smtClean="0"/>
              <a:pPr>
                <a:defRPr/>
              </a:pPr>
              <a:t>‹#›</a:t>
            </a:fld>
            <a:endParaRPr lang="en-CA" dirty="0"/>
          </a:p>
        </p:txBody>
      </p:sp>
      <p:pic>
        <p:nvPicPr>
          <p:cNvPr id="8" name="Picture 6" descr="\\creative\media$\GRAPHICS 2018\Corporate Branding - Templates\FIPs\READY FIPS - ISC\PNG\ISC-SAC-FIP-colour-reg.png"/>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133350" y="152400"/>
            <a:ext cx="2311090" cy="165477"/>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84" r:id="rId1"/>
    <p:sldLayoutId id="2147483674" r:id="rId2"/>
    <p:sldLayoutId id="2147483676" r:id="rId3"/>
    <p:sldLayoutId id="2147483679" r:id="rId4"/>
    <p:sldLayoutId id="2147483685" r:id="rId5"/>
    <p:sldLayoutId id="2147483680" r:id="rId6"/>
    <p:sldLayoutId id="2147483681" r:id="rId7"/>
  </p:sldLayoutIdLst>
  <p:timing>
    <p:tnLst>
      <p:par>
        <p:cTn id="1" dur="indefinite" restart="never" nodeType="tmRoot"/>
      </p:par>
    </p:tnLst>
  </p:timing>
  <p:hf hdr="0" ftr="0" dt="0"/>
  <p:txStyles>
    <p:title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p:titleStyle>
    <p:bodyStyle>
      <a:lvl1pPr marL="190500" indent="-190500" algn="l" rtl="0" eaLnBrk="0" fontAlgn="base" hangingPunct="0">
        <a:spcBef>
          <a:spcPct val="0"/>
        </a:spcBef>
        <a:spcAft>
          <a:spcPct val="37000"/>
        </a:spcAft>
        <a:buChar char="•"/>
        <a:tabLst>
          <a:tab pos="5715000" algn="l"/>
        </a:tabLst>
        <a:defRPr>
          <a:solidFill>
            <a:srgbClr val="000000"/>
          </a:solidFill>
          <a:latin typeface="+mn-lt"/>
          <a:ea typeface="+mn-ea"/>
          <a:cs typeface="+mn-cs"/>
        </a:defRPr>
      </a:lvl1pPr>
      <a:lvl2pPr marL="382588" indent="-190500" algn="l" rtl="0" eaLnBrk="0" fontAlgn="base" hangingPunct="0">
        <a:spcBef>
          <a:spcPct val="0"/>
        </a:spcBef>
        <a:spcAft>
          <a:spcPct val="35000"/>
        </a:spcAft>
        <a:buChar char="–"/>
        <a:tabLst>
          <a:tab pos="5715000" algn="l"/>
        </a:tabLst>
        <a:defRPr sz="1600">
          <a:solidFill>
            <a:srgbClr val="000000"/>
          </a:solidFill>
          <a:latin typeface="+mn-lt"/>
        </a:defRPr>
      </a:lvl2pPr>
      <a:lvl3pPr marL="574675" indent="-190500" algn="l" rtl="0" eaLnBrk="0" fontAlgn="base" hangingPunct="0">
        <a:spcBef>
          <a:spcPct val="0"/>
        </a:spcBef>
        <a:spcAft>
          <a:spcPct val="35000"/>
        </a:spcAft>
        <a:buChar char="–"/>
        <a:tabLst>
          <a:tab pos="5715000" algn="l"/>
        </a:tabLst>
        <a:defRPr sz="1400">
          <a:solidFill>
            <a:srgbClr val="000000"/>
          </a:solidFill>
          <a:latin typeface="+mn-lt"/>
        </a:defRPr>
      </a:lvl3pPr>
      <a:lvl4pPr marL="771525" indent="-195263" algn="l" rtl="0" eaLnBrk="0" fontAlgn="base" hangingPunct="0">
        <a:spcBef>
          <a:spcPct val="0"/>
        </a:spcBef>
        <a:spcAft>
          <a:spcPct val="35000"/>
        </a:spcAft>
        <a:buChar char="–"/>
        <a:tabLst>
          <a:tab pos="5715000" algn="l"/>
        </a:tabLst>
        <a:defRPr sz="1200">
          <a:solidFill>
            <a:srgbClr val="000000"/>
          </a:solidFill>
          <a:latin typeface="+mn-lt"/>
        </a:defRPr>
      </a:lvl4pPr>
      <a:lvl5pPr marL="960438" indent="-187325" algn="l" rtl="0" eaLnBrk="0" fontAlgn="base" hangingPunct="0">
        <a:lnSpc>
          <a:spcPts val="1600"/>
        </a:lnSpc>
        <a:spcBef>
          <a:spcPct val="0"/>
        </a:spcBef>
        <a:spcAft>
          <a:spcPct val="0"/>
        </a:spcAft>
        <a:buChar char="–"/>
        <a:tabLst>
          <a:tab pos="5715000" algn="l"/>
        </a:tabLst>
        <a:defRPr sz="1200">
          <a:solidFill>
            <a:schemeClr val="tx1"/>
          </a:solidFill>
          <a:latin typeface="Verdana" pitchFamily="34" charset="0"/>
        </a:defRPr>
      </a:lvl5pPr>
      <a:lvl6pPr marL="14176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6pPr>
      <a:lvl7pPr marL="18748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7pPr>
      <a:lvl8pPr marL="23320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8pPr>
      <a:lvl9pPr marL="27892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7E18F2-A75B-4836-B936-4E44D9535B76}" type="datetimeFigureOut">
              <a:rPr lang="en-US" smtClean="0"/>
              <a:t>5/4/2018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DABC79-298D-47EE-ADF8-742064065DD7}" type="slidenum">
              <a:rPr lang="en-US" smtClean="0"/>
              <a:t>‹#›</a:t>
            </a:fld>
            <a:endParaRPr lang="en-US"/>
          </a:p>
        </p:txBody>
      </p:sp>
    </p:spTree>
    <p:extLst>
      <p:ext uri="{BB962C8B-B14F-4D97-AF65-F5344CB8AC3E}">
        <p14:creationId xmlns:p14="http://schemas.microsoft.com/office/powerpoint/2010/main" val="167033839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subTitle" idx="4294967295"/>
          </p:nvPr>
        </p:nvSpPr>
        <p:spPr>
          <a:xfrm>
            <a:off x="1371600" y="2986177"/>
            <a:ext cx="3505200" cy="442823"/>
          </a:xfrm>
          <a:noFill/>
        </p:spPr>
        <p:txBody>
          <a:bodyPr anchor="t"/>
          <a:lstStyle/>
          <a:p>
            <a:pPr marL="0" indent="0" eaLnBrk="1" hangingPunct="1">
              <a:lnSpc>
                <a:spcPct val="107000"/>
              </a:lnSpc>
              <a:spcAft>
                <a:spcPct val="0"/>
              </a:spcAft>
              <a:buNone/>
            </a:pPr>
            <a:r>
              <a:rPr lang="en-US" altLang="en-US" sz="1600" dirty="0" smtClean="0">
                <a:solidFill>
                  <a:srgbClr val="335C64"/>
                </a:solidFill>
              </a:rPr>
              <a:t>Joint Gathering  May 3-4, 2018</a:t>
            </a:r>
            <a:endParaRPr lang="en-CA" altLang="en-US" sz="1600" b="1" dirty="0" smtClean="0">
              <a:solidFill>
                <a:srgbClr val="335C64"/>
              </a:solidFill>
              <a:latin typeface="+mj-lt"/>
            </a:endParaRPr>
          </a:p>
        </p:txBody>
      </p:sp>
      <p:sp>
        <p:nvSpPr>
          <p:cNvPr id="2" name="TextBox 1"/>
          <p:cNvSpPr txBox="1"/>
          <p:nvPr/>
        </p:nvSpPr>
        <p:spPr>
          <a:xfrm>
            <a:off x="304800" y="1828800"/>
            <a:ext cx="4191000" cy="1041311"/>
          </a:xfrm>
          <a:prstGeom prst="rect">
            <a:avLst/>
          </a:prstGeom>
          <a:noFill/>
        </p:spPr>
        <p:txBody>
          <a:bodyPr wrap="square" rtlCol="0">
            <a:spAutoFit/>
          </a:bodyPr>
          <a:lstStyle/>
          <a:p>
            <a:pPr>
              <a:lnSpc>
                <a:spcPts val="3700"/>
              </a:lnSpc>
              <a:spcAft>
                <a:spcPts val="500"/>
              </a:spcAft>
            </a:pPr>
            <a:r>
              <a:rPr lang="en-US" sz="2400" dirty="0" smtClean="0">
                <a:solidFill>
                  <a:srgbClr val="000000"/>
                </a:solidFill>
                <a:latin typeface="Arial Black" panose="020B0A04020102020204" pitchFamily="34" charset="0"/>
              </a:rPr>
              <a:t>Education, Health and Social Programs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Program Highlights</a:t>
            </a:r>
            <a:endParaRPr lang="en-US" dirty="0"/>
          </a:p>
        </p:txBody>
      </p:sp>
      <p:sp>
        <p:nvSpPr>
          <p:cNvPr id="3" name="Content Placeholder 2"/>
          <p:cNvSpPr>
            <a:spLocks noGrp="1"/>
          </p:cNvSpPr>
          <p:nvPr>
            <p:ph idx="1"/>
          </p:nvPr>
        </p:nvSpPr>
        <p:spPr/>
        <p:txBody>
          <a:bodyPr/>
          <a:lstStyle/>
          <a:p>
            <a:pPr lvl="0"/>
            <a:r>
              <a:rPr lang="en-CA" sz="1400" dirty="0" smtClean="0"/>
              <a:t>Indigenous </a:t>
            </a:r>
            <a:r>
              <a:rPr lang="en-CA" sz="1400" dirty="0"/>
              <a:t>Services Canada shares </a:t>
            </a:r>
            <a:r>
              <a:rPr lang="en-CA" sz="1400" dirty="0" smtClean="0"/>
              <a:t>the </a:t>
            </a:r>
            <a:r>
              <a:rPr lang="en-CA" sz="1400" dirty="0"/>
              <a:t>concerns of First Nations </a:t>
            </a:r>
            <a:r>
              <a:rPr lang="en-CA" sz="1400" dirty="0" smtClean="0"/>
              <a:t>for </a:t>
            </a:r>
            <a:r>
              <a:rPr lang="en-CA" sz="1400" dirty="0"/>
              <a:t>student safety and </a:t>
            </a:r>
            <a:r>
              <a:rPr lang="en-CA" sz="1400" dirty="0" smtClean="0"/>
              <a:t>          well-being</a:t>
            </a:r>
            <a:r>
              <a:rPr lang="en-CA" sz="1400" dirty="0"/>
              <a:t>, and is committed to working with First Nations to ensure students are well-supported and have access to culturally-appropriate </a:t>
            </a:r>
            <a:r>
              <a:rPr lang="en-CA" sz="1400" dirty="0" smtClean="0"/>
              <a:t>education</a:t>
            </a:r>
            <a:r>
              <a:rPr lang="en-CA" sz="1400" dirty="0"/>
              <a:t> </a:t>
            </a:r>
            <a:r>
              <a:rPr lang="en-CA" sz="1400" dirty="0" smtClean="0"/>
              <a:t>and mental health supports</a:t>
            </a:r>
          </a:p>
          <a:p>
            <a:pPr marL="0" lvl="0" indent="0">
              <a:buNone/>
            </a:pPr>
            <a:endParaRPr lang="en-US" sz="1400" dirty="0"/>
          </a:p>
          <a:p>
            <a:r>
              <a:rPr lang="en-CA" sz="1400" dirty="0"/>
              <a:t>In July 2017, </a:t>
            </a:r>
            <a:r>
              <a:rPr lang="en-US" sz="1400" dirty="0" err="1"/>
              <a:t>Nishnawbe</a:t>
            </a:r>
            <a:r>
              <a:rPr lang="en-US" sz="1400" dirty="0"/>
              <a:t> </a:t>
            </a:r>
            <a:r>
              <a:rPr lang="en-US" sz="1400" dirty="0" err="1"/>
              <a:t>Aski</a:t>
            </a:r>
            <a:r>
              <a:rPr lang="en-US" sz="1400" dirty="0"/>
              <a:t> Nation </a:t>
            </a:r>
            <a:r>
              <a:rPr lang="en-CA" sz="1400" dirty="0"/>
              <a:t>Chiefs created a Task Force to develop and implement solutions to improve student safety in Thunder Bay and other urban </a:t>
            </a:r>
            <a:r>
              <a:rPr lang="en-CA" sz="1400" dirty="0" smtClean="0"/>
              <a:t>centres </a:t>
            </a:r>
            <a:r>
              <a:rPr lang="en-CA" sz="1400" dirty="0"/>
              <a:t>where </a:t>
            </a:r>
            <a:r>
              <a:rPr lang="en-CA" sz="1400" dirty="0" smtClean="0"/>
              <a:t>                 </a:t>
            </a:r>
            <a:r>
              <a:rPr lang="en-US" sz="1400" dirty="0" err="1" smtClean="0"/>
              <a:t>Nishnawbe</a:t>
            </a:r>
            <a:r>
              <a:rPr lang="en-US" sz="1400" dirty="0" smtClean="0"/>
              <a:t> </a:t>
            </a:r>
            <a:r>
              <a:rPr lang="en-US" sz="1400" dirty="0" err="1"/>
              <a:t>Aski</a:t>
            </a:r>
            <a:r>
              <a:rPr lang="en-US" sz="1400" dirty="0"/>
              <a:t> Nation </a:t>
            </a:r>
            <a:r>
              <a:rPr lang="en-CA" sz="1400" dirty="0"/>
              <a:t>students attend school </a:t>
            </a:r>
            <a:r>
              <a:rPr lang="en-CA" sz="1400" dirty="0" smtClean="0"/>
              <a:t>off reserve</a:t>
            </a:r>
            <a:endParaRPr lang="en-US" sz="1400" dirty="0"/>
          </a:p>
          <a:p>
            <a:pPr lvl="0"/>
            <a:endParaRPr lang="en-CA" sz="1400" dirty="0" smtClean="0"/>
          </a:p>
          <a:p>
            <a:pPr lvl="0"/>
            <a:r>
              <a:rPr lang="en-CA" sz="1400" dirty="0" smtClean="0"/>
              <a:t>Indigenous </a:t>
            </a:r>
            <a:r>
              <a:rPr lang="en-CA" sz="1400" dirty="0"/>
              <a:t>Services Canada </a:t>
            </a:r>
            <a:r>
              <a:rPr lang="en-CA" sz="1400" dirty="0" smtClean="0"/>
              <a:t>education, social and health program all participate together in the </a:t>
            </a:r>
            <a:r>
              <a:rPr lang="en-CA" sz="1400" dirty="0"/>
              <a:t>Emergency Education and student safety task </a:t>
            </a:r>
            <a:r>
              <a:rPr lang="en-CA" sz="1400" dirty="0" smtClean="0"/>
              <a:t>force, including investment of over </a:t>
            </a:r>
            <a:r>
              <a:rPr lang="en-CA" sz="1400" dirty="0"/>
              <a:t>$4 </a:t>
            </a:r>
            <a:r>
              <a:rPr lang="en-CA" sz="1400" dirty="0" smtClean="0"/>
              <a:t>million </a:t>
            </a:r>
            <a:r>
              <a:rPr lang="en-CA" sz="1400" dirty="0"/>
              <a:t>in </a:t>
            </a:r>
            <a:r>
              <a:rPr lang="en-CA" sz="1400" dirty="0" smtClean="0"/>
              <a:t>addition </a:t>
            </a:r>
            <a:r>
              <a:rPr lang="en-CA" sz="1400" dirty="0"/>
              <a:t>to existing core education </a:t>
            </a:r>
            <a:r>
              <a:rPr lang="en-CA" sz="1400" dirty="0" smtClean="0"/>
              <a:t>funding </a:t>
            </a:r>
            <a:r>
              <a:rPr lang="en-CA" sz="1400" dirty="0"/>
              <a:t>to support </a:t>
            </a:r>
            <a:r>
              <a:rPr lang="en-CA" sz="1400" dirty="0" smtClean="0"/>
              <a:t>student </a:t>
            </a:r>
            <a:r>
              <a:rPr lang="en-CA" sz="1400" dirty="0"/>
              <a:t>safety plans in Ontario’s </a:t>
            </a:r>
            <a:r>
              <a:rPr lang="en-CA" sz="1400" dirty="0" smtClean="0"/>
              <a:t>north</a:t>
            </a:r>
            <a:r>
              <a:rPr lang="en-CA" sz="1400" dirty="0"/>
              <a:t>, particularly in Thunder Bay and Sioux </a:t>
            </a:r>
            <a:r>
              <a:rPr lang="en-CA" sz="1400" dirty="0" smtClean="0"/>
              <a:t>Lookout</a:t>
            </a:r>
            <a:endParaRPr lang="en-US" sz="1400" dirty="0"/>
          </a:p>
          <a:p>
            <a:pPr lvl="0"/>
            <a:endParaRPr lang="en-CA" sz="1400" dirty="0" smtClean="0"/>
          </a:p>
          <a:p>
            <a:pPr lvl="0"/>
            <a:r>
              <a:rPr lang="en-CA" sz="1400" dirty="0" smtClean="0"/>
              <a:t>While this important work will continue, organizations indicate improved </a:t>
            </a:r>
            <a:r>
              <a:rPr lang="en-CA" sz="1400" dirty="0"/>
              <a:t>student safety and </a:t>
            </a:r>
            <a:r>
              <a:rPr lang="en-CA" sz="1400" dirty="0" smtClean="0"/>
              <a:t>          well-being </a:t>
            </a:r>
            <a:r>
              <a:rPr lang="en-CA" sz="1400" dirty="0"/>
              <a:t>in </a:t>
            </a:r>
            <a:r>
              <a:rPr lang="en-CA" sz="1400" dirty="0" smtClean="0"/>
              <a:t>the current </a:t>
            </a:r>
            <a:r>
              <a:rPr lang="en-CA" sz="1400" dirty="0"/>
              <a:t>school </a:t>
            </a:r>
            <a:r>
              <a:rPr lang="en-CA" sz="1400" dirty="0" smtClean="0"/>
              <a:t>year as a result of projects including: student </a:t>
            </a:r>
            <a:r>
              <a:rPr lang="en-CA" sz="1400" dirty="0"/>
              <a:t>and staff training initiatives </a:t>
            </a:r>
            <a:r>
              <a:rPr lang="en-CA" sz="1400" dirty="0" smtClean="0"/>
              <a:t>(e.g., CPR </a:t>
            </a:r>
            <a:r>
              <a:rPr lang="en-CA" sz="1400" dirty="0"/>
              <a:t>and missing persons </a:t>
            </a:r>
            <a:r>
              <a:rPr lang="en-CA" sz="1400" dirty="0" smtClean="0"/>
              <a:t>protocol); broader </a:t>
            </a:r>
            <a:r>
              <a:rPr lang="en-CA" sz="1400" dirty="0"/>
              <a:t>availability of extracurricular student </a:t>
            </a:r>
            <a:r>
              <a:rPr lang="en-CA" sz="1400" dirty="0" smtClean="0"/>
              <a:t>activities (e.g., and-based learning); </a:t>
            </a:r>
            <a:r>
              <a:rPr lang="en-CA" sz="1400" dirty="0"/>
              <a:t>and boarding home pilot </a:t>
            </a:r>
            <a:r>
              <a:rPr lang="en-CA" sz="1400" dirty="0" smtClean="0"/>
              <a:t>projects</a:t>
            </a:r>
            <a:endParaRPr lang="en-US" sz="1400" dirty="0"/>
          </a:p>
          <a:p>
            <a:endParaRPr lang="en-US" dirty="0"/>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pPr>
                <a:defRPr/>
              </a:pPr>
              <a:t>10</a:t>
            </a:fld>
            <a:endParaRPr lang="en-CA" dirty="0"/>
          </a:p>
        </p:txBody>
      </p:sp>
    </p:spTree>
    <p:extLst>
      <p:ext uri="{BB962C8B-B14F-4D97-AF65-F5344CB8AC3E}">
        <p14:creationId xmlns:p14="http://schemas.microsoft.com/office/powerpoint/2010/main" val="18320204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Program Highlights</a:t>
            </a:r>
            <a:endParaRPr lang="en-US" dirty="0"/>
          </a:p>
        </p:txBody>
      </p:sp>
      <p:sp>
        <p:nvSpPr>
          <p:cNvPr id="3" name="Content Placeholder 2"/>
          <p:cNvSpPr>
            <a:spLocks noGrp="1"/>
          </p:cNvSpPr>
          <p:nvPr>
            <p:ph idx="1"/>
          </p:nvPr>
        </p:nvSpPr>
        <p:spPr/>
        <p:txBody>
          <a:bodyPr/>
          <a:lstStyle/>
          <a:p>
            <a:pPr marL="0" indent="0">
              <a:buNone/>
            </a:pPr>
            <a:r>
              <a:rPr lang="en-US" u="sng" dirty="0"/>
              <a:t>Anishinabek Nation Education </a:t>
            </a:r>
            <a:r>
              <a:rPr lang="en-US" u="sng" dirty="0" smtClean="0"/>
              <a:t>Agreement:</a:t>
            </a:r>
          </a:p>
          <a:p>
            <a:pPr marL="192088" lvl="1" indent="0">
              <a:buNone/>
            </a:pPr>
            <a:endParaRPr lang="en-US" dirty="0"/>
          </a:p>
          <a:p>
            <a:pPr lvl="1">
              <a:buFont typeface="Arial" panose="020B0604020202020204" pitchFamily="34" charset="0"/>
              <a:buChar char="•"/>
            </a:pPr>
            <a:r>
              <a:rPr lang="en-US" dirty="0" smtClean="0"/>
              <a:t>On August 16, 2017 Canada </a:t>
            </a:r>
            <a:r>
              <a:rPr lang="en-US" dirty="0"/>
              <a:t>and the Anishinabek Nation </a:t>
            </a:r>
            <a:r>
              <a:rPr lang="en-US" dirty="0" smtClean="0"/>
              <a:t>signed a historic </a:t>
            </a:r>
            <a:r>
              <a:rPr lang="en-US" dirty="0"/>
              <a:t>Education self-government </a:t>
            </a:r>
            <a:r>
              <a:rPr lang="en-US" dirty="0" smtClean="0"/>
              <a:t>agreement</a:t>
            </a:r>
          </a:p>
          <a:p>
            <a:pPr lvl="1">
              <a:buFont typeface="Arial" panose="020B0604020202020204" pitchFamily="34" charset="0"/>
              <a:buChar char="•"/>
            </a:pPr>
            <a:endParaRPr lang="en-US" dirty="0"/>
          </a:p>
          <a:p>
            <a:pPr lvl="1">
              <a:buFont typeface="Arial" panose="020B0604020202020204" pitchFamily="34" charset="0"/>
              <a:buChar char="•"/>
            </a:pPr>
            <a:r>
              <a:rPr lang="en-CA" dirty="0" smtClean="0"/>
              <a:t>The </a:t>
            </a:r>
            <a:r>
              <a:rPr lang="en-CA" dirty="0"/>
              <a:t>foundation for transformational change for the 23 participating First </a:t>
            </a:r>
            <a:r>
              <a:rPr lang="en-CA" dirty="0" smtClean="0"/>
              <a:t>Nations</a:t>
            </a:r>
            <a:endParaRPr lang="en-US" dirty="0" smtClean="0"/>
          </a:p>
          <a:p>
            <a:pPr lvl="1">
              <a:buFont typeface="Arial" panose="020B0604020202020204" pitchFamily="34" charset="0"/>
              <a:buChar char="•"/>
            </a:pPr>
            <a:endParaRPr lang="en-US" dirty="0"/>
          </a:p>
          <a:p>
            <a:pPr lvl="1">
              <a:buFont typeface="Arial" panose="020B0604020202020204" pitchFamily="34" charset="0"/>
              <a:buChar char="•"/>
            </a:pPr>
            <a:r>
              <a:rPr lang="en-US" dirty="0" smtClean="0"/>
              <a:t>Canada’s </a:t>
            </a:r>
            <a:r>
              <a:rPr lang="en-US" dirty="0"/>
              <a:t>funding agreement with the Anishinabek Nation was successfully put in place to enable the initial self-government transfer of $29m in grant funding to the </a:t>
            </a:r>
            <a:r>
              <a:rPr lang="en-US" dirty="0" err="1"/>
              <a:t>Kinoomaadziwin</a:t>
            </a:r>
            <a:r>
              <a:rPr lang="en-US" dirty="0"/>
              <a:t> Education Body on April 1, 2018, contributing to the successful launch of the Anishinabek Education </a:t>
            </a:r>
            <a:r>
              <a:rPr lang="en-US" dirty="0" smtClean="0"/>
              <a:t>System </a:t>
            </a:r>
            <a:endParaRPr lang="en-US" dirty="0"/>
          </a:p>
          <a:p>
            <a:pPr lvl="1">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pPr>
                <a:defRPr/>
              </a:pPr>
              <a:t>11</a:t>
            </a:fld>
            <a:endParaRPr lang="en-CA" dirty="0"/>
          </a:p>
        </p:txBody>
      </p:sp>
    </p:spTree>
    <p:extLst>
      <p:ext uri="{BB962C8B-B14F-4D97-AF65-F5344CB8AC3E}">
        <p14:creationId xmlns:p14="http://schemas.microsoft.com/office/powerpoint/2010/main" val="12258955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Highlights		</a:t>
            </a:r>
            <a:endParaRPr lang="en-US" dirty="0"/>
          </a:p>
        </p:txBody>
      </p:sp>
      <p:sp>
        <p:nvSpPr>
          <p:cNvPr id="3" name="Content Placeholder 2"/>
          <p:cNvSpPr>
            <a:spLocks noGrp="1"/>
          </p:cNvSpPr>
          <p:nvPr>
            <p:ph idx="1"/>
          </p:nvPr>
        </p:nvSpPr>
        <p:spPr/>
        <p:txBody>
          <a:bodyPr/>
          <a:lstStyle/>
          <a:p>
            <a:pPr lvl="0"/>
            <a:r>
              <a:rPr lang="en-CA" sz="1600" dirty="0" smtClean="0"/>
              <a:t>As of April 16, 2018, in Ontario, there are already 9 health facility projects underway encompassing seven First Nations and two major hospital renovations </a:t>
            </a:r>
          </a:p>
          <a:p>
            <a:r>
              <a:rPr lang="en-CA" sz="1600" dirty="0" smtClean="0"/>
              <a:t>Through the recently signed Social Emergencies Relationship Agreement, Canada and Ontario are working with </a:t>
            </a:r>
            <a:r>
              <a:rPr lang="en-CA" sz="1600" dirty="0" err="1" smtClean="0"/>
              <a:t>Mushkegowuk</a:t>
            </a:r>
            <a:r>
              <a:rPr lang="en-CA" sz="1600" dirty="0" smtClean="0"/>
              <a:t>, </a:t>
            </a:r>
            <a:r>
              <a:rPr lang="en-CA" sz="1600" dirty="0" err="1" smtClean="0"/>
              <a:t>Nishnawbe</a:t>
            </a:r>
            <a:r>
              <a:rPr lang="en-CA" sz="1600" dirty="0" smtClean="0"/>
              <a:t> </a:t>
            </a:r>
            <a:r>
              <a:rPr lang="en-CA" sz="1600" dirty="0" err="1" smtClean="0"/>
              <a:t>Aski</a:t>
            </a:r>
            <a:r>
              <a:rPr lang="en-CA" sz="1600" dirty="0" smtClean="0"/>
              <a:t> Nation and Grand Council Treaty #3 to develop coordinated processes to ensure communities are swiftly and effectively supported in the event of a social emergency</a:t>
            </a:r>
          </a:p>
          <a:p>
            <a:r>
              <a:rPr lang="en-CA" sz="1600" dirty="0" smtClean="0"/>
              <a:t>Through 2016 investments and based on direction of First Nations leadership, the federal and provincial governments have each agreed to provide $5M per year in order to support 19 mental wellness teams across Ontario – this ensures that every First Nations community has access to mental wellness and crisis intervention supports when required </a:t>
            </a:r>
          </a:p>
          <a:p>
            <a:r>
              <a:rPr lang="en-CA" sz="1600" dirty="0" smtClean="0"/>
              <a:t>Implementation of community-based mental wellness investments are guided by the First Nations Mental Wellness Continuum Framework (MWCF), which presents a shared vision that is based on culture as foundation and the elimination of </a:t>
            </a:r>
            <a:r>
              <a:rPr lang="en-CA" sz="1600" dirty="0" err="1" smtClean="0"/>
              <a:t>siloed</a:t>
            </a:r>
            <a:r>
              <a:rPr lang="en-CA" sz="1600" dirty="0" smtClean="0"/>
              <a:t> funding for the future of First Nations mental wellness programs and services </a:t>
            </a:r>
            <a:endParaRPr lang="en-CA" sz="1600" dirty="0"/>
          </a:p>
        </p:txBody>
      </p:sp>
      <p:sp>
        <p:nvSpPr>
          <p:cNvPr id="4" name="Slide Number Placeholder 3"/>
          <p:cNvSpPr>
            <a:spLocks noGrp="1"/>
          </p:cNvSpPr>
          <p:nvPr>
            <p:ph type="sldNum" sz="quarter" idx="4"/>
          </p:nvPr>
        </p:nvSpPr>
        <p:spPr/>
        <p:txBody>
          <a:bodyPr/>
          <a:lstStyle/>
          <a:p>
            <a:fld id="{E00B6E52-F07A-44C8-B7AE-D6EEC3D50429}" type="slidenum">
              <a:rPr lang="en-CA" smtClean="0"/>
              <a:pPr/>
              <a:t>12</a:t>
            </a:fld>
            <a:endParaRPr lang="en-CA" dirty="0"/>
          </a:p>
        </p:txBody>
      </p:sp>
    </p:spTree>
    <p:extLst>
      <p:ext uri="{BB962C8B-B14F-4D97-AF65-F5344CB8AC3E}">
        <p14:creationId xmlns:p14="http://schemas.microsoft.com/office/powerpoint/2010/main" val="3656033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300" y="914400"/>
            <a:ext cx="8470900" cy="5029200"/>
          </a:xfrm>
        </p:spPr>
        <p:txBody>
          <a:bodyPr/>
          <a:lstStyle/>
          <a:p>
            <a:pPr marL="0" indent="0">
              <a:buNone/>
            </a:pPr>
            <a:r>
              <a:rPr lang="en-CA" u="sng" dirty="0" smtClean="0"/>
              <a:t>Mental Wellness</a:t>
            </a:r>
          </a:p>
          <a:p>
            <a:pPr lvl="0"/>
            <a:r>
              <a:rPr lang="en-US" sz="1600" dirty="0" smtClean="0"/>
              <a:t>Roll-out of 19 mental wellness teams with increased funding of </a:t>
            </a:r>
            <a:r>
              <a:rPr lang="en-CA" sz="1600" dirty="0" smtClean="0"/>
              <a:t>$13.7, </a:t>
            </a:r>
            <a:r>
              <a:rPr lang="en-US" sz="1600" dirty="0"/>
              <a:t>co-funded with the province, </a:t>
            </a:r>
            <a:r>
              <a:rPr lang="en-CA" sz="1600" dirty="0" smtClean="0"/>
              <a:t>as a result of 2016 investments</a:t>
            </a:r>
          </a:p>
          <a:p>
            <a:pPr lvl="0"/>
            <a:r>
              <a:rPr lang="en-CA" sz="1600" dirty="0" smtClean="0"/>
              <a:t>Budget 2017 invested an additional $14.3M over five years to </a:t>
            </a:r>
            <a:r>
              <a:rPr lang="en-CA" sz="1600" dirty="0"/>
              <a:t>further increase support for mental wellness services for First </a:t>
            </a:r>
            <a:r>
              <a:rPr lang="en-CA" sz="1600" dirty="0" smtClean="0"/>
              <a:t>Nations; approximately </a:t>
            </a:r>
            <a:r>
              <a:rPr lang="en-US" sz="1600" dirty="0" smtClean="0"/>
              <a:t>$63.5M </a:t>
            </a:r>
            <a:r>
              <a:rPr lang="en-US" sz="1600" dirty="0"/>
              <a:t>in </a:t>
            </a:r>
            <a:r>
              <a:rPr lang="en-US" sz="1600" dirty="0" smtClean="0"/>
              <a:t>annual mental </a:t>
            </a:r>
            <a:r>
              <a:rPr lang="en-US" sz="1600" dirty="0"/>
              <a:t>wellness programming to support community-based projects in First Nations in </a:t>
            </a:r>
            <a:r>
              <a:rPr lang="en-US" sz="1600" dirty="0" smtClean="0"/>
              <a:t>Ontario</a:t>
            </a:r>
          </a:p>
          <a:p>
            <a:r>
              <a:rPr lang="en-CA" sz="1600" dirty="0"/>
              <a:t>S</a:t>
            </a:r>
            <a:r>
              <a:rPr lang="en-CA" sz="1600" dirty="0" smtClean="0"/>
              <a:t>ocial </a:t>
            </a:r>
            <a:r>
              <a:rPr lang="en-CA" sz="1600" dirty="0"/>
              <a:t>Emergencies Relationship </a:t>
            </a:r>
            <a:r>
              <a:rPr lang="en-CA" sz="1600" dirty="0" smtClean="0"/>
              <a:t>Agreement recently signed by all parties</a:t>
            </a:r>
          </a:p>
          <a:p>
            <a:pPr marL="0" indent="0">
              <a:buNone/>
            </a:pPr>
            <a:endParaRPr lang="en-CA" sz="1600" dirty="0"/>
          </a:p>
          <a:p>
            <a:pPr marL="0" indent="0">
              <a:buNone/>
            </a:pPr>
            <a:r>
              <a:rPr lang="en-US" u="sng" dirty="0"/>
              <a:t>Implementing Jordan’s Principle:</a:t>
            </a:r>
          </a:p>
          <a:p>
            <a:r>
              <a:rPr lang="en-US" sz="1600" dirty="0"/>
              <a:t>Under Jordan’s Principle, to date FNIHB has provided </a:t>
            </a:r>
            <a:r>
              <a:rPr lang="en-US" sz="1600" dirty="0" smtClean="0"/>
              <a:t>over one </a:t>
            </a:r>
            <a:r>
              <a:rPr lang="en-US" sz="1600" smtClean="0"/>
              <a:t>hundred million </a:t>
            </a:r>
            <a:r>
              <a:rPr lang="en-US" sz="1600" dirty="0" smtClean="0"/>
              <a:t>dollars in </a:t>
            </a:r>
            <a:r>
              <a:rPr lang="en-US" sz="1600" dirty="0"/>
              <a:t>funding for products, services and supports for First Nations communities and individual requests </a:t>
            </a:r>
            <a:endParaRPr lang="en-US" sz="1600" dirty="0" smtClean="0"/>
          </a:p>
          <a:p>
            <a:r>
              <a:rPr lang="en-US" sz="1600" dirty="0" smtClean="0"/>
              <a:t>Choose </a:t>
            </a:r>
            <a:r>
              <a:rPr lang="en-US" sz="1600" dirty="0"/>
              <a:t>Life Initiative creates a concrete simplified process for communities in NAN territory to apply for mental health supports for children and youth through Jordan’s Principle funding.  </a:t>
            </a:r>
          </a:p>
          <a:p>
            <a:pPr marL="0" indent="0">
              <a:buNone/>
            </a:pPr>
            <a:endParaRPr lang="en-CA" sz="1600" dirty="0" smtClean="0"/>
          </a:p>
          <a:p>
            <a:endParaRPr lang="en-CA" sz="1600" dirty="0" smtClean="0"/>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pPr>
                <a:defRPr/>
              </a:pPr>
              <a:t>13</a:t>
            </a:fld>
            <a:endParaRPr lang="en-CA" dirty="0"/>
          </a:p>
        </p:txBody>
      </p:sp>
    </p:spTree>
    <p:extLst>
      <p:ext uri="{BB962C8B-B14F-4D97-AF65-F5344CB8AC3E}">
        <p14:creationId xmlns:p14="http://schemas.microsoft.com/office/powerpoint/2010/main" val="5029673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300" y="609600"/>
            <a:ext cx="8470900" cy="5707063"/>
          </a:xfrm>
        </p:spPr>
        <p:txBody>
          <a:bodyPr/>
          <a:lstStyle/>
          <a:p>
            <a:pPr marL="0" indent="0">
              <a:buNone/>
            </a:pPr>
            <a:r>
              <a:rPr lang="en-CA" u="sng" dirty="0"/>
              <a:t>Health System </a:t>
            </a:r>
            <a:r>
              <a:rPr lang="en-CA" u="sng" dirty="0" smtClean="0"/>
              <a:t>Transformation</a:t>
            </a:r>
            <a:endParaRPr lang="en-CA" u="sng" dirty="0"/>
          </a:p>
          <a:p>
            <a:pPr lvl="1">
              <a:buFont typeface="Arial" panose="020B0604020202020204" pitchFamily="34" charset="0"/>
              <a:buChar char="•"/>
            </a:pPr>
            <a:r>
              <a:rPr lang="en-US" dirty="0" smtClean="0"/>
              <a:t>This </a:t>
            </a:r>
            <a:r>
              <a:rPr lang="en-US" dirty="0"/>
              <a:t>change is reflected in tripartite work </a:t>
            </a:r>
            <a:r>
              <a:rPr lang="en-US" dirty="0" smtClean="0"/>
              <a:t>in health that builds on devolution work already underway</a:t>
            </a:r>
          </a:p>
          <a:p>
            <a:pPr lvl="1">
              <a:buFont typeface="Arial" panose="020B0604020202020204" pitchFamily="34" charset="0"/>
              <a:buChar char="•"/>
            </a:pPr>
            <a:r>
              <a:rPr lang="en-US" dirty="0"/>
              <a:t>Tripartite agreements towards health transformation have been formalized with Nishnawbe Aski Nation, Grand Council Treaty #3, Anishinabek Nation and Six Nations of the Grand River  </a:t>
            </a:r>
            <a:endParaRPr lang="en-US" dirty="0" smtClean="0"/>
          </a:p>
          <a:p>
            <a:pPr marL="0" lvl="0" indent="0">
              <a:buNone/>
            </a:pPr>
            <a:endParaRPr lang="en-CA" sz="1600" dirty="0"/>
          </a:p>
          <a:p>
            <a:pPr marL="0" indent="0">
              <a:buNone/>
            </a:pPr>
            <a:r>
              <a:rPr lang="en-CA" u="sng" dirty="0" smtClean="0"/>
              <a:t>Health Transformation/Devolution Initiatives in Ontario </a:t>
            </a:r>
            <a:endParaRPr lang="en-CA" u="sng" dirty="0"/>
          </a:p>
          <a:p>
            <a:pPr lvl="2">
              <a:buFont typeface="Arial" panose="020B0604020202020204" pitchFamily="34" charset="0"/>
              <a:buChar char="•"/>
            </a:pPr>
            <a:r>
              <a:rPr lang="en-CA" sz="1600" dirty="0"/>
              <a:t>Sioux Lookout First Nations Health Authority – Approaches to Community Well-being (ACW) Public Health Model </a:t>
            </a:r>
            <a:endParaRPr lang="en-CA" sz="1600" dirty="0" smtClean="0"/>
          </a:p>
          <a:p>
            <a:pPr lvl="2">
              <a:buFont typeface="Arial" panose="020B0604020202020204" pitchFamily="34" charset="0"/>
              <a:buChar char="•"/>
            </a:pPr>
            <a:r>
              <a:rPr lang="en-CA" sz="1600" dirty="0" smtClean="0"/>
              <a:t>KO </a:t>
            </a:r>
            <a:r>
              <a:rPr lang="en-CA" sz="1600" dirty="0"/>
              <a:t>Nursing Transformation project – Deer Lake nursing transferred this year – Keewaywin and North Spirit Lake in planning </a:t>
            </a:r>
            <a:r>
              <a:rPr lang="en-CA" sz="1600" dirty="0" smtClean="0"/>
              <a:t>stages</a:t>
            </a:r>
          </a:p>
          <a:p>
            <a:pPr lvl="2">
              <a:buFont typeface="Arial" panose="020B0604020202020204" pitchFamily="34" charset="0"/>
              <a:buChar char="•"/>
            </a:pPr>
            <a:r>
              <a:rPr lang="en-CA" sz="1600" dirty="0" smtClean="0"/>
              <a:t>Matawa </a:t>
            </a:r>
            <a:r>
              <a:rPr lang="en-CA" sz="1600" dirty="0"/>
              <a:t>Nursing and Environmental Public Health transformation planning </a:t>
            </a:r>
            <a:endParaRPr lang="en-CA" sz="1600" dirty="0" smtClean="0"/>
          </a:p>
          <a:p>
            <a:pPr lvl="2">
              <a:buFont typeface="Arial" panose="020B0604020202020204" pitchFamily="34" charset="0"/>
              <a:buChar char="•"/>
            </a:pPr>
            <a:r>
              <a:rPr lang="en-CA" sz="1600" dirty="0" smtClean="0"/>
              <a:t>Fort </a:t>
            </a:r>
            <a:r>
              <a:rPr lang="en-CA" sz="1600" dirty="0"/>
              <a:t>Frances Area Tribal Health Authority nursing transfer completed </a:t>
            </a:r>
            <a:endParaRPr lang="en-CA" sz="1600" dirty="0" smtClean="0"/>
          </a:p>
          <a:p>
            <a:pPr lvl="2">
              <a:buFont typeface="Arial" panose="020B0604020202020204" pitchFamily="34" charset="0"/>
              <a:buChar char="•"/>
            </a:pPr>
            <a:r>
              <a:rPr lang="en-CA" sz="1600" dirty="0" err="1" smtClean="0"/>
              <a:t>Kenora</a:t>
            </a:r>
            <a:r>
              <a:rPr lang="en-CA" sz="1600" dirty="0" smtClean="0"/>
              <a:t> </a:t>
            </a:r>
            <a:r>
              <a:rPr lang="en-CA" sz="1600" dirty="0"/>
              <a:t>Chiefs Advisory Public Health model (EHO transition planning underway)     </a:t>
            </a:r>
          </a:p>
          <a:p>
            <a:endParaRPr lang="en-CA" sz="1500" dirty="0"/>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pPr>
                <a:defRPr/>
              </a:pPr>
              <a:t>14</a:t>
            </a:fld>
            <a:endParaRPr lang="en-CA" dirty="0"/>
          </a:p>
        </p:txBody>
      </p:sp>
    </p:spTree>
    <p:extLst>
      <p:ext uri="{BB962C8B-B14F-4D97-AF65-F5344CB8AC3E}">
        <p14:creationId xmlns:p14="http://schemas.microsoft.com/office/powerpoint/2010/main" val="25726038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300" y="762000"/>
            <a:ext cx="7861300" cy="5554663"/>
          </a:xfrm>
        </p:spPr>
        <p:txBody>
          <a:bodyPr/>
          <a:lstStyle/>
          <a:p>
            <a:pPr marL="0" indent="0">
              <a:buNone/>
            </a:pPr>
            <a:r>
              <a:rPr lang="en-CA" u="sng" dirty="0" smtClean="0"/>
              <a:t>Grassy Narrows and </a:t>
            </a:r>
            <a:r>
              <a:rPr lang="en-CA" u="sng" dirty="0" err="1" smtClean="0"/>
              <a:t>Wabaseemoong</a:t>
            </a:r>
            <a:endParaRPr lang="en-CA" u="sng" dirty="0" smtClean="0"/>
          </a:p>
          <a:p>
            <a:r>
              <a:rPr lang="en-CA" dirty="0"/>
              <a:t>There </a:t>
            </a:r>
            <a:r>
              <a:rPr lang="en-CA" dirty="0" smtClean="0"/>
              <a:t>are ongoing </a:t>
            </a:r>
            <a:r>
              <a:rPr lang="en-CA" dirty="0"/>
              <a:t>discussions between Grassy Narrow, </a:t>
            </a:r>
            <a:r>
              <a:rPr lang="en-CA" dirty="0" err="1"/>
              <a:t>Wabaseemoong</a:t>
            </a:r>
            <a:r>
              <a:rPr lang="en-CA" dirty="0"/>
              <a:t> and  Indigenous Services Canada officials on Mercury </a:t>
            </a:r>
            <a:r>
              <a:rPr lang="en-CA" dirty="0" smtClean="0"/>
              <a:t>Contamination</a:t>
            </a:r>
            <a:endParaRPr lang="en-CA" dirty="0"/>
          </a:p>
          <a:p>
            <a:r>
              <a:rPr lang="en-CA" dirty="0" smtClean="0"/>
              <a:t>In response, the Department has:</a:t>
            </a:r>
            <a:endParaRPr lang="en-CA" dirty="0"/>
          </a:p>
          <a:p>
            <a:pPr marL="192088" lvl="1" indent="0">
              <a:buNone/>
            </a:pPr>
            <a:r>
              <a:rPr lang="en-CA" sz="1400" dirty="0" smtClean="0"/>
              <a:t>- Established a tripartite working group to address health impacts </a:t>
            </a:r>
          </a:p>
          <a:p>
            <a:pPr marL="192088" lvl="1" indent="0">
              <a:buNone/>
            </a:pPr>
            <a:r>
              <a:rPr lang="en-CA" sz="1400" dirty="0" smtClean="0"/>
              <a:t>- Funded </a:t>
            </a:r>
            <a:r>
              <a:rPr lang="en-CA" sz="1400" dirty="0"/>
              <a:t>a feasibility study for a treatment </a:t>
            </a:r>
            <a:r>
              <a:rPr lang="en-CA" sz="1400" dirty="0" smtClean="0"/>
              <a:t>facility</a:t>
            </a:r>
            <a:endParaRPr lang="en-CA" sz="1400" dirty="0"/>
          </a:p>
          <a:p>
            <a:pPr marL="192088" lvl="1" indent="0">
              <a:buNone/>
            </a:pPr>
            <a:r>
              <a:rPr lang="en-CA" sz="1400" dirty="0" smtClean="0"/>
              <a:t>- Boosted </a:t>
            </a:r>
            <a:r>
              <a:rPr lang="en-CA" sz="1400" dirty="0"/>
              <a:t>services around suicide prevention and medical </a:t>
            </a:r>
            <a:r>
              <a:rPr lang="en-CA" sz="1400" dirty="0" smtClean="0"/>
              <a:t>transportation</a:t>
            </a:r>
            <a:endParaRPr lang="en-CA" sz="1400" dirty="0"/>
          </a:p>
          <a:p>
            <a:pPr marL="192088" lvl="1" indent="0">
              <a:buNone/>
            </a:pPr>
            <a:r>
              <a:rPr lang="en-CA" sz="1400" dirty="0" smtClean="0"/>
              <a:t>- Taken </a:t>
            </a:r>
            <a:r>
              <a:rPr lang="en-CA" sz="1400" dirty="0"/>
              <a:t>steps towards reform of the Mercury Disability Board including a commitment to establish an expert </a:t>
            </a:r>
            <a:r>
              <a:rPr lang="en-CA" sz="1400" dirty="0" smtClean="0"/>
              <a:t>panel</a:t>
            </a:r>
          </a:p>
          <a:p>
            <a:endParaRPr lang="en-CA" dirty="0"/>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pPr>
                <a:defRPr/>
              </a:pPr>
              <a:t>15</a:t>
            </a:fld>
            <a:endParaRPr lang="en-CA" dirty="0"/>
          </a:p>
        </p:txBody>
      </p:sp>
    </p:spTree>
    <p:extLst>
      <p:ext uri="{BB962C8B-B14F-4D97-AF65-F5344CB8AC3E}">
        <p14:creationId xmlns:p14="http://schemas.microsoft.com/office/powerpoint/2010/main" val="1638850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Opening Questions </a:t>
            </a:r>
            <a:endParaRPr lang="en-US" dirty="0"/>
          </a:p>
        </p:txBody>
      </p:sp>
      <p:sp>
        <p:nvSpPr>
          <p:cNvPr id="3" name="Content Placeholder 2"/>
          <p:cNvSpPr>
            <a:spLocks noGrp="1"/>
          </p:cNvSpPr>
          <p:nvPr>
            <p:ph idx="1"/>
          </p:nvPr>
        </p:nvSpPr>
        <p:spPr/>
        <p:txBody>
          <a:bodyPr/>
          <a:lstStyle/>
          <a:p>
            <a:endParaRPr lang="en-US" dirty="0" smtClean="0"/>
          </a:p>
          <a:p>
            <a:r>
              <a:rPr lang="en-US" dirty="0" smtClean="0"/>
              <a:t>1. Do you have any questions or points of clarifications from this morning’s plenary session?</a:t>
            </a:r>
          </a:p>
          <a:p>
            <a:endParaRPr lang="en-US" dirty="0" smtClean="0"/>
          </a:p>
          <a:p>
            <a:r>
              <a:rPr lang="en-US" dirty="0" smtClean="0"/>
              <a:t>2. If you were to identify 3 issues that should be the focus of our work together going forward, what would they be?</a:t>
            </a:r>
          </a:p>
          <a:p>
            <a:pPr marL="0" indent="0">
              <a:buNone/>
            </a:pPr>
            <a:endParaRPr lang="en-US" dirty="0" smtClean="0"/>
          </a:p>
          <a:p>
            <a:r>
              <a:rPr lang="en-US" dirty="0" smtClean="0"/>
              <a:t>3. What are your ideas on how we can better work together going forward, including how ISC and FNIHB could work together?</a:t>
            </a:r>
            <a:endParaRPr lang="en-US" dirty="0"/>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pPr>
                <a:defRPr/>
              </a:pPr>
              <a:t>2</a:t>
            </a:fld>
            <a:endParaRPr lang="en-CA" dirty="0"/>
          </a:p>
        </p:txBody>
      </p:sp>
    </p:spTree>
    <p:extLst>
      <p:ext uri="{BB962C8B-B14F-4D97-AF65-F5344CB8AC3E}">
        <p14:creationId xmlns:p14="http://schemas.microsoft.com/office/powerpoint/2010/main" val="26910849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Social and Health Programs</a:t>
            </a:r>
            <a:endParaRPr lang="en-US" dirty="0"/>
          </a:p>
        </p:txBody>
      </p:sp>
      <p:sp>
        <p:nvSpPr>
          <p:cNvPr id="3" name="Content Placeholder 2"/>
          <p:cNvSpPr>
            <a:spLocks noGrp="1"/>
          </p:cNvSpPr>
          <p:nvPr>
            <p:ph idx="1"/>
          </p:nvPr>
        </p:nvSpPr>
        <p:spPr/>
        <p:txBody>
          <a:bodyPr/>
          <a:lstStyle/>
          <a:p>
            <a:pPr marL="457200" indent="-457200"/>
            <a:endParaRPr lang="en-US" sz="1400" dirty="0" smtClean="0"/>
          </a:p>
          <a:p>
            <a:pPr marL="457200" indent="-457200"/>
            <a:r>
              <a:rPr lang="en-US" dirty="0" smtClean="0"/>
              <a:t>This </a:t>
            </a:r>
            <a:r>
              <a:rPr lang="en-US" dirty="0"/>
              <a:t>presentation will provide </a:t>
            </a:r>
            <a:r>
              <a:rPr lang="en-US" dirty="0" smtClean="0"/>
              <a:t>updates on: </a:t>
            </a:r>
          </a:p>
          <a:p>
            <a:pPr marL="841375" lvl="2" indent="-457200"/>
            <a:r>
              <a:rPr lang="en-US" sz="1800" dirty="0" smtClean="0"/>
              <a:t>Transformation </a:t>
            </a:r>
            <a:r>
              <a:rPr lang="en-US" sz="1800" dirty="0"/>
              <a:t>under </a:t>
            </a:r>
            <a:r>
              <a:rPr lang="en-US" sz="1800" dirty="0" smtClean="0"/>
              <a:t>way</a:t>
            </a:r>
          </a:p>
          <a:p>
            <a:pPr marL="841375" lvl="2" indent="-457200"/>
            <a:r>
              <a:rPr lang="en-US" sz="1800" dirty="0" smtClean="0"/>
              <a:t>On-going </a:t>
            </a:r>
            <a:r>
              <a:rPr lang="en-US" sz="1800" dirty="0"/>
              <a:t>program </a:t>
            </a:r>
            <a:r>
              <a:rPr lang="en-US" sz="1800" dirty="0" smtClean="0"/>
              <a:t>highlights  </a:t>
            </a:r>
          </a:p>
          <a:p>
            <a:pPr marL="841375" lvl="2" indent="-457200"/>
            <a:r>
              <a:rPr lang="en-US" sz="1800" dirty="0" smtClean="0"/>
              <a:t>Details on </a:t>
            </a:r>
            <a:r>
              <a:rPr lang="en-US" sz="1800" dirty="0"/>
              <a:t>key joint education, social, and health files and </a:t>
            </a:r>
            <a:r>
              <a:rPr lang="en-US" sz="1800" dirty="0" smtClean="0"/>
              <a:t>projects</a:t>
            </a:r>
          </a:p>
          <a:p>
            <a:pPr marL="457200" indent="-457200"/>
            <a:endParaRPr lang="en-US" dirty="0" smtClean="0"/>
          </a:p>
          <a:p>
            <a:pPr marL="457200" indent="-457200"/>
            <a:r>
              <a:rPr lang="en-US" dirty="0" smtClean="0"/>
              <a:t>2018-2019 will see important transformation initiatives, including in Child and Family Services and Education</a:t>
            </a:r>
          </a:p>
          <a:p>
            <a:pPr marL="457200" indent="-457200"/>
            <a:endParaRPr lang="en-US" dirty="0" smtClean="0"/>
          </a:p>
          <a:p>
            <a:pPr marL="457200" indent="-457200"/>
            <a:r>
              <a:rPr lang="en-US" dirty="0" smtClean="0"/>
              <a:t>2018-2019 will also see the results of new work and relationships between Education and Social Programs and the First Nations and Inuit Health Branch, particularly in the area of supports for First Nation youth</a:t>
            </a:r>
            <a:br>
              <a:rPr lang="en-US" dirty="0" smtClean="0"/>
            </a:br>
            <a:endParaRPr lang="en-US" dirty="0" smtClean="0"/>
          </a:p>
          <a:p>
            <a:endParaRPr lang="en-US" dirty="0"/>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pPr>
                <a:defRPr/>
              </a:pPr>
              <a:t>3</a:t>
            </a:fld>
            <a:endParaRPr lang="en-CA" dirty="0"/>
          </a:p>
        </p:txBody>
      </p:sp>
    </p:spTree>
    <p:extLst>
      <p:ext uri="{BB962C8B-B14F-4D97-AF65-F5344CB8AC3E}">
        <p14:creationId xmlns:p14="http://schemas.microsoft.com/office/powerpoint/2010/main" val="20874001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Program Transformation</a:t>
            </a:r>
            <a:br>
              <a:rPr lang="en-US" dirty="0" smtClean="0"/>
            </a:br>
            <a:r>
              <a:rPr lang="en-US" dirty="0" smtClean="0"/>
              <a:t/>
            </a:r>
            <a:br>
              <a:rPr lang="en-US" dirty="0" smtClean="0"/>
            </a:br>
            <a:r>
              <a:rPr lang="en-US" dirty="0"/>
              <a:t/>
            </a:r>
            <a:br>
              <a:rPr lang="en-US" dirty="0"/>
            </a:br>
            <a:r>
              <a:rPr lang="en-US" dirty="0" smtClean="0"/>
              <a:t/>
            </a:r>
            <a:br>
              <a:rPr lang="en-US" dirty="0" smtClean="0"/>
            </a:br>
            <a:endParaRPr lang="en-US" dirty="0"/>
          </a:p>
        </p:txBody>
      </p:sp>
      <p:sp>
        <p:nvSpPr>
          <p:cNvPr id="3" name="Content Placeholder 2"/>
          <p:cNvSpPr>
            <a:spLocks noGrp="1"/>
          </p:cNvSpPr>
          <p:nvPr>
            <p:ph idx="1"/>
          </p:nvPr>
        </p:nvSpPr>
        <p:spPr>
          <a:xfrm>
            <a:off x="358775" y="1295400"/>
            <a:ext cx="7861300" cy="4876800"/>
          </a:xfrm>
        </p:spPr>
        <p:txBody>
          <a:bodyPr/>
          <a:lstStyle/>
          <a:p>
            <a:pPr lvl="1">
              <a:spcAft>
                <a:spcPts val="300"/>
              </a:spcAft>
              <a:buFont typeface="Arial" panose="020B0604020202020204" pitchFamily="34" charset="0"/>
              <a:buChar char="•"/>
            </a:pPr>
            <a:r>
              <a:rPr lang="en-US" sz="1300" dirty="0" smtClean="0"/>
              <a:t>Child and Family Services policy and funding reform and keeping First Nations families together is top priority</a:t>
            </a:r>
          </a:p>
          <a:p>
            <a:pPr lvl="1">
              <a:spcAft>
                <a:spcPts val="300"/>
              </a:spcAft>
              <a:buFont typeface="Arial" panose="020B0604020202020204" pitchFamily="34" charset="0"/>
              <a:buChar char="•"/>
            </a:pPr>
            <a:endParaRPr lang="en-CA" sz="1300" dirty="0">
              <a:cs typeface="Times New Roman"/>
            </a:endParaRPr>
          </a:p>
          <a:p>
            <a:pPr lvl="1">
              <a:spcAft>
                <a:spcPts val="300"/>
              </a:spcAft>
              <a:buFont typeface="Arial" panose="020B0604020202020204" pitchFamily="34" charset="0"/>
              <a:buChar char="•"/>
            </a:pPr>
            <a:r>
              <a:rPr lang="en-CA" sz="1300" dirty="0" smtClean="0">
                <a:ea typeface="Calibri"/>
                <a:cs typeface="Times New Roman"/>
              </a:rPr>
              <a:t>Focus shift: to prevention-based </a:t>
            </a:r>
            <a:r>
              <a:rPr lang="en-CA" sz="1300" dirty="0">
                <a:ea typeface="Calibri"/>
                <a:cs typeface="Times New Roman"/>
              </a:rPr>
              <a:t>approaches to community and child </a:t>
            </a:r>
            <a:r>
              <a:rPr lang="en-CA" sz="1300" dirty="0" smtClean="0">
                <a:ea typeface="Calibri"/>
                <a:cs typeface="Times New Roman"/>
              </a:rPr>
              <a:t>well-being instead of intervention-based approaches of apprehension </a:t>
            </a:r>
            <a:r>
              <a:rPr lang="en-CA" sz="1300" dirty="0">
                <a:ea typeface="Calibri"/>
                <a:cs typeface="Times New Roman"/>
              </a:rPr>
              <a:t>and </a:t>
            </a:r>
            <a:r>
              <a:rPr lang="en-CA" sz="1300" dirty="0" smtClean="0">
                <a:ea typeface="Calibri"/>
                <a:cs typeface="Times New Roman"/>
              </a:rPr>
              <a:t>protection</a:t>
            </a:r>
          </a:p>
          <a:p>
            <a:pPr marL="192088" lvl="1" indent="0">
              <a:spcAft>
                <a:spcPts val="300"/>
              </a:spcAft>
              <a:buNone/>
            </a:pPr>
            <a:endParaRPr lang="en-CA" sz="1300" dirty="0" smtClean="0">
              <a:ea typeface="Calibri"/>
              <a:cs typeface="Times New Roman"/>
            </a:endParaRPr>
          </a:p>
          <a:p>
            <a:pPr lvl="1">
              <a:spcAft>
                <a:spcPts val="300"/>
              </a:spcAft>
              <a:buFont typeface="Arial" panose="020B0604020202020204" pitchFamily="34" charset="0"/>
              <a:buChar char="•"/>
            </a:pPr>
            <a:r>
              <a:rPr lang="en-CA" sz="1300" dirty="0" smtClean="0">
                <a:ea typeface="Calibri"/>
                <a:cs typeface="Times New Roman"/>
              </a:rPr>
              <a:t>Vision: to </a:t>
            </a:r>
            <a:r>
              <a:rPr lang="en-CA" sz="1300" dirty="0">
                <a:ea typeface="Calibri"/>
                <a:cs typeface="Times New Roman"/>
              </a:rPr>
              <a:t>proactively support </a:t>
            </a:r>
            <a:r>
              <a:rPr lang="en-CA" sz="1300" dirty="0" smtClean="0">
                <a:ea typeface="Calibri"/>
                <a:cs typeface="Times New Roman"/>
              </a:rPr>
              <a:t>child and family unification within communities; to maintain </a:t>
            </a:r>
            <a:r>
              <a:rPr lang="en-CA" sz="1300" dirty="0">
                <a:ea typeface="Calibri"/>
                <a:cs typeface="Times New Roman"/>
              </a:rPr>
              <a:t>cultural </a:t>
            </a:r>
            <a:r>
              <a:rPr lang="en-CA" sz="1300" dirty="0" smtClean="0">
                <a:ea typeface="Calibri"/>
                <a:cs typeface="Times New Roman"/>
              </a:rPr>
              <a:t>identity; to reduce the </a:t>
            </a:r>
            <a:r>
              <a:rPr lang="en-CA" sz="1300" dirty="0">
                <a:ea typeface="Calibri"/>
                <a:cs typeface="Times New Roman"/>
              </a:rPr>
              <a:t>number of children </a:t>
            </a:r>
            <a:r>
              <a:rPr lang="en-CA" sz="1300" dirty="0" smtClean="0">
                <a:ea typeface="Calibri"/>
                <a:cs typeface="Times New Roman"/>
              </a:rPr>
              <a:t>in care</a:t>
            </a:r>
            <a:endParaRPr lang="en-CA" sz="1300" dirty="0">
              <a:ea typeface="Calibri"/>
              <a:cs typeface="Times New Roman"/>
            </a:endParaRPr>
          </a:p>
          <a:p>
            <a:pPr lvl="1">
              <a:spcAft>
                <a:spcPts val="300"/>
              </a:spcAft>
              <a:buFont typeface="Arial" panose="020B0604020202020204" pitchFamily="34" charset="0"/>
              <a:buChar char="•"/>
            </a:pPr>
            <a:endParaRPr lang="en-US" sz="1300" dirty="0">
              <a:ea typeface="Calibri"/>
              <a:cs typeface="Times New Roman"/>
            </a:endParaRPr>
          </a:p>
          <a:p>
            <a:pPr lvl="1">
              <a:spcAft>
                <a:spcPts val="300"/>
              </a:spcAft>
              <a:buFont typeface="Arial" panose="020B0604020202020204" pitchFamily="34" charset="0"/>
              <a:buChar char="•"/>
            </a:pPr>
            <a:r>
              <a:rPr lang="en-US" sz="1300" dirty="0" smtClean="0"/>
              <a:t>$12.4 million </a:t>
            </a:r>
            <a:r>
              <a:rPr lang="en-US" sz="1300" dirty="0"/>
              <a:t>for 2018-2019 </a:t>
            </a:r>
            <a:r>
              <a:rPr lang="en-US" sz="1300" dirty="0" smtClean="0"/>
              <a:t> to be disbursed to First Nation communities </a:t>
            </a:r>
            <a:r>
              <a:rPr lang="en-US" sz="1300" dirty="0"/>
              <a:t>in </a:t>
            </a:r>
            <a:r>
              <a:rPr lang="en-US" sz="1300" dirty="0" smtClean="0"/>
              <a:t>Ontario for community-based prevention activities (Budget 2016 ‘immediate relief’ funding)</a:t>
            </a:r>
          </a:p>
          <a:p>
            <a:pPr lvl="1">
              <a:spcAft>
                <a:spcPts val="300"/>
              </a:spcAft>
              <a:buFont typeface="Arial" panose="020B0604020202020204" pitchFamily="34" charset="0"/>
              <a:buChar char="•"/>
            </a:pPr>
            <a:endParaRPr lang="en-US" sz="1300" dirty="0"/>
          </a:p>
          <a:p>
            <a:pPr lvl="1">
              <a:spcAft>
                <a:spcPts val="300"/>
              </a:spcAft>
              <a:buFont typeface="Arial" panose="020B0604020202020204" pitchFamily="34" charset="0"/>
              <a:buChar char="•"/>
            </a:pPr>
            <a:r>
              <a:rPr lang="en-CA" sz="1300" dirty="0" smtClean="0">
                <a:ea typeface="Times New Roman"/>
                <a:cs typeface="Times New Roman"/>
              </a:rPr>
              <a:t>Budget </a:t>
            </a:r>
            <a:r>
              <a:rPr lang="en-CA" sz="1300" dirty="0">
                <a:ea typeface="Times New Roman"/>
                <a:cs typeface="Times New Roman"/>
              </a:rPr>
              <a:t>2018 </a:t>
            </a:r>
            <a:r>
              <a:rPr lang="en-CA" sz="1300" dirty="0" smtClean="0">
                <a:ea typeface="Times New Roman"/>
                <a:cs typeface="Times New Roman"/>
              </a:rPr>
              <a:t>committed more </a:t>
            </a:r>
            <a:r>
              <a:rPr lang="en-CA" sz="1300" dirty="0">
                <a:ea typeface="Times New Roman"/>
                <a:cs typeface="Times New Roman"/>
              </a:rPr>
              <a:t>than $1.4 billion in new funding over six </a:t>
            </a:r>
            <a:r>
              <a:rPr lang="en-CA" sz="1300" dirty="0" smtClean="0">
                <a:ea typeface="Times New Roman"/>
                <a:cs typeface="Times New Roman"/>
              </a:rPr>
              <a:t>years </a:t>
            </a:r>
            <a:r>
              <a:rPr lang="en-US" sz="1300" dirty="0" smtClean="0">
                <a:ea typeface="Calibri"/>
                <a:cs typeface="Times New Roman"/>
              </a:rPr>
              <a:t>to better </a:t>
            </a:r>
            <a:r>
              <a:rPr lang="en-US" sz="1300" dirty="0">
                <a:ea typeface="Calibri"/>
                <a:cs typeface="Times New Roman"/>
              </a:rPr>
              <a:t>support the best interests and well-being of First Nations children and </a:t>
            </a:r>
            <a:r>
              <a:rPr lang="en-US" sz="1300" dirty="0" smtClean="0">
                <a:ea typeface="Calibri"/>
                <a:cs typeface="Times New Roman"/>
              </a:rPr>
              <a:t>families</a:t>
            </a:r>
          </a:p>
          <a:p>
            <a:pPr lvl="1">
              <a:spcAft>
                <a:spcPts val="300"/>
              </a:spcAft>
              <a:buFont typeface="Arial" panose="020B0604020202020204" pitchFamily="34" charset="0"/>
              <a:buChar char="•"/>
            </a:pPr>
            <a:endParaRPr lang="en-US" sz="1300" dirty="0">
              <a:ea typeface="Calibri"/>
              <a:cs typeface="Times New Roman"/>
            </a:endParaRPr>
          </a:p>
          <a:p>
            <a:pPr lvl="1">
              <a:spcAft>
                <a:spcPts val="300"/>
              </a:spcAft>
              <a:buFont typeface="Arial" panose="020B0604020202020204" pitchFamily="34" charset="0"/>
              <a:buChar char="•"/>
            </a:pPr>
            <a:r>
              <a:rPr lang="en-US" sz="1300" dirty="0" smtClean="0"/>
              <a:t>In </a:t>
            </a:r>
            <a:r>
              <a:rPr lang="en-US" sz="1300" dirty="0"/>
              <a:t>January 2018, Indigenous Services Canada held a national </a:t>
            </a:r>
            <a:r>
              <a:rPr lang="en-US" sz="1300" dirty="0" smtClean="0"/>
              <a:t>Emergency </a:t>
            </a:r>
            <a:r>
              <a:rPr lang="en-US" sz="1300" dirty="0"/>
              <a:t>Meeting on First Nations, </a:t>
            </a:r>
            <a:r>
              <a:rPr lang="en-US" sz="1300" dirty="0" smtClean="0"/>
              <a:t>Inuit, </a:t>
            </a:r>
            <a:r>
              <a:rPr lang="en-US" sz="1300" dirty="0"/>
              <a:t>and Métis Nation Child and Family </a:t>
            </a:r>
            <a:r>
              <a:rPr lang="en-US" sz="1300" dirty="0" smtClean="0"/>
              <a:t>Services with </a:t>
            </a:r>
            <a:r>
              <a:rPr lang="en-US" sz="1300" dirty="0"/>
              <a:t>Indigenous </a:t>
            </a:r>
            <a:r>
              <a:rPr lang="en-US" sz="1300" dirty="0" smtClean="0"/>
              <a:t>leadership </a:t>
            </a:r>
            <a:r>
              <a:rPr lang="en-US" sz="1300" dirty="0"/>
              <a:t>and provincial </a:t>
            </a:r>
            <a:r>
              <a:rPr lang="en-US" sz="1300" dirty="0" smtClean="0"/>
              <a:t>governments</a:t>
            </a:r>
          </a:p>
          <a:p>
            <a:pPr lvl="1">
              <a:spcAft>
                <a:spcPts val="300"/>
              </a:spcAft>
              <a:buFont typeface="Arial" panose="020B0604020202020204" pitchFamily="34" charset="0"/>
              <a:buChar char="•"/>
            </a:pPr>
            <a:endParaRPr lang="en-US" sz="1300" dirty="0" smtClean="0"/>
          </a:p>
          <a:p>
            <a:pPr lvl="1">
              <a:spcAft>
                <a:spcPts val="300"/>
              </a:spcAft>
              <a:buFont typeface="Arial" panose="020B0604020202020204" pitchFamily="34" charset="0"/>
              <a:buChar char="•"/>
            </a:pPr>
            <a:r>
              <a:rPr lang="en-US" sz="1300" dirty="0" smtClean="0"/>
              <a:t>In </a:t>
            </a:r>
            <a:r>
              <a:rPr lang="en-US" sz="1300" dirty="0"/>
              <a:t>April 2018, Canada, Ontario and the </a:t>
            </a:r>
            <a:r>
              <a:rPr lang="en-US" sz="1300" dirty="0" smtClean="0"/>
              <a:t>Ontario Political Confederacy leadership signed </a:t>
            </a:r>
            <a:r>
              <a:rPr lang="en-US" sz="1300" dirty="0"/>
              <a:t>a joint commitment </a:t>
            </a:r>
            <a:r>
              <a:rPr lang="en-US" sz="1300" dirty="0" smtClean="0"/>
              <a:t>towards </a:t>
            </a:r>
            <a:r>
              <a:rPr lang="en-US" sz="1300" dirty="0"/>
              <a:t>policy and funding reform for First Nations child and family services in </a:t>
            </a:r>
            <a:r>
              <a:rPr lang="en-US" sz="1300" dirty="0" smtClean="0"/>
              <a:t>Ontario</a:t>
            </a:r>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pPr>
                <a:defRPr/>
              </a:pPr>
              <a:t>4</a:t>
            </a:fld>
            <a:endParaRPr lang="en-CA" dirty="0"/>
          </a:p>
        </p:txBody>
      </p:sp>
    </p:spTree>
    <p:extLst>
      <p:ext uri="{BB962C8B-B14F-4D97-AF65-F5344CB8AC3E}">
        <p14:creationId xmlns:p14="http://schemas.microsoft.com/office/powerpoint/2010/main" val="14393776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a:t>
            </a:r>
            <a:r>
              <a:rPr lang="en-US" dirty="0"/>
              <a:t>Program </a:t>
            </a:r>
            <a:r>
              <a:rPr lang="en-US" dirty="0" smtClean="0"/>
              <a:t>Highlights</a:t>
            </a:r>
            <a:endParaRPr lang="en-US" dirty="0"/>
          </a:p>
        </p:txBody>
      </p:sp>
      <p:sp>
        <p:nvSpPr>
          <p:cNvPr id="3" name="Content Placeholder 2"/>
          <p:cNvSpPr>
            <a:spLocks noGrp="1"/>
          </p:cNvSpPr>
          <p:nvPr>
            <p:ph idx="1"/>
          </p:nvPr>
        </p:nvSpPr>
        <p:spPr/>
        <p:txBody>
          <a:bodyPr/>
          <a:lstStyle/>
          <a:p>
            <a:pPr marL="0" indent="0">
              <a:buNone/>
            </a:pPr>
            <a:r>
              <a:rPr lang="en-US" sz="1600" u="sng" dirty="0" smtClean="0"/>
              <a:t>Child and Family Services:</a:t>
            </a:r>
            <a:endParaRPr lang="en-US" sz="1600" u="sng" dirty="0"/>
          </a:p>
          <a:p>
            <a:pPr lvl="2">
              <a:buFont typeface="Arial" panose="020B0604020202020204" pitchFamily="34" charset="0"/>
              <a:buChar char="•"/>
            </a:pPr>
            <a:r>
              <a:rPr lang="en-US" sz="1600" b="1" dirty="0"/>
              <a:t>Ontario Special </a:t>
            </a:r>
            <a:r>
              <a:rPr lang="en-US" sz="1600" b="1" dirty="0" smtClean="0"/>
              <a:t>Study: </a:t>
            </a:r>
          </a:p>
          <a:p>
            <a:pPr lvl="3">
              <a:buFont typeface="Arial" panose="020B0604020202020204" pitchFamily="34" charset="0"/>
              <a:buChar char="•"/>
            </a:pPr>
            <a:r>
              <a:rPr lang="en-US" sz="1600" dirty="0" smtClean="0"/>
              <a:t>Governments </a:t>
            </a:r>
            <a:r>
              <a:rPr lang="en-US" sz="1600" dirty="0"/>
              <a:t>of Canada and Ontario are </a:t>
            </a:r>
            <a:r>
              <a:rPr lang="en-US" sz="1600" dirty="0" smtClean="0"/>
              <a:t>co-funding</a:t>
            </a:r>
          </a:p>
          <a:p>
            <a:pPr lvl="3">
              <a:buFont typeface="Arial" panose="020B0604020202020204" pitchFamily="34" charset="0"/>
              <a:buChar char="•"/>
            </a:pPr>
            <a:r>
              <a:rPr lang="en-US" sz="1600" dirty="0" smtClean="0"/>
              <a:t>Study will </a:t>
            </a:r>
            <a:r>
              <a:rPr lang="en-US" sz="1600" dirty="0"/>
              <a:t>identify options for a new First Nations </a:t>
            </a:r>
            <a:r>
              <a:rPr lang="en-US" sz="1600" dirty="0" smtClean="0"/>
              <a:t>child </a:t>
            </a:r>
            <a:r>
              <a:rPr lang="en-US" sz="1600" dirty="0"/>
              <a:t>well-being policy and funding reforms in Ontario that are </a:t>
            </a:r>
            <a:r>
              <a:rPr lang="en-US" sz="1600" dirty="0" smtClean="0"/>
              <a:t>family-</a:t>
            </a:r>
            <a:r>
              <a:rPr lang="en-US" sz="1600" dirty="0" err="1" smtClean="0"/>
              <a:t>centred</a:t>
            </a:r>
            <a:r>
              <a:rPr lang="en-US" sz="1600" dirty="0" smtClean="0"/>
              <a:t>, community-directed</a:t>
            </a:r>
            <a:r>
              <a:rPr lang="en-US" sz="1600" dirty="0"/>
              <a:t>, and support better outcomes by focusing on </a:t>
            </a:r>
            <a:r>
              <a:rPr lang="en-US" sz="1600" dirty="0" smtClean="0"/>
              <a:t>prevention </a:t>
            </a:r>
          </a:p>
          <a:p>
            <a:pPr lvl="3">
              <a:buFont typeface="Arial" panose="020B0604020202020204" pitchFamily="34" charset="0"/>
              <a:buChar char="•"/>
            </a:pPr>
            <a:r>
              <a:rPr lang="en-US" sz="1600" dirty="0" smtClean="0"/>
              <a:t>A </a:t>
            </a:r>
            <a:r>
              <a:rPr lang="en-US" sz="1600" dirty="0"/>
              <a:t>report is expected in June </a:t>
            </a:r>
            <a:r>
              <a:rPr lang="en-US" sz="1600" dirty="0" smtClean="0"/>
              <a:t>2018</a:t>
            </a:r>
            <a:endParaRPr lang="en-US" sz="1600" dirty="0"/>
          </a:p>
          <a:p>
            <a:pPr lvl="2">
              <a:buFont typeface="Arial" panose="020B0604020202020204" pitchFamily="34" charset="0"/>
              <a:buChar char="•"/>
            </a:pPr>
            <a:r>
              <a:rPr lang="en-US" sz="1600" b="1" dirty="0" smtClean="0"/>
              <a:t>Remoteness Funding:</a:t>
            </a:r>
            <a:r>
              <a:rPr lang="en-US" sz="1600" dirty="0" smtClean="0"/>
              <a:t> </a:t>
            </a:r>
          </a:p>
          <a:p>
            <a:pPr lvl="3">
              <a:buFont typeface="Arial" panose="020B0604020202020204" pitchFamily="34" charset="0"/>
              <a:buChar char="•"/>
            </a:pPr>
            <a:r>
              <a:rPr lang="en-US" sz="1600" dirty="0" smtClean="0"/>
              <a:t>The Department </a:t>
            </a:r>
            <a:r>
              <a:rPr lang="en-US" sz="1600" dirty="0"/>
              <a:t>is working with </a:t>
            </a:r>
            <a:r>
              <a:rPr lang="en-US" sz="1600" dirty="0" err="1"/>
              <a:t>Nishnawbe</a:t>
            </a:r>
            <a:r>
              <a:rPr lang="en-US" sz="1600" dirty="0"/>
              <a:t> </a:t>
            </a:r>
            <a:r>
              <a:rPr lang="en-US" sz="1600" dirty="0" err="1"/>
              <a:t>Aski</a:t>
            </a:r>
            <a:r>
              <a:rPr lang="en-US" sz="1600" dirty="0"/>
              <a:t> Nation to research and develop a remoteness funding quotient for child and family service agencies who serve remote communities in northern </a:t>
            </a:r>
            <a:r>
              <a:rPr lang="en-US" sz="1600" dirty="0" smtClean="0"/>
              <a:t>Ontario</a:t>
            </a:r>
          </a:p>
          <a:p>
            <a:pPr lvl="3">
              <a:buFont typeface="Arial" panose="020B0604020202020204" pitchFamily="34" charset="0"/>
              <a:buChar char="•"/>
            </a:pPr>
            <a:r>
              <a:rPr lang="en-US" sz="1600" dirty="0" smtClean="0"/>
              <a:t>Recommendations may </a:t>
            </a:r>
            <a:r>
              <a:rPr lang="en-US" sz="1600" dirty="0"/>
              <a:t>also help to inform funding allocations throughout Ontario and </a:t>
            </a:r>
            <a:r>
              <a:rPr lang="en-US" sz="1600" dirty="0" smtClean="0"/>
              <a:t>nationally</a:t>
            </a:r>
          </a:p>
          <a:p>
            <a:pPr lvl="2">
              <a:buFont typeface="Arial" panose="020B0604020202020204" pitchFamily="34" charset="0"/>
              <a:buChar char="•"/>
            </a:pPr>
            <a:endParaRPr lang="en-US" dirty="0" smtClean="0"/>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pPr>
                <a:defRPr/>
              </a:pPr>
              <a:t>5</a:t>
            </a:fld>
            <a:endParaRPr lang="en-CA" dirty="0"/>
          </a:p>
        </p:txBody>
      </p:sp>
    </p:spTree>
    <p:extLst>
      <p:ext uri="{BB962C8B-B14F-4D97-AF65-F5344CB8AC3E}">
        <p14:creationId xmlns:p14="http://schemas.microsoft.com/office/powerpoint/2010/main" val="35544080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Program </a:t>
            </a:r>
            <a:r>
              <a:rPr lang="en-US" dirty="0" smtClean="0"/>
              <a:t>Highlights</a:t>
            </a:r>
            <a:endParaRPr lang="en-US" dirty="0"/>
          </a:p>
        </p:txBody>
      </p:sp>
      <p:sp>
        <p:nvSpPr>
          <p:cNvPr id="3" name="Content Placeholder 2"/>
          <p:cNvSpPr>
            <a:spLocks noGrp="1"/>
          </p:cNvSpPr>
          <p:nvPr>
            <p:ph idx="1"/>
          </p:nvPr>
        </p:nvSpPr>
        <p:spPr>
          <a:xfrm>
            <a:off x="368300" y="1308100"/>
            <a:ext cx="8013700" cy="5008563"/>
          </a:xfrm>
        </p:spPr>
        <p:txBody>
          <a:bodyPr/>
          <a:lstStyle/>
          <a:p>
            <a:pPr marL="0" lvl="2" indent="0">
              <a:buNone/>
            </a:pPr>
            <a:r>
              <a:rPr lang="en-US" sz="1800" u="sng" dirty="0"/>
              <a:t>February 2018 </a:t>
            </a:r>
            <a:r>
              <a:rPr lang="en-US" sz="1800" u="sng" dirty="0" smtClean="0"/>
              <a:t>Canadian Human Rights Tribunal (CHRT) Orders:</a:t>
            </a:r>
          </a:p>
          <a:p>
            <a:pPr marL="0" lvl="2" indent="0">
              <a:buNone/>
            </a:pPr>
            <a:endParaRPr lang="en-US" sz="1800" u="sng" dirty="0" smtClean="0"/>
          </a:p>
          <a:p>
            <a:pPr lvl="2" indent="-285750">
              <a:buFont typeface="Arial" panose="020B0604020202020204" pitchFamily="34" charset="0"/>
              <a:buChar char="•"/>
            </a:pPr>
            <a:r>
              <a:rPr lang="en-US" dirty="0" smtClean="0"/>
              <a:t>Letters were sent </a:t>
            </a:r>
            <a:r>
              <a:rPr lang="en-US" dirty="0"/>
              <a:t>to 11 designated First Nations Child and Family Services Agencies in Ontario informing them that the federal government will immediately begin to cover agencies’ actual </a:t>
            </a:r>
            <a:r>
              <a:rPr lang="en-US" dirty="0" smtClean="0"/>
              <a:t>costs retroactively to January 26, 2016.   Retroactive reimbursement  will cover costs for </a:t>
            </a:r>
            <a:r>
              <a:rPr lang="en-US" dirty="0"/>
              <a:t>prevention, intake, legal fees and building </a:t>
            </a:r>
            <a:r>
              <a:rPr lang="en-US" dirty="0" smtClean="0"/>
              <a:t>repairs</a:t>
            </a:r>
            <a:endParaRPr lang="en-US" dirty="0"/>
          </a:p>
          <a:p>
            <a:pPr lvl="2" indent="-285750">
              <a:buFont typeface="Arial" panose="020B0604020202020204" pitchFamily="34" charset="0"/>
              <a:buChar char="•"/>
            </a:pPr>
            <a:endParaRPr lang="en-US" dirty="0"/>
          </a:p>
          <a:p>
            <a:pPr lvl="2" indent="-285750">
              <a:buFont typeface="Arial" panose="020B0604020202020204" pitchFamily="34" charset="0"/>
              <a:buChar char="•"/>
            </a:pPr>
            <a:r>
              <a:rPr lang="en-US" dirty="0"/>
              <a:t>Additionally, </a:t>
            </a:r>
            <a:r>
              <a:rPr lang="en-US" dirty="0" smtClean="0"/>
              <a:t>First Nations, </a:t>
            </a:r>
            <a:r>
              <a:rPr lang="en-US" dirty="0"/>
              <a:t>Tribal Councils, and designated First Nations Child and Family Services agencies in Ontario may submit claims for reimbursement of actual costs </a:t>
            </a:r>
            <a:r>
              <a:rPr lang="en-US" dirty="0" smtClean="0"/>
              <a:t>incurred </a:t>
            </a:r>
            <a:r>
              <a:rPr lang="en-US" dirty="0"/>
              <a:t>the provision of Band Representative Services since </a:t>
            </a:r>
            <a:r>
              <a:rPr lang="en-US" dirty="0" smtClean="0"/>
              <a:t>January </a:t>
            </a:r>
            <a:r>
              <a:rPr lang="en-US" dirty="0"/>
              <a:t>26, </a:t>
            </a:r>
            <a:r>
              <a:rPr lang="en-US" dirty="0" smtClean="0"/>
              <a:t>2016</a:t>
            </a:r>
          </a:p>
          <a:p>
            <a:pPr lvl="2" indent="-285750">
              <a:buFont typeface="Arial" panose="020B0604020202020204" pitchFamily="34" charset="0"/>
              <a:buChar char="•"/>
            </a:pPr>
            <a:endParaRPr lang="en-US" dirty="0" smtClean="0"/>
          </a:p>
          <a:p>
            <a:pPr lvl="2" indent="-285750">
              <a:buFont typeface="Arial" panose="020B0604020202020204" pitchFamily="34" charset="0"/>
              <a:buChar char="•"/>
            </a:pPr>
            <a:r>
              <a:rPr lang="en-US" dirty="0" smtClean="0"/>
              <a:t>Partners in </a:t>
            </a:r>
            <a:r>
              <a:rPr lang="en-US" dirty="0"/>
              <a:t>Ontario will also be reimbursed for costs related to mental health services for First Nations children and </a:t>
            </a:r>
            <a:r>
              <a:rPr lang="en-US" dirty="0" smtClean="0"/>
              <a:t>youth</a:t>
            </a:r>
          </a:p>
          <a:p>
            <a:pPr lvl="2" indent="-285750">
              <a:buFont typeface="Arial" panose="020B0604020202020204" pitchFamily="34" charset="0"/>
              <a:buChar char="•"/>
            </a:pPr>
            <a:endParaRPr lang="en-US" dirty="0" smtClean="0"/>
          </a:p>
          <a:p>
            <a:pPr lvl="2" indent="-285750">
              <a:buFont typeface="Arial" panose="020B0604020202020204" pitchFamily="34" charset="0"/>
              <a:buChar char="•"/>
            </a:pPr>
            <a:r>
              <a:rPr lang="en-US" dirty="0" smtClean="0"/>
              <a:t>To date, over </a:t>
            </a:r>
            <a:r>
              <a:rPr lang="en-US" dirty="0"/>
              <a:t>$3.7 million has been delivered to 14 </a:t>
            </a:r>
            <a:r>
              <a:rPr lang="en-US" dirty="0" smtClean="0"/>
              <a:t>First </a:t>
            </a:r>
            <a:r>
              <a:rPr lang="en-US" dirty="0"/>
              <a:t>Nation </a:t>
            </a:r>
            <a:r>
              <a:rPr lang="en-US" dirty="0" smtClean="0"/>
              <a:t>claimants</a:t>
            </a:r>
          </a:p>
          <a:p>
            <a:pPr lvl="2" indent="-285750"/>
            <a:endParaRPr lang="en-US" dirty="0"/>
          </a:p>
          <a:p>
            <a:pPr marL="0" indent="0">
              <a:buNone/>
            </a:pPr>
            <a:endParaRPr lang="en-US" dirty="0"/>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pPr>
                <a:defRPr/>
              </a:pPr>
              <a:t>6</a:t>
            </a:fld>
            <a:endParaRPr lang="en-CA" dirty="0"/>
          </a:p>
        </p:txBody>
      </p:sp>
    </p:spTree>
    <p:extLst>
      <p:ext uri="{BB962C8B-B14F-4D97-AF65-F5344CB8AC3E}">
        <p14:creationId xmlns:p14="http://schemas.microsoft.com/office/powerpoint/2010/main" val="7329791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Program </a:t>
            </a:r>
            <a:r>
              <a:rPr lang="en-US" dirty="0" smtClean="0"/>
              <a:t>Highlights</a:t>
            </a:r>
            <a:endParaRPr lang="en-US" dirty="0"/>
          </a:p>
        </p:txBody>
      </p:sp>
      <p:sp>
        <p:nvSpPr>
          <p:cNvPr id="3" name="Content Placeholder 2"/>
          <p:cNvSpPr>
            <a:spLocks noGrp="1"/>
          </p:cNvSpPr>
          <p:nvPr>
            <p:ph idx="1"/>
          </p:nvPr>
        </p:nvSpPr>
        <p:spPr/>
        <p:txBody>
          <a:bodyPr/>
          <a:lstStyle/>
          <a:p>
            <a:pPr marL="0" indent="0">
              <a:buNone/>
            </a:pPr>
            <a:r>
              <a:rPr lang="en-US" u="sng" dirty="0" smtClean="0"/>
              <a:t>Income Assistance:</a:t>
            </a:r>
          </a:p>
          <a:p>
            <a:pPr marL="0" indent="0">
              <a:buNone/>
            </a:pPr>
            <a:endParaRPr lang="en-US" u="sng" dirty="0" smtClean="0"/>
          </a:p>
          <a:p>
            <a:pPr lvl="1">
              <a:buFont typeface="Arial" panose="020B0604020202020204" pitchFamily="34" charset="0"/>
              <a:buChar char="•"/>
            </a:pPr>
            <a:r>
              <a:rPr lang="en-US" sz="1400" dirty="0" smtClean="0"/>
              <a:t>Modernization/transformation planning is underway to improve and align programming and services with the Ontario Provincial government</a:t>
            </a:r>
          </a:p>
          <a:p>
            <a:pPr marL="192088" lvl="1" indent="0">
              <a:buNone/>
            </a:pPr>
            <a:endParaRPr lang="en-US" sz="1400" dirty="0" smtClean="0"/>
          </a:p>
          <a:p>
            <a:pPr lvl="1">
              <a:buFont typeface="Arial" panose="020B0604020202020204" pitchFamily="34" charset="0"/>
              <a:buChar char="•"/>
            </a:pPr>
            <a:r>
              <a:rPr lang="en-US" sz="1400" dirty="0" smtClean="0"/>
              <a:t>Budget 2018 announced incremental funding of $447 million over five years for Indigenous Skills and Training Program</a:t>
            </a:r>
          </a:p>
          <a:p>
            <a:pPr marL="192088" lvl="1" indent="0">
              <a:buNone/>
            </a:pPr>
            <a:endParaRPr lang="en-US" sz="1400" dirty="0" smtClean="0"/>
          </a:p>
          <a:p>
            <a:pPr lvl="1">
              <a:buFont typeface="Arial" panose="020B0604020202020204" pitchFamily="34" charset="0"/>
              <a:buChar char="•"/>
            </a:pPr>
            <a:r>
              <a:rPr lang="en-US" sz="1400" dirty="0" smtClean="0"/>
              <a:t>Community engagement planning is underway</a:t>
            </a:r>
            <a:endParaRPr lang="en-US" sz="1400" dirty="0"/>
          </a:p>
          <a:p>
            <a:pPr lvl="0"/>
            <a:endParaRPr lang="en-US" b="1" u="sng" dirty="0" smtClean="0"/>
          </a:p>
          <a:p>
            <a:pPr marL="384175" lvl="2" indent="0">
              <a:buNone/>
            </a:pPr>
            <a:endParaRPr lang="en-US" sz="1000" dirty="0"/>
          </a:p>
          <a:p>
            <a:endParaRPr lang="en-US" dirty="0"/>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pPr>
                <a:defRPr/>
              </a:pPr>
              <a:t>7</a:t>
            </a:fld>
            <a:endParaRPr lang="en-CA" dirty="0"/>
          </a:p>
        </p:txBody>
      </p:sp>
    </p:spTree>
    <p:extLst>
      <p:ext uri="{BB962C8B-B14F-4D97-AF65-F5344CB8AC3E}">
        <p14:creationId xmlns:p14="http://schemas.microsoft.com/office/powerpoint/2010/main" val="40629816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Education </a:t>
            </a:r>
            <a:r>
              <a:rPr lang="en-US" dirty="0" smtClean="0"/>
              <a:t>Transformation</a:t>
            </a:r>
            <a:endParaRPr lang="en-US" dirty="0"/>
          </a:p>
        </p:txBody>
      </p:sp>
      <p:sp>
        <p:nvSpPr>
          <p:cNvPr id="3" name="Content Placeholder 2"/>
          <p:cNvSpPr>
            <a:spLocks noGrp="1"/>
          </p:cNvSpPr>
          <p:nvPr>
            <p:ph idx="1"/>
          </p:nvPr>
        </p:nvSpPr>
        <p:spPr>
          <a:xfrm>
            <a:off x="381000" y="1295400"/>
            <a:ext cx="7861300" cy="5237163"/>
          </a:xfrm>
        </p:spPr>
        <p:txBody>
          <a:bodyPr/>
          <a:lstStyle/>
          <a:p>
            <a:pPr marL="0" indent="0">
              <a:buNone/>
            </a:pPr>
            <a:r>
              <a:rPr lang="en-US" u="sng" dirty="0" smtClean="0"/>
              <a:t>Elementary and Secondary Education:</a:t>
            </a:r>
          </a:p>
          <a:p>
            <a:pPr lvl="1">
              <a:buFont typeface="Arial" panose="020B0604020202020204" pitchFamily="34" charset="0"/>
              <a:buChar char="•"/>
            </a:pPr>
            <a:r>
              <a:rPr lang="en-US" dirty="0" smtClean="0"/>
              <a:t>In December 2017, </a:t>
            </a:r>
            <a:r>
              <a:rPr lang="en-US" dirty="0"/>
              <a:t>the AFN ratified a </a:t>
            </a:r>
            <a:r>
              <a:rPr lang="en-US" dirty="0" smtClean="0"/>
              <a:t>co-developed policy </a:t>
            </a:r>
            <a:r>
              <a:rPr lang="en-US" dirty="0"/>
              <a:t>approach for elementary and secondary </a:t>
            </a:r>
            <a:r>
              <a:rPr lang="en-US" dirty="0" smtClean="0"/>
              <a:t>education</a:t>
            </a:r>
          </a:p>
          <a:p>
            <a:pPr marL="192088" lvl="1" indent="0">
              <a:buNone/>
            </a:pPr>
            <a:endParaRPr lang="en-US" dirty="0" smtClean="0"/>
          </a:p>
          <a:p>
            <a:pPr lvl="1">
              <a:buFont typeface="Arial" panose="020B0604020202020204" pitchFamily="34" charset="0"/>
              <a:buChar char="•"/>
            </a:pPr>
            <a:r>
              <a:rPr lang="en-US" dirty="0" smtClean="0"/>
              <a:t>The new approach moves from proposal-based programs into a new interim formula for 2019-2020 that provides </a:t>
            </a:r>
            <a:r>
              <a:rPr lang="en-US" dirty="0"/>
              <a:t>provincially </a:t>
            </a:r>
            <a:r>
              <a:rPr lang="en-US" dirty="0" smtClean="0"/>
              <a:t>comparable base funding plus adjustments (e.g., remoteness) and enhancements (e.g., language and culture)</a:t>
            </a:r>
          </a:p>
          <a:p>
            <a:pPr marL="192088" lvl="1" indent="0">
              <a:buNone/>
            </a:pPr>
            <a:endParaRPr lang="en-US" dirty="0" smtClean="0"/>
          </a:p>
          <a:p>
            <a:pPr lvl="1">
              <a:buFont typeface="Arial" panose="020B0604020202020204" pitchFamily="34" charset="0"/>
              <a:buChar char="•"/>
            </a:pPr>
            <a:r>
              <a:rPr lang="en-US" dirty="0" smtClean="0"/>
              <a:t>The approach also supports </a:t>
            </a:r>
            <a:r>
              <a:rPr lang="en-US" dirty="0"/>
              <a:t>new regional education agreements </a:t>
            </a:r>
            <a:r>
              <a:rPr lang="en-US" dirty="0" smtClean="0"/>
              <a:t>that provide: comprehensive </a:t>
            </a:r>
            <a:r>
              <a:rPr lang="en-US" dirty="0"/>
              <a:t>funding </a:t>
            </a:r>
            <a:r>
              <a:rPr lang="en-US" dirty="0" smtClean="0"/>
              <a:t>arrangements; clear </a:t>
            </a:r>
            <a:r>
              <a:rPr lang="en-US" dirty="0"/>
              <a:t>and defined roles and responsibilities among service </a:t>
            </a:r>
            <a:r>
              <a:rPr lang="en-US" dirty="0" smtClean="0"/>
              <a:t>providers; mutual accountability </a:t>
            </a:r>
            <a:r>
              <a:rPr lang="en-US" dirty="0"/>
              <a:t>mechanisms with clear objectives, performance indicators and reporting expectations for both the Government of Canada and First </a:t>
            </a:r>
            <a:r>
              <a:rPr lang="en-US" dirty="0" smtClean="0"/>
              <a:t>Nations</a:t>
            </a:r>
          </a:p>
          <a:p>
            <a:pPr marL="192088" lvl="1" indent="0">
              <a:buNone/>
            </a:pPr>
            <a:endParaRPr lang="en-US" dirty="0"/>
          </a:p>
          <a:p>
            <a:pPr lvl="1">
              <a:buFont typeface="Arial" panose="020B0604020202020204" pitchFamily="34" charset="0"/>
              <a:buChar char="•"/>
            </a:pPr>
            <a:r>
              <a:rPr lang="en-US" dirty="0" smtClean="0"/>
              <a:t>The Department is working with the First Nation Education Coordination Unit to prepare for implementation, including information sessions and technical tables starting in Summer 2018</a:t>
            </a:r>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pPr>
                <a:defRPr/>
              </a:pPr>
              <a:t>8</a:t>
            </a:fld>
            <a:endParaRPr lang="en-CA" dirty="0"/>
          </a:p>
        </p:txBody>
      </p:sp>
    </p:spTree>
    <p:extLst>
      <p:ext uri="{BB962C8B-B14F-4D97-AF65-F5344CB8AC3E}">
        <p14:creationId xmlns:p14="http://schemas.microsoft.com/office/powerpoint/2010/main" val="24672526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 Transformation</a:t>
            </a:r>
            <a:endParaRPr lang="en-US" dirty="0"/>
          </a:p>
        </p:txBody>
      </p:sp>
      <p:sp>
        <p:nvSpPr>
          <p:cNvPr id="3" name="Content Placeholder 2"/>
          <p:cNvSpPr>
            <a:spLocks noGrp="1"/>
          </p:cNvSpPr>
          <p:nvPr>
            <p:ph idx="1"/>
          </p:nvPr>
        </p:nvSpPr>
        <p:spPr/>
        <p:txBody>
          <a:bodyPr/>
          <a:lstStyle/>
          <a:p>
            <a:pPr marL="0" indent="0">
              <a:buNone/>
            </a:pPr>
            <a:r>
              <a:rPr lang="en-US" u="sng" dirty="0"/>
              <a:t>Post-Secondary Education</a:t>
            </a:r>
            <a:r>
              <a:rPr lang="en-US" u="sng" dirty="0" smtClean="0"/>
              <a:t>:</a:t>
            </a:r>
            <a:endParaRPr lang="en-US" u="sng" dirty="0"/>
          </a:p>
          <a:p>
            <a:pPr lvl="1">
              <a:buFont typeface="Arial" panose="020B0604020202020204" pitchFamily="34" charset="0"/>
              <a:buChar char="•"/>
            </a:pPr>
            <a:r>
              <a:rPr lang="en-US" dirty="0"/>
              <a:t>Budget 2017 committed to a comprehensive review of all federal programs that support Indigenous post-secondary </a:t>
            </a:r>
            <a:r>
              <a:rPr lang="en-US" dirty="0" smtClean="0"/>
              <a:t>students</a:t>
            </a:r>
            <a:endParaRPr lang="en-US" dirty="0"/>
          </a:p>
          <a:p>
            <a:pPr lvl="1">
              <a:buFont typeface="Arial" panose="020B0604020202020204" pitchFamily="34" charset="0"/>
              <a:buChar char="•"/>
            </a:pPr>
            <a:endParaRPr lang="en-US" dirty="0"/>
          </a:p>
          <a:p>
            <a:pPr lvl="1">
              <a:buFont typeface="Arial" panose="020B0604020202020204" pitchFamily="34" charset="0"/>
              <a:buChar char="•"/>
            </a:pPr>
            <a:r>
              <a:rPr lang="en-US" dirty="0"/>
              <a:t>The review is </a:t>
            </a:r>
            <a:r>
              <a:rPr lang="en-US" dirty="0" smtClean="0"/>
              <a:t>under way </a:t>
            </a:r>
            <a:r>
              <a:rPr lang="en-US" dirty="0"/>
              <a:t>now. Based on regional input, recommendations on how to transform programming for students and institutions are expected in  </a:t>
            </a:r>
            <a:r>
              <a:rPr lang="en-US" dirty="0" smtClean="0"/>
              <a:t>           Summer 2018</a:t>
            </a:r>
            <a:endParaRPr lang="en-US" dirty="0"/>
          </a:p>
        </p:txBody>
      </p:sp>
      <p:sp>
        <p:nvSpPr>
          <p:cNvPr id="4" name="Slide Number Placeholder 3"/>
          <p:cNvSpPr>
            <a:spLocks noGrp="1"/>
          </p:cNvSpPr>
          <p:nvPr>
            <p:ph type="sldNum" sz="quarter" idx="4"/>
          </p:nvPr>
        </p:nvSpPr>
        <p:spPr/>
        <p:txBody>
          <a:bodyPr/>
          <a:lstStyle/>
          <a:p>
            <a:pPr>
              <a:defRPr/>
            </a:pPr>
            <a:fld id="{E00B6E52-F07A-44C8-B7AE-D6EEC3D50429}" type="slidenum">
              <a:rPr lang="en-CA" smtClean="0"/>
              <a:pPr>
                <a:defRPr/>
              </a:pPr>
              <a:t>9</a:t>
            </a:fld>
            <a:endParaRPr lang="en-CA" dirty="0"/>
          </a:p>
        </p:txBody>
      </p:sp>
    </p:spTree>
    <p:extLst>
      <p:ext uri="{BB962C8B-B14F-4D97-AF65-F5344CB8AC3E}">
        <p14:creationId xmlns:p14="http://schemas.microsoft.com/office/powerpoint/2010/main" val="385710815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9661250|-6926519|-3161487|-10379576|-10856873|INAC / AANC&quot;,&quot;Id&quot;:&quot;578794d93533352f046df19f&quot;,&quot;SmartGridHorizontal&quot;:0,&quot;LinkedExcelSources&quot;:{},&quot;LinkedProjectSources&quot;:{}}"/>
</p:tagLst>
</file>

<file path=ppt/theme/theme1.xml><?xml version="1.0" encoding="utf-8"?>
<a:theme xmlns:a="http://schemas.openxmlformats.org/drawingml/2006/main" name="Standard_white">
  <a:themeElements>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fontScheme name="Standard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Standard_white</Template>
  <TotalTime>26129</TotalTime>
  <Words>1609</Words>
  <Application>Microsoft Office PowerPoint</Application>
  <PresentationFormat>On-screen Show (4:3)</PresentationFormat>
  <Paragraphs>149</Paragraphs>
  <Slides>15</Slides>
  <Notes>14</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Standard_white</vt:lpstr>
      <vt:lpstr>Custom Design</vt:lpstr>
      <vt:lpstr>PowerPoint Presentation</vt:lpstr>
      <vt:lpstr>Opening Questions </vt:lpstr>
      <vt:lpstr>Education, Social and Health Programs</vt:lpstr>
      <vt:lpstr>Social Program Transformation    </vt:lpstr>
      <vt:lpstr>Social Program Highlights</vt:lpstr>
      <vt:lpstr>Social Program Highlights</vt:lpstr>
      <vt:lpstr>Social Program Highlights</vt:lpstr>
      <vt:lpstr>Education Transformation</vt:lpstr>
      <vt:lpstr>Education Transformation</vt:lpstr>
      <vt:lpstr>Education Program Highlights</vt:lpstr>
      <vt:lpstr>Education Program Highlights</vt:lpstr>
      <vt:lpstr>Health Highlights  </vt:lpstr>
      <vt:lpstr>PowerPoint Presentation</vt:lpstr>
      <vt:lpstr>PowerPoint Presentation</vt:lpstr>
      <vt:lpstr>PowerPoint Presentation</vt:lpstr>
    </vt:vector>
  </TitlesOfParts>
  <Manager>Ray Luoma</Manager>
  <Company>Deloitte.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Alain Giroux</dc:creator>
  <cp:lastModifiedBy>Mathieu Leblond</cp:lastModifiedBy>
  <cp:revision>679</cp:revision>
  <cp:lastPrinted>2018-05-02T21:47:11Z</cp:lastPrinted>
  <dcterms:created xsi:type="dcterms:W3CDTF">2007-03-13T16:30:24Z</dcterms:created>
  <dcterms:modified xsi:type="dcterms:W3CDTF">2018-05-04T17:59:44Z</dcterms:modified>
</cp:coreProperties>
</file>