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86" r:id="rId2"/>
  </p:sldMasterIdLst>
  <p:notesMasterIdLst>
    <p:notesMasterId r:id="rId22"/>
  </p:notesMasterIdLst>
  <p:handoutMasterIdLst>
    <p:handoutMasterId r:id="rId23"/>
  </p:handoutMasterIdLst>
  <p:sldIdLst>
    <p:sldId id="502" r:id="rId3"/>
    <p:sldId id="531" r:id="rId4"/>
    <p:sldId id="504" r:id="rId5"/>
    <p:sldId id="509" r:id="rId6"/>
    <p:sldId id="511" r:id="rId7"/>
    <p:sldId id="512" r:id="rId8"/>
    <p:sldId id="516" r:id="rId9"/>
    <p:sldId id="523" r:id="rId10"/>
    <p:sldId id="517" r:id="rId11"/>
    <p:sldId id="526" r:id="rId12"/>
    <p:sldId id="535" r:id="rId13"/>
    <p:sldId id="519" r:id="rId14"/>
    <p:sldId id="536" r:id="rId15"/>
    <p:sldId id="518" r:id="rId16"/>
    <p:sldId id="522" r:id="rId17"/>
    <p:sldId id="505" r:id="rId18"/>
    <p:sldId id="527" r:id="rId19"/>
    <p:sldId id="528" r:id="rId20"/>
    <p:sldId id="508" r:id="rId21"/>
  </p:sldIdLst>
  <p:sldSz cx="9144000" cy="6858000" type="screen4x3"/>
  <p:notesSz cx="7010400" cy="9296400"/>
  <p:custDataLst>
    <p:tags r:id="rId24"/>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5C64"/>
    <a:srgbClr val="66CCFF"/>
    <a:srgbClr val="33CCFF"/>
    <a:srgbClr val="0000DE"/>
    <a:srgbClr val="000099"/>
    <a:srgbClr val="0035DE"/>
    <a:srgbClr val="96969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2481" autoAdjust="0"/>
  </p:normalViewPr>
  <p:slideViewPr>
    <p:cSldViewPr snapToObjects="1">
      <p:cViewPr>
        <p:scale>
          <a:sx n="84" d="100"/>
          <a:sy n="84" d="100"/>
        </p:scale>
        <p:origin x="-1002" y="-66"/>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dirty="0"/>
          </a:p>
        </p:txBody>
      </p:sp>
      <p:sp>
        <p:nvSpPr>
          <p:cNvPr id="190467" name="Rectangle 3"/>
          <p:cNvSpPr>
            <a:spLocks noGrp="1" noChangeArrowheads="1"/>
          </p:cNvSpPr>
          <p:nvPr>
            <p:ph type="dt" sz="quarter" idx="1"/>
          </p:nvPr>
        </p:nvSpPr>
        <p:spPr bwMode="auto">
          <a:xfrm>
            <a:off x="3968751"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algn="r" defTabSz="923789">
              <a:lnSpc>
                <a:spcPct val="100000"/>
              </a:lnSpc>
              <a:spcAft>
                <a:spcPct val="0"/>
              </a:spcAft>
              <a:defRPr sz="1200">
                <a:latin typeface="Arial" charset="0"/>
              </a:defRPr>
            </a:lvl1pPr>
          </a:lstStyle>
          <a:p>
            <a:pPr>
              <a:defRPr/>
            </a:pPr>
            <a:endParaRPr lang="en-CA" dirty="0"/>
          </a:p>
        </p:txBody>
      </p:sp>
      <p:sp>
        <p:nvSpPr>
          <p:cNvPr id="190468" name="Rectangle 4"/>
          <p:cNvSpPr>
            <a:spLocks noGrp="1" noChangeArrowheads="1"/>
          </p:cNvSpPr>
          <p:nvPr>
            <p:ph type="ftr" sz="quarter" idx="2"/>
          </p:nvPr>
        </p:nvSpPr>
        <p:spPr bwMode="auto">
          <a:xfrm>
            <a:off x="0"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dirty="0"/>
          </a:p>
        </p:txBody>
      </p:sp>
      <p:sp>
        <p:nvSpPr>
          <p:cNvPr id="190469" name="Rectangle 5"/>
          <p:cNvSpPr>
            <a:spLocks noGrp="1" noChangeArrowheads="1"/>
          </p:cNvSpPr>
          <p:nvPr>
            <p:ph type="sldNum" sz="quarter" idx="3"/>
          </p:nvPr>
        </p:nvSpPr>
        <p:spPr bwMode="auto">
          <a:xfrm>
            <a:off x="3968751"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algn="r" defTabSz="923789">
              <a:lnSpc>
                <a:spcPct val="100000"/>
              </a:lnSpc>
              <a:spcAft>
                <a:spcPct val="0"/>
              </a:spcAft>
              <a:defRPr sz="1200">
                <a:latin typeface="Arial" charset="0"/>
              </a:defRPr>
            </a:lvl1pPr>
          </a:lstStyle>
          <a:p>
            <a:pPr>
              <a:defRPr/>
            </a:pPr>
            <a:fld id="{2B19D8C8-5948-455E-A605-1EA89F85FCA0}" type="slidenum">
              <a:rPr lang="en-CA"/>
              <a:pPr>
                <a:defRPr/>
              </a:pPr>
              <a:t>‹#›</a:t>
            </a:fld>
            <a:endParaRPr lang="en-CA" dirty="0"/>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dirty="0"/>
          </a:p>
        </p:txBody>
      </p:sp>
      <p:sp>
        <p:nvSpPr>
          <p:cNvPr id="3075" name="Rectangle 3"/>
          <p:cNvSpPr>
            <a:spLocks noGrp="1" noChangeArrowheads="1"/>
          </p:cNvSpPr>
          <p:nvPr>
            <p:ph type="dt" idx="1"/>
          </p:nvPr>
        </p:nvSpPr>
        <p:spPr bwMode="auto">
          <a:xfrm>
            <a:off x="3968751"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algn="r" defTabSz="923789">
              <a:lnSpc>
                <a:spcPct val="100000"/>
              </a:lnSpc>
              <a:spcAft>
                <a:spcPct val="0"/>
              </a:spcAft>
              <a:defRPr sz="1200">
                <a:latin typeface="Arial" charset="0"/>
              </a:defRPr>
            </a:lvl1pPr>
          </a:lstStyle>
          <a:p>
            <a:pPr>
              <a:defRPr/>
            </a:pPr>
            <a:endParaRPr lang="en-CA" dirty="0"/>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6" y="4416426"/>
            <a:ext cx="5607050" cy="4183063"/>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dirty="0"/>
          </a:p>
        </p:txBody>
      </p:sp>
      <p:sp>
        <p:nvSpPr>
          <p:cNvPr id="3079" name="Rectangle 7"/>
          <p:cNvSpPr>
            <a:spLocks noGrp="1" noChangeArrowheads="1"/>
          </p:cNvSpPr>
          <p:nvPr>
            <p:ph type="sldNum" sz="quarter" idx="5"/>
          </p:nvPr>
        </p:nvSpPr>
        <p:spPr bwMode="auto">
          <a:xfrm>
            <a:off x="3968751"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algn="r" defTabSz="923789">
              <a:lnSpc>
                <a:spcPct val="100000"/>
              </a:lnSpc>
              <a:spcAft>
                <a:spcPct val="0"/>
              </a:spcAft>
              <a:defRPr sz="1200">
                <a:latin typeface="Arial" charset="0"/>
              </a:defRPr>
            </a:lvl1pPr>
          </a:lstStyle>
          <a:p>
            <a:pPr>
              <a:defRPr/>
            </a:pPr>
            <a:fld id="{FE284EBD-CBB1-4A99-ABB1-E39FD7904359}" type="slidenum">
              <a:rPr lang="en-CA"/>
              <a:pPr>
                <a:defRPr/>
              </a:pPr>
              <a:t>‹#›</a:t>
            </a:fld>
            <a:endParaRPr lang="en-CA" dirty="0"/>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789" eaLnBrk="0" hangingPunct="0">
              <a:defRPr>
                <a:solidFill>
                  <a:schemeClr val="tx1"/>
                </a:solidFill>
                <a:latin typeface="Verdana" pitchFamily="34" charset="0"/>
              </a:defRPr>
            </a:lvl1pPr>
            <a:lvl2pPr marL="742841" indent="-285708" defTabSz="923789" eaLnBrk="0" hangingPunct="0">
              <a:defRPr>
                <a:solidFill>
                  <a:schemeClr val="tx1"/>
                </a:solidFill>
                <a:latin typeface="Verdana" pitchFamily="34" charset="0"/>
              </a:defRPr>
            </a:lvl2pPr>
            <a:lvl3pPr marL="1142833" indent="-228567" defTabSz="923789" eaLnBrk="0" hangingPunct="0">
              <a:defRPr>
                <a:solidFill>
                  <a:schemeClr val="tx1"/>
                </a:solidFill>
                <a:latin typeface="Verdana" pitchFamily="34" charset="0"/>
              </a:defRPr>
            </a:lvl3pPr>
            <a:lvl4pPr marL="1599965" indent="-228567" defTabSz="923789" eaLnBrk="0" hangingPunct="0">
              <a:defRPr>
                <a:solidFill>
                  <a:schemeClr val="tx1"/>
                </a:solidFill>
                <a:latin typeface="Verdana" pitchFamily="34" charset="0"/>
              </a:defRPr>
            </a:lvl4pPr>
            <a:lvl5pPr marL="2057099" indent="-228567" defTabSz="923789" eaLnBrk="0" hangingPunct="0">
              <a:defRPr>
                <a:solidFill>
                  <a:schemeClr val="tx1"/>
                </a:solidFill>
                <a:latin typeface="Verdana" pitchFamily="34" charset="0"/>
              </a:defRPr>
            </a:lvl5pPr>
            <a:lvl6pPr marL="2514232" indent="-228567" defTabSz="923789" eaLnBrk="0" fontAlgn="base" hangingPunct="0">
              <a:lnSpc>
                <a:spcPct val="90000"/>
              </a:lnSpc>
              <a:spcBef>
                <a:spcPct val="0"/>
              </a:spcBef>
              <a:spcAft>
                <a:spcPct val="37000"/>
              </a:spcAft>
              <a:defRPr>
                <a:solidFill>
                  <a:schemeClr val="tx1"/>
                </a:solidFill>
                <a:latin typeface="Verdana" pitchFamily="34" charset="0"/>
              </a:defRPr>
            </a:lvl6pPr>
            <a:lvl7pPr marL="2971364" indent="-228567" defTabSz="923789" eaLnBrk="0" fontAlgn="base" hangingPunct="0">
              <a:lnSpc>
                <a:spcPct val="90000"/>
              </a:lnSpc>
              <a:spcBef>
                <a:spcPct val="0"/>
              </a:spcBef>
              <a:spcAft>
                <a:spcPct val="37000"/>
              </a:spcAft>
              <a:defRPr>
                <a:solidFill>
                  <a:schemeClr val="tx1"/>
                </a:solidFill>
                <a:latin typeface="Verdana" pitchFamily="34" charset="0"/>
              </a:defRPr>
            </a:lvl7pPr>
            <a:lvl8pPr marL="3428498" indent="-228567" defTabSz="923789" eaLnBrk="0" fontAlgn="base" hangingPunct="0">
              <a:lnSpc>
                <a:spcPct val="90000"/>
              </a:lnSpc>
              <a:spcBef>
                <a:spcPct val="0"/>
              </a:spcBef>
              <a:spcAft>
                <a:spcPct val="37000"/>
              </a:spcAft>
              <a:defRPr>
                <a:solidFill>
                  <a:schemeClr val="tx1"/>
                </a:solidFill>
                <a:latin typeface="Verdana" pitchFamily="34" charset="0"/>
              </a:defRPr>
            </a:lvl8pPr>
            <a:lvl9pPr marL="3885630" indent="-228567" defTabSz="923789"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dirty="0"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40" name="Picture 16" descr="\\creative\media$\GRAPHICS 2018\Corporate Branding - Templates\Templates - Powerpoint\Resources\PPT-ISC-cover-blue-al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125" y="-34290"/>
            <a:ext cx="9189720" cy="689229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reative\media$\LOGOS\00-ALL FIPS\FIPS - Canada Wordmark\PNG\Canada_C.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22920" y="6525360"/>
            <a:ext cx="925830" cy="2366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reative\media$\GRAPHICS 2018\Corporate Branding - Templates\FIPs\READY FIPS - ISC\PNG\ISC-SAC-FIP-colour-reg.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33350" y="152400"/>
            <a:ext cx="2311090" cy="165477"/>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reative\media$\GRAPHICS 2018\Corporate Branding - Templates\Templates - Powerpoint\Resources\PPT-ISC-Education.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722158" y="2514600"/>
            <a:ext cx="1193242"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reative\media$\GRAPHICS 2018\Corporate Branding - Templates\Templates - Powerpoint\Resources\PPT-ISC-Family.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119497" y="2020824"/>
            <a:ext cx="2271903" cy="2246376"/>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reative\media$\GRAPHICS 2018\Corporate Branding - Templates\Templates - Powerpoint\Resources\PPT-ISC-Health.pn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562600" y="304800"/>
            <a:ext cx="1697546" cy="172307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reative\media$\GRAPHICS 2018\Corporate Branding - Templates\Templates - Powerpoint\Resources\PPT-ISC-Infrastructure.png"/>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086600" y="685800"/>
            <a:ext cx="1633728" cy="1774127"/>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reative\media$\GRAPHICS 2018\Corporate Branding - Templates\Templates - Powerpoint\Resources\PPT-ISC-Water.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6888670" y="3637597"/>
            <a:ext cx="1493330" cy="1467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7625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E18F2-A75B-4836-B936-4E44D9535B76}" type="datetimeFigureOut">
              <a:rPr lang="en-US" smtClean="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dirty="0"/>
          </a:p>
        </p:txBody>
      </p:sp>
    </p:spTree>
    <p:extLst>
      <p:ext uri="{BB962C8B-B14F-4D97-AF65-F5344CB8AC3E}">
        <p14:creationId xmlns:p14="http://schemas.microsoft.com/office/powerpoint/2010/main" val="37099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7E18F2-A75B-4836-B936-4E44D9535B76}" type="datetimeFigureOut">
              <a:rPr lang="en-US" smtClean="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dirty="0"/>
          </a:p>
        </p:txBody>
      </p:sp>
    </p:spTree>
    <p:extLst>
      <p:ext uri="{BB962C8B-B14F-4D97-AF65-F5344CB8AC3E}">
        <p14:creationId xmlns:p14="http://schemas.microsoft.com/office/powerpoint/2010/main" val="3698242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7E18F2-A75B-4836-B936-4E44D9535B76}" type="datetimeFigureOut">
              <a:rPr lang="en-US" smtClean="0"/>
              <a:t>5/3/2018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DABC79-298D-47EE-ADF8-742064065DD7}" type="slidenum">
              <a:rPr lang="en-US" smtClean="0"/>
              <a:t>‹#›</a:t>
            </a:fld>
            <a:endParaRPr lang="en-US" dirty="0"/>
          </a:p>
        </p:txBody>
      </p:sp>
    </p:spTree>
    <p:extLst>
      <p:ext uri="{BB962C8B-B14F-4D97-AF65-F5344CB8AC3E}">
        <p14:creationId xmlns:p14="http://schemas.microsoft.com/office/powerpoint/2010/main" val="1302388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7E18F2-A75B-4836-B936-4E44D9535B76}" type="datetimeFigureOut">
              <a:rPr lang="en-US" smtClean="0"/>
              <a:t>5/3/2018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DABC79-298D-47EE-ADF8-742064065DD7}" type="slidenum">
              <a:rPr lang="en-US" smtClean="0"/>
              <a:t>‹#›</a:t>
            </a:fld>
            <a:endParaRPr lang="en-US" dirty="0"/>
          </a:p>
        </p:txBody>
      </p:sp>
    </p:spTree>
    <p:extLst>
      <p:ext uri="{BB962C8B-B14F-4D97-AF65-F5344CB8AC3E}">
        <p14:creationId xmlns:p14="http://schemas.microsoft.com/office/powerpoint/2010/main" val="1395686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E18F2-A75B-4836-B936-4E44D9535B76}" type="datetimeFigureOut">
              <a:rPr lang="en-US" smtClean="0"/>
              <a:t>5/3/2018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DABC79-298D-47EE-ADF8-742064065DD7}" type="slidenum">
              <a:rPr lang="en-US" smtClean="0"/>
              <a:t>‹#›</a:t>
            </a:fld>
            <a:endParaRPr lang="en-US" dirty="0"/>
          </a:p>
        </p:txBody>
      </p:sp>
    </p:spTree>
    <p:extLst>
      <p:ext uri="{BB962C8B-B14F-4D97-AF65-F5344CB8AC3E}">
        <p14:creationId xmlns:p14="http://schemas.microsoft.com/office/powerpoint/2010/main" val="749496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18F2-A75B-4836-B936-4E44D9535B76}" type="datetimeFigureOut">
              <a:rPr lang="en-US" smtClean="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dirty="0"/>
          </a:p>
        </p:txBody>
      </p:sp>
    </p:spTree>
    <p:extLst>
      <p:ext uri="{BB962C8B-B14F-4D97-AF65-F5344CB8AC3E}">
        <p14:creationId xmlns:p14="http://schemas.microsoft.com/office/powerpoint/2010/main" val="1756635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18F2-A75B-4836-B936-4E44D9535B76}" type="datetimeFigureOut">
              <a:rPr lang="en-US" smtClean="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dirty="0"/>
          </a:p>
        </p:txBody>
      </p:sp>
    </p:spTree>
    <p:extLst>
      <p:ext uri="{BB962C8B-B14F-4D97-AF65-F5344CB8AC3E}">
        <p14:creationId xmlns:p14="http://schemas.microsoft.com/office/powerpoint/2010/main" val="1057304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dirty="0"/>
          </a:p>
        </p:txBody>
      </p:sp>
    </p:spTree>
    <p:extLst>
      <p:ext uri="{BB962C8B-B14F-4D97-AF65-F5344CB8AC3E}">
        <p14:creationId xmlns:p14="http://schemas.microsoft.com/office/powerpoint/2010/main" val="943724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dirty="0"/>
          </a:p>
        </p:txBody>
      </p:sp>
    </p:spTree>
    <p:extLst>
      <p:ext uri="{BB962C8B-B14F-4D97-AF65-F5344CB8AC3E}">
        <p14:creationId xmlns:p14="http://schemas.microsoft.com/office/powerpoint/2010/main" val="4035479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32709307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8300" y="1308100"/>
            <a:ext cx="3822700" cy="49403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07408" y="1308101"/>
            <a:ext cx="3822192"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4588101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4075059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0828326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85800"/>
            <a:ext cx="4730750" cy="5562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22338994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8076350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dirty="0"/>
          </a:p>
        </p:txBody>
      </p:sp>
    </p:spTree>
    <p:extLst>
      <p:ext uri="{BB962C8B-B14F-4D97-AF65-F5344CB8AC3E}">
        <p14:creationId xmlns:p14="http://schemas.microsoft.com/office/powerpoint/2010/main" val="279839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dirty="0"/>
          </a:p>
        </p:txBody>
      </p:sp>
    </p:spTree>
    <p:extLst>
      <p:ext uri="{BB962C8B-B14F-4D97-AF65-F5344CB8AC3E}">
        <p14:creationId xmlns:p14="http://schemas.microsoft.com/office/powerpoint/2010/main" val="313598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1" name="Picture 3" descr="\\creative\media$\GRAPHICS 2018\Corporate Branding - Templates\Templates - Powerpoint\Resources\PPT-ISC-P2-blue.jpg.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9525" y="-34290"/>
            <a:ext cx="9189720" cy="689229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Insert section title</a:t>
            </a:r>
          </a:p>
        </p:txBody>
      </p:sp>
      <p:sp>
        <p:nvSpPr>
          <p:cNvPr id="1027" name="Rectangle 3"/>
          <p:cNvSpPr>
            <a:spLocks noGrp="1" noChangeArrowheads="1"/>
          </p:cNvSpPr>
          <p:nvPr>
            <p:ph type="body" idx="1"/>
          </p:nvPr>
        </p:nvSpPr>
        <p:spPr bwMode="auto">
          <a:xfrm>
            <a:off x="368300" y="1308100"/>
            <a:ext cx="78613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Click to edit master text styles</a:t>
            </a:r>
          </a:p>
          <a:p>
            <a:pPr lvl="1"/>
            <a:r>
              <a:rPr lang="en-CA" altLang="en-GB" dirty="0" smtClean="0"/>
              <a:t>Second level</a:t>
            </a:r>
          </a:p>
          <a:p>
            <a:pPr lvl="2"/>
            <a:r>
              <a:rPr lang="en-CA" altLang="en-GB" dirty="0" smtClean="0"/>
              <a:t>Third level</a:t>
            </a:r>
          </a:p>
          <a:p>
            <a:pPr lvl="3"/>
            <a:r>
              <a:rPr lang="en-CA" altLang="en-GB" dirty="0" smtClean="0"/>
              <a:t>Fourth level</a:t>
            </a:r>
          </a:p>
        </p:txBody>
      </p:sp>
      <p:sp>
        <p:nvSpPr>
          <p:cNvPr id="12"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pic>
        <p:nvPicPr>
          <p:cNvPr id="8" name="Picture 6" descr="\\creative\media$\GRAPHICS 2018\Corporate Branding - Templates\FIPs\READY FIPS - ISC\PNG\ISC-SAC-FIP-colour-reg.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33350" y="152400"/>
            <a:ext cx="2311090" cy="16547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timing>
    <p:tnLst>
      <p:par>
        <p:cTn id="1" dur="indefinite" restart="never" nodeType="tmRoot"/>
      </p:par>
    </p:tnLst>
  </p:timing>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E18F2-A75B-4836-B936-4E44D9535B76}" type="datetimeFigureOut">
              <a:rPr lang="en-US" smtClean="0"/>
              <a:t>5/3/2018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ABC79-298D-47EE-ADF8-742064065DD7}" type="slidenum">
              <a:rPr lang="en-US" smtClean="0"/>
              <a:t>‹#›</a:t>
            </a:fld>
            <a:endParaRPr lang="en-US" dirty="0"/>
          </a:p>
        </p:txBody>
      </p:sp>
    </p:spTree>
    <p:extLst>
      <p:ext uri="{BB962C8B-B14F-4D97-AF65-F5344CB8AC3E}">
        <p14:creationId xmlns:p14="http://schemas.microsoft.com/office/powerpoint/2010/main" val="167033839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1371600" y="2986177"/>
            <a:ext cx="3505200" cy="442823"/>
          </a:xfrm>
          <a:noFill/>
        </p:spPr>
        <p:txBody>
          <a:bodyPr anchor="t"/>
          <a:lstStyle/>
          <a:p>
            <a:pPr marL="0" indent="0" eaLnBrk="1" hangingPunct="1">
              <a:lnSpc>
                <a:spcPct val="107000"/>
              </a:lnSpc>
              <a:spcAft>
                <a:spcPct val="0"/>
              </a:spcAft>
              <a:buNone/>
            </a:pPr>
            <a:r>
              <a:rPr lang="en-US" altLang="en-US" sz="1600" dirty="0" smtClean="0">
                <a:solidFill>
                  <a:srgbClr val="335C64"/>
                </a:solidFill>
              </a:rPr>
              <a:t>Joint Gathering May 3-4, 2018</a:t>
            </a:r>
            <a:endParaRPr lang="en-CA" altLang="en-US" sz="1600" b="1" dirty="0" smtClean="0">
              <a:solidFill>
                <a:srgbClr val="335C64"/>
              </a:solidFill>
              <a:latin typeface="+mj-lt"/>
            </a:endParaRPr>
          </a:p>
        </p:txBody>
      </p:sp>
      <p:sp>
        <p:nvSpPr>
          <p:cNvPr id="2" name="TextBox 1"/>
          <p:cNvSpPr txBox="1"/>
          <p:nvPr/>
        </p:nvSpPr>
        <p:spPr>
          <a:xfrm>
            <a:off x="457200" y="1752600"/>
            <a:ext cx="4419600" cy="1003736"/>
          </a:xfrm>
          <a:prstGeom prst="rect">
            <a:avLst/>
          </a:prstGeom>
          <a:noFill/>
        </p:spPr>
        <p:txBody>
          <a:bodyPr wrap="square" rtlCol="0">
            <a:spAutoFit/>
          </a:bodyPr>
          <a:lstStyle/>
          <a:p>
            <a:pPr>
              <a:lnSpc>
                <a:spcPts val="3700"/>
              </a:lnSpc>
              <a:spcAft>
                <a:spcPts val="500"/>
              </a:spcAft>
            </a:pPr>
            <a:r>
              <a:rPr lang="en-US" sz="2400" dirty="0" smtClean="0">
                <a:solidFill>
                  <a:srgbClr val="000000"/>
                </a:solidFill>
                <a:latin typeface="Arial Black" panose="020B0A04020102020204" pitchFamily="34" charset="0"/>
              </a:rPr>
              <a:t>Infrastructure, Water and Community Planning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Lands and Economic Development </a:t>
            </a:r>
          </a:p>
        </p:txBody>
      </p:sp>
      <p:sp>
        <p:nvSpPr>
          <p:cNvPr id="3" name="Content Placeholder 2"/>
          <p:cNvSpPr>
            <a:spLocks noGrp="1"/>
          </p:cNvSpPr>
          <p:nvPr>
            <p:ph idx="1"/>
          </p:nvPr>
        </p:nvSpPr>
        <p:spPr/>
        <p:txBody>
          <a:bodyPr/>
          <a:lstStyle/>
          <a:p>
            <a:pPr marL="0" indent="0">
              <a:lnSpc>
                <a:spcPct val="100000"/>
              </a:lnSpc>
              <a:buFontTx/>
              <a:buNone/>
            </a:pPr>
            <a:r>
              <a:rPr lang="en-US" u="sng" dirty="0" smtClean="0"/>
              <a:t>Contaminated </a:t>
            </a:r>
            <a:r>
              <a:rPr lang="en-US" u="sng" dirty="0"/>
              <a:t>Sites</a:t>
            </a:r>
          </a:p>
          <a:p>
            <a:pPr marL="342900" indent="-342900">
              <a:lnSpc>
                <a:spcPct val="100000"/>
              </a:lnSpc>
              <a:spcBef>
                <a:spcPts val="0"/>
              </a:spcBef>
              <a:spcAft>
                <a:spcPts val="0"/>
              </a:spcAft>
              <a:buFont typeface="Symbol"/>
              <a:buChar char=""/>
            </a:pPr>
            <a:r>
              <a:rPr lang="en-US" dirty="0" smtClean="0">
                <a:ea typeface="Calibri"/>
                <a:cs typeface="Times New Roman"/>
              </a:rPr>
              <a:t>In </a:t>
            </a:r>
            <a:r>
              <a:rPr lang="en-US" dirty="0">
                <a:ea typeface="Calibri"/>
                <a:cs typeface="Times New Roman"/>
              </a:rPr>
              <a:t>2017/2018, Ontario Region provided support to 20 projects, </a:t>
            </a:r>
            <a:r>
              <a:rPr lang="en-US" dirty="0" smtClean="0">
                <a:ea typeface="Calibri"/>
                <a:cs typeface="Times New Roman"/>
              </a:rPr>
              <a:t>including: </a:t>
            </a:r>
            <a:r>
              <a:rPr lang="en-US" dirty="0">
                <a:ea typeface="Calibri"/>
                <a:cs typeface="Times New Roman"/>
              </a:rPr>
              <a:t>4 large clean-up projects in northern </a:t>
            </a:r>
            <a:r>
              <a:rPr lang="en-US" dirty="0" smtClean="0">
                <a:ea typeface="Calibri"/>
                <a:cs typeface="Times New Roman"/>
              </a:rPr>
              <a:t>Ontario. Total </a:t>
            </a:r>
            <a:r>
              <a:rPr lang="en-US" dirty="0">
                <a:ea typeface="Calibri"/>
                <a:cs typeface="Times New Roman"/>
              </a:rPr>
              <a:t>Funding Support: $17 </a:t>
            </a:r>
            <a:r>
              <a:rPr lang="en-US" dirty="0" smtClean="0">
                <a:ea typeface="Calibri"/>
                <a:cs typeface="Times New Roman"/>
              </a:rPr>
              <a:t>million.</a:t>
            </a:r>
            <a:endParaRPr lang="en-US" dirty="0">
              <a:ea typeface="Calibri"/>
              <a:cs typeface="Times New Roman"/>
            </a:endParaRPr>
          </a:p>
          <a:p>
            <a:pPr marL="342900" indent="-342900">
              <a:lnSpc>
                <a:spcPct val="100000"/>
              </a:lnSpc>
              <a:spcBef>
                <a:spcPts val="0"/>
              </a:spcBef>
              <a:spcAft>
                <a:spcPts val="0"/>
              </a:spcAft>
              <a:buFont typeface="Symbol"/>
              <a:buChar char=""/>
            </a:pPr>
            <a:endParaRPr lang="en-US" dirty="0">
              <a:solidFill>
                <a:srgbClr val="1F497D"/>
              </a:solidFill>
              <a:ea typeface="Calibri"/>
              <a:cs typeface="Times New Roman"/>
            </a:endParaRPr>
          </a:p>
          <a:p>
            <a:pPr marL="342900" indent="-342900">
              <a:lnSpc>
                <a:spcPct val="100000"/>
              </a:lnSpc>
              <a:spcBef>
                <a:spcPts val="0"/>
              </a:spcBef>
              <a:spcAft>
                <a:spcPts val="0"/>
              </a:spcAft>
              <a:buFont typeface="Symbol"/>
              <a:buChar char=""/>
            </a:pPr>
            <a:r>
              <a:rPr lang="en-US" dirty="0" smtClean="0">
                <a:ea typeface="Calibri"/>
                <a:cs typeface="Times New Roman"/>
              </a:rPr>
              <a:t>Looking ahead, the </a:t>
            </a:r>
            <a:r>
              <a:rPr lang="en-US" dirty="0">
                <a:ea typeface="Calibri"/>
                <a:cs typeface="Times New Roman"/>
              </a:rPr>
              <a:t>Region has 34 planned projects ($24 million</a:t>
            </a:r>
            <a:r>
              <a:rPr lang="en-US" dirty="0" smtClean="0">
                <a:ea typeface="Calibri"/>
                <a:cs typeface="Times New Roman"/>
              </a:rPr>
              <a:t>).</a:t>
            </a:r>
            <a:endParaRPr lang="en-US" dirty="0">
              <a:ea typeface="Calibri"/>
              <a:cs typeface="Times New Roman"/>
            </a:endParaRPr>
          </a:p>
          <a:p>
            <a:pPr marL="0" marR="0" lvl="0" indent="0">
              <a:spcBef>
                <a:spcPts val="0"/>
              </a:spcBef>
              <a:spcAft>
                <a:spcPts val="0"/>
              </a:spcAft>
              <a:buNone/>
            </a:pPr>
            <a:endParaRPr lang="en-US" dirty="0">
              <a:ea typeface="Calibri"/>
              <a:cs typeface="Times New Roman"/>
            </a:endParaRPr>
          </a:p>
          <a:p>
            <a:pPr marL="266700" marR="0" indent="0">
              <a:spcBef>
                <a:spcPts val="0"/>
              </a:spcBef>
              <a:spcAft>
                <a:spcPts val="0"/>
              </a:spcAft>
              <a:buNone/>
            </a:pPr>
            <a:endParaRPr lang="en-US" dirty="0">
              <a:latin typeface="Calibri"/>
              <a:ea typeface="Calibri"/>
              <a:cs typeface="Times New Roman"/>
            </a:endParaRPr>
          </a:p>
          <a:p>
            <a:pPr marL="0" indent="0">
              <a:buNone/>
            </a:pPr>
            <a:endParaRPr lang="en-US" b="1"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10</a:t>
            </a:fld>
            <a:endParaRPr lang="en-CA" dirty="0">
              <a:solidFill>
                <a:srgbClr val="000000"/>
              </a:solidFill>
            </a:endParaRPr>
          </a:p>
        </p:txBody>
      </p:sp>
    </p:spTree>
    <p:extLst>
      <p:ext uri="{BB962C8B-B14F-4D97-AF65-F5344CB8AC3E}">
        <p14:creationId xmlns:p14="http://schemas.microsoft.com/office/powerpoint/2010/main" val="373695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Lands and Economic Development </a:t>
            </a:r>
          </a:p>
        </p:txBody>
      </p:sp>
      <p:sp>
        <p:nvSpPr>
          <p:cNvPr id="3" name="Content Placeholder 2"/>
          <p:cNvSpPr>
            <a:spLocks noGrp="1"/>
          </p:cNvSpPr>
          <p:nvPr>
            <p:ph idx="1"/>
          </p:nvPr>
        </p:nvSpPr>
        <p:spPr/>
        <p:txBody>
          <a:bodyPr/>
          <a:lstStyle/>
          <a:p>
            <a:pPr marL="0" marR="0" indent="0">
              <a:spcBef>
                <a:spcPts val="0"/>
              </a:spcBef>
              <a:spcAft>
                <a:spcPts val="0"/>
              </a:spcAft>
              <a:buNone/>
            </a:pPr>
            <a:r>
              <a:rPr lang="en-US" u="sng" dirty="0">
                <a:ea typeface="Calibri"/>
                <a:cs typeface="Times New Roman"/>
              </a:rPr>
              <a:t>Lands Management</a:t>
            </a:r>
            <a:endParaRPr lang="en-US" dirty="0">
              <a:ea typeface="Calibri"/>
              <a:cs typeface="Times New Roman"/>
            </a:endParaRPr>
          </a:p>
          <a:p>
            <a:pPr marL="0" marR="0" indent="0">
              <a:spcBef>
                <a:spcPts val="0"/>
              </a:spcBef>
              <a:spcAft>
                <a:spcPts val="0"/>
              </a:spcAft>
              <a:buNone/>
            </a:pPr>
            <a:endParaRPr lang="en-US" dirty="0">
              <a:ea typeface="Calibri"/>
              <a:cs typeface="Times New Roman"/>
            </a:endParaRPr>
          </a:p>
          <a:p>
            <a:pPr marL="342900" marR="0" lvl="0" indent="-342900">
              <a:spcBef>
                <a:spcPts val="0"/>
              </a:spcBef>
              <a:spcAft>
                <a:spcPts val="0"/>
              </a:spcAft>
              <a:buFont typeface="Symbol"/>
              <a:buChar char=""/>
            </a:pPr>
            <a:r>
              <a:rPr lang="en-US" dirty="0" smtClean="0">
                <a:ea typeface="Calibri"/>
                <a:cs typeface="Times New Roman"/>
              </a:rPr>
              <a:t>Reserve </a:t>
            </a:r>
            <a:r>
              <a:rPr lang="en-US" dirty="0">
                <a:ea typeface="Calibri"/>
                <a:cs typeface="Times New Roman"/>
              </a:rPr>
              <a:t>Land </a:t>
            </a:r>
            <a:r>
              <a:rPr lang="en-US" dirty="0" smtClean="0">
                <a:ea typeface="Calibri"/>
                <a:cs typeface="Times New Roman"/>
              </a:rPr>
              <a:t>and </a:t>
            </a:r>
            <a:r>
              <a:rPr lang="en-US" dirty="0">
                <a:ea typeface="Calibri"/>
                <a:cs typeface="Times New Roman"/>
              </a:rPr>
              <a:t>Environment Management Program (RLEMP) developed to support First Nation capacity development in Indian Act land management. </a:t>
            </a:r>
          </a:p>
          <a:p>
            <a:pPr marL="342900" marR="0" lvl="0" indent="-342900">
              <a:spcBef>
                <a:spcPts val="0"/>
              </a:spcBef>
              <a:spcAft>
                <a:spcPts val="0"/>
              </a:spcAft>
              <a:buFont typeface="Symbol"/>
              <a:buChar char=""/>
            </a:pPr>
            <a:r>
              <a:rPr lang="en-US" dirty="0">
                <a:ea typeface="Calibri"/>
                <a:cs typeface="Times New Roman"/>
              </a:rPr>
              <a:t>31 First Nations in </a:t>
            </a:r>
            <a:r>
              <a:rPr lang="en-US" dirty="0" smtClean="0">
                <a:ea typeface="Calibri"/>
                <a:cs typeface="Times New Roman"/>
              </a:rPr>
              <a:t>RLEMP.</a:t>
            </a:r>
            <a:endParaRPr lang="en-US" dirty="0">
              <a:ea typeface="Calibri"/>
              <a:cs typeface="Times New Roman"/>
            </a:endParaRPr>
          </a:p>
          <a:p>
            <a:pPr marL="342900" marR="0" lvl="0" indent="-342900">
              <a:spcBef>
                <a:spcPts val="0"/>
              </a:spcBef>
              <a:spcAft>
                <a:spcPts val="0"/>
              </a:spcAft>
              <a:buFont typeface="Symbol"/>
              <a:buChar char=""/>
            </a:pPr>
            <a:r>
              <a:rPr lang="en-US" dirty="0">
                <a:ea typeface="Calibri"/>
                <a:cs typeface="Times New Roman"/>
              </a:rPr>
              <a:t>Total Funding Support: $</a:t>
            </a:r>
            <a:r>
              <a:rPr lang="en-US" dirty="0" smtClean="0">
                <a:ea typeface="Calibri"/>
                <a:cs typeface="Times New Roman"/>
              </a:rPr>
              <a:t>3 million.</a:t>
            </a:r>
            <a:endParaRPr lang="en-US" dirty="0">
              <a:ea typeface="Calibri"/>
              <a:cs typeface="Times New Roman"/>
            </a:endParaRPr>
          </a:p>
          <a:p>
            <a:pPr marL="0" marR="0" indent="0">
              <a:spcBef>
                <a:spcPts val="0"/>
              </a:spcBef>
              <a:spcAft>
                <a:spcPts val="0"/>
              </a:spcAft>
              <a:buNone/>
            </a:pPr>
            <a:endParaRPr lang="en-US" dirty="0" smtClean="0">
              <a:ea typeface="Calibri"/>
              <a:cs typeface="Times New Roman"/>
            </a:endParaRPr>
          </a:p>
          <a:p>
            <a:pPr marL="342900" marR="0" lvl="0" indent="-342900">
              <a:spcBef>
                <a:spcPts val="0"/>
              </a:spcBef>
              <a:spcAft>
                <a:spcPts val="0"/>
              </a:spcAft>
              <a:buFont typeface="Symbol"/>
              <a:buChar char=""/>
            </a:pPr>
            <a:r>
              <a:rPr lang="en-US" dirty="0" smtClean="0">
                <a:ea typeface="Calibri"/>
                <a:cs typeface="Times New Roman"/>
              </a:rPr>
              <a:t>Looking ahead, there will be a focus on RLEMP improvements and department </a:t>
            </a:r>
            <a:r>
              <a:rPr lang="en-US" dirty="0">
                <a:ea typeface="Calibri"/>
                <a:cs typeface="Times New Roman"/>
              </a:rPr>
              <a:t>consulting with First Nations on changes to adapt program to meet the needs of First Nations engaged in modern lands management. </a:t>
            </a:r>
          </a:p>
          <a:p>
            <a:pPr marL="342900" marR="0" lvl="0" indent="-342900">
              <a:spcBef>
                <a:spcPts val="0"/>
              </a:spcBef>
              <a:spcAft>
                <a:spcPts val="0"/>
              </a:spcAft>
              <a:buFont typeface="Symbol"/>
              <a:buChar char=""/>
            </a:pPr>
            <a:r>
              <a:rPr lang="en-US" dirty="0">
                <a:ea typeface="Calibri"/>
                <a:cs typeface="Times New Roman"/>
              </a:rPr>
              <a:t>Encouraging lands management </a:t>
            </a:r>
            <a:r>
              <a:rPr lang="en-US" dirty="0" smtClean="0">
                <a:ea typeface="Calibri"/>
                <a:cs typeface="Times New Roman"/>
              </a:rPr>
              <a:t>capacity, </a:t>
            </a:r>
            <a:r>
              <a:rPr lang="en-US" dirty="0">
                <a:ea typeface="Calibri"/>
                <a:cs typeface="Times New Roman"/>
              </a:rPr>
              <a:t>leading </a:t>
            </a:r>
            <a:r>
              <a:rPr lang="en-US" dirty="0" smtClean="0">
                <a:ea typeface="Calibri"/>
                <a:cs typeface="Times New Roman"/>
              </a:rPr>
              <a:t>to First Nations Land Management Act (FNLMA).</a:t>
            </a:r>
            <a:endParaRPr lang="en-US" dirty="0">
              <a:latin typeface="Calibri"/>
              <a:ea typeface="Calibri"/>
              <a:cs typeface="Times New Roman"/>
            </a:endParaRPr>
          </a:p>
          <a:p>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11</a:t>
            </a:fld>
            <a:endParaRPr lang="en-CA" dirty="0">
              <a:solidFill>
                <a:srgbClr val="000000"/>
              </a:solidFill>
            </a:endParaRPr>
          </a:p>
        </p:txBody>
      </p:sp>
    </p:spTree>
    <p:extLst>
      <p:ext uri="{BB962C8B-B14F-4D97-AF65-F5344CB8AC3E}">
        <p14:creationId xmlns:p14="http://schemas.microsoft.com/office/powerpoint/2010/main" val="1222575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Lands and Economic Development </a:t>
            </a:r>
          </a:p>
        </p:txBody>
      </p:sp>
      <p:sp>
        <p:nvSpPr>
          <p:cNvPr id="3" name="Content Placeholder 2"/>
          <p:cNvSpPr>
            <a:spLocks noGrp="1"/>
          </p:cNvSpPr>
          <p:nvPr>
            <p:ph idx="1"/>
          </p:nvPr>
        </p:nvSpPr>
        <p:spPr/>
        <p:txBody>
          <a:bodyPr/>
          <a:lstStyle/>
          <a:p>
            <a:pPr marL="0" indent="0">
              <a:buNone/>
            </a:pPr>
            <a:r>
              <a:rPr lang="en-US" u="sng" dirty="0"/>
              <a:t>First </a:t>
            </a:r>
            <a:r>
              <a:rPr lang="en-US" u="sng" dirty="0" smtClean="0"/>
              <a:t>Nations Lands Management </a:t>
            </a:r>
          </a:p>
          <a:p>
            <a:pPr marL="342900" marR="0" lvl="0" indent="-342900">
              <a:spcBef>
                <a:spcPts val="0"/>
              </a:spcBef>
              <a:spcAft>
                <a:spcPts val="0"/>
              </a:spcAft>
              <a:buFont typeface="Symbol"/>
              <a:buChar char=""/>
            </a:pPr>
            <a:r>
              <a:rPr lang="en-CA" dirty="0" smtClean="0">
                <a:ea typeface="Calibri"/>
                <a:cs typeface="Times New Roman"/>
              </a:rPr>
              <a:t>31 </a:t>
            </a:r>
            <a:r>
              <a:rPr lang="en-CA" dirty="0">
                <a:ea typeface="Calibri"/>
                <a:cs typeface="Times New Roman"/>
              </a:rPr>
              <a:t>active First Nation communities (15 Operational Stage &amp; 16 Developmental Stage</a:t>
            </a:r>
            <a:r>
              <a:rPr lang="en-CA" dirty="0" smtClean="0">
                <a:ea typeface="Calibri"/>
                <a:cs typeface="Times New Roman"/>
              </a:rPr>
              <a:t>).</a:t>
            </a:r>
            <a:endParaRPr lang="en-US" dirty="0">
              <a:ea typeface="Calibri"/>
              <a:cs typeface="Times New Roman"/>
            </a:endParaRPr>
          </a:p>
          <a:p>
            <a:pPr marL="342900" marR="0" lvl="0" indent="-342900">
              <a:spcBef>
                <a:spcPts val="0"/>
              </a:spcBef>
              <a:spcAft>
                <a:spcPts val="0"/>
              </a:spcAft>
              <a:buFont typeface="Symbol"/>
              <a:buChar char=""/>
            </a:pPr>
            <a:r>
              <a:rPr lang="en-CA" dirty="0">
                <a:ea typeface="Calibri"/>
                <a:cs typeface="Times New Roman"/>
              </a:rPr>
              <a:t>3 First Nations successfully ratified their Land </a:t>
            </a:r>
            <a:r>
              <a:rPr lang="en-CA" dirty="0" smtClean="0">
                <a:ea typeface="Calibri"/>
                <a:cs typeface="Times New Roman"/>
              </a:rPr>
              <a:t>Code; </a:t>
            </a:r>
            <a:r>
              <a:rPr lang="en-CA" dirty="0">
                <a:ea typeface="Calibri"/>
                <a:cs typeface="Times New Roman"/>
              </a:rPr>
              <a:t> 7 new communities joined the Developmental </a:t>
            </a:r>
            <a:r>
              <a:rPr lang="en-CA" dirty="0" smtClean="0">
                <a:ea typeface="Calibri"/>
                <a:cs typeface="Times New Roman"/>
              </a:rPr>
              <a:t>Stage.</a:t>
            </a:r>
            <a:endParaRPr lang="en-US" dirty="0">
              <a:ea typeface="Calibri"/>
              <a:cs typeface="Times New Roman"/>
            </a:endParaRPr>
          </a:p>
          <a:p>
            <a:pPr marL="342900" marR="0" lvl="0" indent="-342900">
              <a:spcBef>
                <a:spcPts val="0"/>
              </a:spcBef>
              <a:spcAft>
                <a:spcPts val="0"/>
              </a:spcAft>
              <a:buFont typeface="Symbol"/>
              <a:buChar char=""/>
            </a:pPr>
            <a:r>
              <a:rPr lang="en-CA" dirty="0" smtClean="0">
                <a:ea typeface="Calibri"/>
                <a:cs typeface="Times New Roman"/>
              </a:rPr>
              <a:t>Ontario Region </a:t>
            </a:r>
            <a:r>
              <a:rPr lang="en-CA" dirty="0">
                <a:ea typeface="Calibri"/>
                <a:cs typeface="Times New Roman"/>
              </a:rPr>
              <a:t>flowed $</a:t>
            </a:r>
            <a:r>
              <a:rPr lang="en-CA" dirty="0" smtClean="0">
                <a:ea typeface="Calibri"/>
                <a:cs typeface="Times New Roman"/>
              </a:rPr>
              <a:t>3.2 million </a:t>
            </a:r>
            <a:r>
              <a:rPr lang="en-CA" dirty="0">
                <a:ea typeface="Calibri"/>
                <a:cs typeface="Times New Roman"/>
              </a:rPr>
              <a:t>in </a:t>
            </a:r>
            <a:r>
              <a:rPr lang="en-CA" dirty="0" smtClean="0">
                <a:ea typeface="Calibri"/>
                <a:cs typeface="Times New Roman"/>
              </a:rPr>
              <a:t>First Nations Lands Management (FNLM) </a:t>
            </a:r>
            <a:r>
              <a:rPr lang="en-CA" dirty="0">
                <a:ea typeface="Calibri"/>
                <a:cs typeface="Times New Roman"/>
              </a:rPr>
              <a:t>Operational funding, $</a:t>
            </a:r>
            <a:r>
              <a:rPr lang="en-CA" dirty="0" smtClean="0">
                <a:ea typeface="Calibri"/>
                <a:cs typeface="Times New Roman"/>
              </a:rPr>
              <a:t>275 thousand </a:t>
            </a:r>
            <a:r>
              <a:rPr lang="en-CA" dirty="0">
                <a:ea typeface="Calibri"/>
                <a:cs typeface="Times New Roman"/>
              </a:rPr>
              <a:t>in FNLM Capacity Building and $</a:t>
            </a:r>
            <a:r>
              <a:rPr lang="en-CA" dirty="0" smtClean="0">
                <a:ea typeface="Calibri"/>
                <a:cs typeface="Times New Roman"/>
              </a:rPr>
              <a:t>220 thousand </a:t>
            </a:r>
            <a:r>
              <a:rPr lang="en-CA" dirty="0">
                <a:ea typeface="Calibri"/>
                <a:cs typeface="Times New Roman"/>
              </a:rPr>
              <a:t>for FNLM Environmental Site Assessment projects.</a:t>
            </a:r>
            <a:endParaRPr lang="en-US" dirty="0">
              <a:ea typeface="Calibri"/>
              <a:cs typeface="Times New Roman"/>
            </a:endParaRPr>
          </a:p>
          <a:p>
            <a:pPr marL="38100" marR="0" indent="0">
              <a:spcBef>
                <a:spcPts val="0"/>
              </a:spcBef>
              <a:spcAft>
                <a:spcPts val="0"/>
              </a:spcAft>
              <a:buNone/>
            </a:pPr>
            <a:endParaRPr lang="en-US" b="1" dirty="0">
              <a:ea typeface="Calibri"/>
              <a:cs typeface="Times New Roman"/>
            </a:endParaRPr>
          </a:p>
          <a:p>
            <a:pPr marL="342900" marR="0" lvl="0" indent="-342900">
              <a:spcBef>
                <a:spcPts val="0"/>
              </a:spcBef>
              <a:spcAft>
                <a:spcPts val="0"/>
              </a:spcAft>
              <a:buFont typeface="Symbol"/>
              <a:buChar char=""/>
            </a:pPr>
            <a:r>
              <a:rPr lang="en-CA" dirty="0" smtClean="0">
                <a:ea typeface="Calibri"/>
                <a:cs typeface="Times New Roman"/>
              </a:rPr>
              <a:t>7 </a:t>
            </a:r>
            <a:r>
              <a:rPr lang="en-CA" dirty="0">
                <a:ea typeface="Calibri"/>
                <a:cs typeface="Times New Roman"/>
              </a:rPr>
              <a:t>First Nations </a:t>
            </a:r>
            <a:r>
              <a:rPr lang="en-CA" dirty="0" smtClean="0">
                <a:ea typeface="Calibri"/>
                <a:cs typeface="Times New Roman"/>
              </a:rPr>
              <a:t>are anticipated </a:t>
            </a:r>
            <a:r>
              <a:rPr lang="en-CA" dirty="0">
                <a:ea typeface="Calibri"/>
                <a:cs typeface="Times New Roman"/>
              </a:rPr>
              <a:t>to </a:t>
            </a:r>
            <a:r>
              <a:rPr lang="en-CA" dirty="0" smtClean="0">
                <a:ea typeface="Calibri"/>
                <a:cs typeface="Times New Roman"/>
              </a:rPr>
              <a:t>vote </a:t>
            </a:r>
            <a:r>
              <a:rPr lang="en-CA" dirty="0">
                <a:ea typeface="Calibri"/>
                <a:cs typeface="Times New Roman"/>
              </a:rPr>
              <a:t>on their Land Codes</a:t>
            </a:r>
            <a:r>
              <a:rPr lang="en-CA" dirty="0" smtClean="0">
                <a:ea typeface="Calibri"/>
                <a:cs typeface="Times New Roman"/>
              </a:rPr>
              <a:t>.</a:t>
            </a:r>
            <a:endParaRPr lang="en-US" dirty="0">
              <a:ea typeface="Calibri"/>
              <a:cs typeface="Times New Roman"/>
            </a:endParaRPr>
          </a:p>
          <a:p>
            <a:pPr marL="342900" marR="0" lvl="0" indent="-342900">
              <a:spcBef>
                <a:spcPts val="0"/>
              </a:spcBef>
              <a:spcAft>
                <a:spcPts val="0"/>
              </a:spcAft>
              <a:buFont typeface="Symbol"/>
              <a:buChar char=""/>
            </a:pPr>
            <a:r>
              <a:rPr lang="en-CA" dirty="0" smtClean="0">
                <a:ea typeface="Calibri"/>
                <a:cs typeface="Times New Roman"/>
              </a:rPr>
              <a:t>Ontario Region </a:t>
            </a:r>
            <a:r>
              <a:rPr lang="en-CA" dirty="0">
                <a:ea typeface="Calibri"/>
                <a:cs typeface="Times New Roman"/>
              </a:rPr>
              <a:t>will </a:t>
            </a:r>
            <a:r>
              <a:rPr lang="en-CA" dirty="0" smtClean="0">
                <a:ea typeface="Calibri"/>
                <a:cs typeface="Times New Roman"/>
              </a:rPr>
              <a:t> continue </a:t>
            </a:r>
            <a:r>
              <a:rPr lang="en-CA" dirty="0">
                <a:ea typeface="Calibri"/>
                <a:cs typeface="Times New Roman"/>
              </a:rPr>
              <a:t>to support a </a:t>
            </a:r>
            <a:r>
              <a:rPr lang="en-CA" dirty="0" smtClean="0">
                <a:ea typeface="Calibri"/>
                <a:cs typeface="Times New Roman"/>
              </a:rPr>
              <a:t>growing </a:t>
            </a:r>
            <a:r>
              <a:rPr lang="en-CA" dirty="0">
                <a:ea typeface="Calibri"/>
                <a:cs typeface="Times New Roman"/>
              </a:rPr>
              <a:t>number of First Nations with their interest in FNLM</a:t>
            </a:r>
            <a:r>
              <a:rPr lang="en-CA" dirty="0" smtClean="0">
                <a:ea typeface="Calibri"/>
                <a:cs typeface="Times New Roman"/>
              </a:rPr>
              <a:t>.</a:t>
            </a:r>
            <a:endParaRPr lang="en-US" dirty="0">
              <a:ea typeface="Calibri"/>
              <a:cs typeface="Times New Roman"/>
            </a:endParaRPr>
          </a:p>
          <a:p>
            <a:pPr marL="342900" marR="0" lvl="0" indent="-342900">
              <a:spcBef>
                <a:spcPts val="0"/>
              </a:spcBef>
              <a:spcAft>
                <a:spcPts val="0"/>
              </a:spcAft>
              <a:buFont typeface="Symbol"/>
              <a:buChar char=""/>
            </a:pPr>
            <a:r>
              <a:rPr lang="en-CA" dirty="0" smtClean="0">
                <a:ea typeface="Calibri"/>
                <a:cs typeface="Times New Roman"/>
              </a:rPr>
              <a:t>Ontario Region </a:t>
            </a:r>
            <a:r>
              <a:rPr lang="en-CA" dirty="0">
                <a:ea typeface="Calibri"/>
                <a:cs typeface="Times New Roman"/>
              </a:rPr>
              <a:t>will </a:t>
            </a:r>
            <a:r>
              <a:rPr lang="en-CA" dirty="0" smtClean="0">
                <a:ea typeface="Calibri"/>
                <a:cs typeface="Times New Roman"/>
              </a:rPr>
              <a:t>continue to </a:t>
            </a:r>
            <a:r>
              <a:rPr lang="en-CA" dirty="0">
                <a:ea typeface="Calibri"/>
                <a:cs typeface="Times New Roman"/>
              </a:rPr>
              <a:t>explore partnerships that can provide FNLM </a:t>
            </a:r>
            <a:r>
              <a:rPr lang="en-CA" dirty="0" smtClean="0">
                <a:ea typeface="Calibri"/>
                <a:cs typeface="Times New Roman"/>
              </a:rPr>
              <a:t>First Nations </a:t>
            </a:r>
            <a:r>
              <a:rPr lang="en-CA" dirty="0">
                <a:ea typeface="Calibri"/>
                <a:cs typeface="Times New Roman"/>
              </a:rPr>
              <a:t>with resources to manage their own lands.</a:t>
            </a:r>
            <a:endParaRPr lang="en-US" dirty="0">
              <a:ea typeface="Calibri"/>
              <a:cs typeface="Times New Roman"/>
            </a:endParaRPr>
          </a:p>
          <a:p>
            <a:pPr marL="0" indent="0">
              <a:buNone/>
            </a:pPr>
            <a:endParaRPr lang="en-US" b="1" dirty="0"/>
          </a:p>
          <a:p>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12</a:t>
            </a:fld>
            <a:endParaRPr lang="en-CA" dirty="0">
              <a:solidFill>
                <a:srgbClr val="000000"/>
              </a:solidFill>
            </a:endParaRPr>
          </a:p>
        </p:txBody>
      </p:sp>
    </p:spTree>
    <p:extLst>
      <p:ext uri="{BB962C8B-B14F-4D97-AF65-F5344CB8AC3E}">
        <p14:creationId xmlns:p14="http://schemas.microsoft.com/office/powerpoint/2010/main" val="832089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Lands and Economic Development </a:t>
            </a:r>
            <a:endParaRPr lang="en-US" dirty="0"/>
          </a:p>
        </p:txBody>
      </p:sp>
      <p:sp>
        <p:nvSpPr>
          <p:cNvPr id="3" name="Content Placeholder 2"/>
          <p:cNvSpPr>
            <a:spLocks noGrp="1"/>
          </p:cNvSpPr>
          <p:nvPr>
            <p:ph idx="1"/>
          </p:nvPr>
        </p:nvSpPr>
        <p:spPr/>
        <p:txBody>
          <a:bodyPr/>
          <a:lstStyle/>
          <a:p>
            <a:pPr marL="0" indent="0">
              <a:buNone/>
            </a:pPr>
            <a:r>
              <a:rPr lang="en-US" u="sng" dirty="0"/>
              <a:t>Additions to Reserve</a:t>
            </a:r>
            <a:endParaRPr lang="en-US" u="sng" dirty="0">
              <a:ea typeface="Calibri"/>
              <a:cs typeface="Times New Roman"/>
            </a:endParaRPr>
          </a:p>
          <a:p>
            <a:pPr marL="342900" marR="0" lvl="0" indent="-342900">
              <a:spcBef>
                <a:spcPts val="0"/>
              </a:spcBef>
              <a:spcAft>
                <a:spcPts val="0"/>
              </a:spcAft>
              <a:buFont typeface="Symbol"/>
              <a:buChar char=""/>
            </a:pPr>
            <a:r>
              <a:rPr lang="en-US" dirty="0">
                <a:ea typeface="Calibri"/>
                <a:cs typeface="Times New Roman"/>
              </a:rPr>
              <a:t>6 additions to reserve (ATRs) were finalized during fiscal years </a:t>
            </a:r>
            <a:r>
              <a:rPr lang="en-US" dirty="0" smtClean="0">
                <a:ea typeface="Calibri"/>
                <a:cs typeface="Times New Roman"/>
              </a:rPr>
              <a:t>2017/2018.</a:t>
            </a:r>
            <a:endParaRPr lang="en-US" dirty="0">
              <a:ea typeface="Calibri"/>
              <a:cs typeface="Times New Roman"/>
            </a:endParaRPr>
          </a:p>
          <a:p>
            <a:pPr marL="0" marR="0" lvl="0" indent="0">
              <a:spcBef>
                <a:spcPts val="0"/>
              </a:spcBef>
              <a:spcAft>
                <a:spcPts val="0"/>
              </a:spcAft>
              <a:buNone/>
            </a:pPr>
            <a:endParaRPr lang="en-US" dirty="0">
              <a:ea typeface="Calibri"/>
              <a:cs typeface="Times New Roman"/>
            </a:endParaRPr>
          </a:p>
          <a:p>
            <a:pPr marL="342900" marR="0" lvl="0" indent="-342900">
              <a:spcBef>
                <a:spcPts val="0"/>
              </a:spcBef>
              <a:spcAft>
                <a:spcPts val="0"/>
              </a:spcAft>
              <a:buFont typeface="Symbol"/>
              <a:buChar char=""/>
            </a:pPr>
            <a:r>
              <a:rPr lang="en-US" dirty="0">
                <a:ea typeface="Calibri"/>
                <a:cs typeface="Times New Roman"/>
              </a:rPr>
              <a:t>In 2017/2018, Ontario Region is targeting 11 new </a:t>
            </a:r>
            <a:r>
              <a:rPr lang="en-US" dirty="0" smtClean="0">
                <a:ea typeface="Calibri"/>
                <a:cs typeface="Times New Roman"/>
              </a:rPr>
              <a:t>ATRs.</a:t>
            </a:r>
            <a:endParaRPr lang="en-US" dirty="0">
              <a:ea typeface="Calibri"/>
              <a:cs typeface="Times New Roman"/>
            </a:endParaRPr>
          </a:p>
          <a:p>
            <a:pPr marL="0" marR="0" lvl="0" indent="0">
              <a:spcBef>
                <a:spcPts val="0"/>
              </a:spcBef>
              <a:spcAft>
                <a:spcPts val="0"/>
              </a:spcAft>
              <a:buNone/>
            </a:pPr>
            <a:endParaRPr lang="en-US" dirty="0">
              <a:ea typeface="Calibri"/>
              <a:cs typeface="Times New Roman"/>
            </a:endParaRPr>
          </a:p>
          <a:p>
            <a:pPr marL="342900" marR="0" lvl="0" indent="-342900">
              <a:spcBef>
                <a:spcPts val="0"/>
              </a:spcBef>
              <a:spcAft>
                <a:spcPts val="0"/>
              </a:spcAft>
              <a:buFont typeface="Symbol"/>
              <a:buChar char=""/>
            </a:pPr>
            <a:r>
              <a:rPr lang="en-US" dirty="0">
                <a:ea typeface="Calibri"/>
                <a:cs typeface="Times New Roman"/>
              </a:rPr>
              <a:t>Ontario Region continues to implement the 2016 ATR/Reserve Creation Policy Directive which provides enhanced eligibility for ATRs, including urban </a:t>
            </a:r>
            <a:r>
              <a:rPr lang="en-US" dirty="0" smtClean="0">
                <a:ea typeface="Calibri"/>
                <a:cs typeface="Times New Roman"/>
              </a:rPr>
              <a:t>reserves.</a:t>
            </a:r>
            <a:endParaRPr lang="en-US" dirty="0">
              <a:ea typeface="Calibri"/>
              <a:cs typeface="Times New Roman"/>
            </a:endParaRPr>
          </a:p>
          <a:p>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13</a:t>
            </a:fld>
            <a:endParaRPr lang="en-CA" dirty="0">
              <a:solidFill>
                <a:srgbClr val="000000"/>
              </a:solidFill>
            </a:endParaRPr>
          </a:p>
        </p:txBody>
      </p:sp>
    </p:spTree>
    <p:extLst>
      <p:ext uri="{BB962C8B-B14F-4D97-AF65-F5344CB8AC3E}">
        <p14:creationId xmlns:p14="http://schemas.microsoft.com/office/powerpoint/2010/main" val="4031918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Lands and Economic Development </a:t>
            </a:r>
          </a:p>
        </p:txBody>
      </p:sp>
      <p:sp>
        <p:nvSpPr>
          <p:cNvPr id="3" name="Content Placeholder 2"/>
          <p:cNvSpPr>
            <a:spLocks noGrp="1"/>
          </p:cNvSpPr>
          <p:nvPr>
            <p:ph idx="1"/>
          </p:nvPr>
        </p:nvSpPr>
        <p:spPr/>
        <p:txBody>
          <a:bodyPr/>
          <a:lstStyle/>
          <a:p>
            <a:pPr marL="0" indent="0">
              <a:buNone/>
            </a:pPr>
            <a:r>
              <a:rPr lang="en-US" u="sng" dirty="0"/>
              <a:t>Economic </a:t>
            </a:r>
            <a:r>
              <a:rPr lang="en-US" u="sng" dirty="0" smtClean="0"/>
              <a:t>Development</a:t>
            </a:r>
          </a:p>
          <a:p>
            <a:pPr marL="342900" marR="0" lvl="0" indent="-342900">
              <a:lnSpc>
                <a:spcPct val="115000"/>
              </a:lnSpc>
              <a:spcBef>
                <a:spcPts val="0"/>
              </a:spcBef>
              <a:spcAft>
                <a:spcPts val="0"/>
              </a:spcAft>
              <a:buFont typeface="Symbol"/>
              <a:buChar char=""/>
            </a:pPr>
            <a:r>
              <a:rPr lang="en-US" dirty="0" smtClean="0"/>
              <a:t>In </a:t>
            </a:r>
            <a:r>
              <a:rPr lang="en-US" dirty="0"/>
              <a:t>2017/2018, Ontario </a:t>
            </a:r>
            <a:r>
              <a:rPr lang="en-US" dirty="0" smtClean="0"/>
              <a:t>Region provided </a:t>
            </a:r>
            <a:r>
              <a:rPr lang="en-US" dirty="0"/>
              <a:t>funding to Whitesand First Nation to develop an industrial park to support new biomass and wood processing facilities ($</a:t>
            </a:r>
            <a:r>
              <a:rPr lang="en-US" dirty="0" smtClean="0"/>
              <a:t>1.9 million).</a:t>
            </a:r>
            <a:endParaRPr lang="en-US" dirty="0"/>
          </a:p>
          <a:p>
            <a:pPr marL="342900" marR="0" lvl="0" indent="-342900">
              <a:lnSpc>
                <a:spcPct val="115000"/>
              </a:lnSpc>
              <a:spcBef>
                <a:spcPts val="0"/>
              </a:spcBef>
              <a:spcAft>
                <a:spcPts val="0"/>
              </a:spcAft>
              <a:buFont typeface="Symbol"/>
              <a:buChar char=""/>
            </a:pPr>
            <a:r>
              <a:rPr lang="en-US" dirty="0" smtClean="0"/>
              <a:t>Ontario Region provided </a:t>
            </a:r>
            <a:r>
              <a:rPr lang="en-US" dirty="0"/>
              <a:t>funding to Wahkohtowin Development, a wholly-owned corporation by Chapleau Cree, Brunswick House, Missanabie Cree and Pic Mobert First Nations, to purchase of an equity stake in Hornepayne Power Inc., a green energy cogeneration facility ($</a:t>
            </a:r>
            <a:r>
              <a:rPr lang="en-US" dirty="0" smtClean="0"/>
              <a:t>1 million).</a:t>
            </a:r>
            <a:endParaRPr lang="en-US" dirty="0"/>
          </a:p>
          <a:p>
            <a:pPr marL="342900" marR="0" lvl="0" indent="-342900">
              <a:lnSpc>
                <a:spcPct val="115000"/>
              </a:lnSpc>
              <a:spcBef>
                <a:spcPts val="0"/>
              </a:spcBef>
              <a:spcAft>
                <a:spcPts val="0"/>
              </a:spcAft>
              <a:buFont typeface="Symbol"/>
              <a:buChar char=""/>
            </a:pPr>
            <a:r>
              <a:rPr lang="en-US" dirty="0"/>
              <a:t>Total </a:t>
            </a:r>
            <a:r>
              <a:rPr lang="en-US" dirty="0" smtClean="0"/>
              <a:t>Funding Support</a:t>
            </a:r>
            <a:r>
              <a:rPr lang="en-US" dirty="0"/>
              <a:t>: $</a:t>
            </a:r>
            <a:r>
              <a:rPr lang="en-US" dirty="0" smtClean="0"/>
              <a:t>17.2 million.</a:t>
            </a:r>
          </a:p>
          <a:p>
            <a:pPr marL="0" marR="0" lvl="0" indent="0">
              <a:lnSpc>
                <a:spcPct val="115000"/>
              </a:lnSpc>
              <a:spcBef>
                <a:spcPts val="0"/>
              </a:spcBef>
              <a:spcAft>
                <a:spcPts val="0"/>
              </a:spcAft>
              <a:buNone/>
            </a:pPr>
            <a:endParaRPr lang="en-US" dirty="0"/>
          </a:p>
          <a:p>
            <a:pPr marL="342900" marR="0" lvl="0" indent="-342900">
              <a:spcBef>
                <a:spcPts val="0"/>
              </a:spcBef>
              <a:spcAft>
                <a:spcPts val="0"/>
              </a:spcAft>
              <a:buFont typeface="Symbol"/>
              <a:buChar char=""/>
            </a:pPr>
            <a:r>
              <a:rPr lang="en-US" dirty="0" smtClean="0">
                <a:ea typeface="Calibri"/>
                <a:cs typeface="Times New Roman"/>
              </a:rPr>
              <a:t>Ontario Region is exploring a </a:t>
            </a:r>
            <a:r>
              <a:rPr lang="en-US" dirty="0">
                <a:ea typeface="Calibri"/>
                <a:cs typeface="Times New Roman"/>
              </a:rPr>
              <a:t>new regional approach to </a:t>
            </a:r>
            <a:r>
              <a:rPr lang="en-US" dirty="0" smtClean="0">
                <a:ea typeface="Calibri"/>
                <a:cs typeface="Times New Roman"/>
              </a:rPr>
              <a:t>support </a:t>
            </a:r>
            <a:r>
              <a:rPr lang="en-US" dirty="0">
                <a:ea typeface="Calibri"/>
                <a:cs typeface="Times New Roman"/>
              </a:rPr>
              <a:t>economic </a:t>
            </a:r>
            <a:r>
              <a:rPr lang="en-US" dirty="0" smtClean="0">
                <a:ea typeface="Calibri"/>
                <a:cs typeface="Times New Roman"/>
              </a:rPr>
              <a:t>development, driven </a:t>
            </a:r>
            <a:r>
              <a:rPr lang="en-US" dirty="0">
                <a:ea typeface="Calibri"/>
                <a:cs typeface="Times New Roman"/>
              </a:rPr>
              <a:t>by First Nation engagement and inputs and based upon “less </a:t>
            </a:r>
            <a:r>
              <a:rPr lang="en-US" dirty="0" smtClean="0">
                <a:ea typeface="Calibri"/>
                <a:cs typeface="Times New Roman"/>
              </a:rPr>
              <a:t>government and </a:t>
            </a:r>
            <a:r>
              <a:rPr lang="en-US" dirty="0">
                <a:ea typeface="Calibri"/>
                <a:cs typeface="Times New Roman"/>
              </a:rPr>
              <a:t>more First </a:t>
            </a:r>
            <a:r>
              <a:rPr lang="en-US" dirty="0" smtClean="0">
                <a:ea typeface="Calibri"/>
                <a:cs typeface="Times New Roman"/>
              </a:rPr>
              <a:t>Nation.”</a:t>
            </a:r>
            <a:endParaRPr lang="en-US" dirty="0">
              <a:ea typeface="Calibri"/>
              <a:cs typeface="Times New Roman"/>
            </a:endParaRPr>
          </a:p>
          <a:p>
            <a:pPr marL="0" indent="0">
              <a:buNone/>
            </a:pPr>
            <a:endParaRPr lang="en-US" b="1" dirty="0">
              <a:latin typeface="Calibri" panose="020F0502020204030204" pitchFamily="34" charset="0"/>
            </a:endParaRPr>
          </a:p>
          <a:p>
            <a:endParaRPr lang="en-US" dirty="0">
              <a:latin typeface="Calibri" panose="020F0502020204030204" pitchFamily="34" charset="0"/>
            </a:endParaRP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14</a:t>
            </a:fld>
            <a:endParaRPr lang="en-CA" dirty="0">
              <a:solidFill>
                <a:srgbClr val="000000"/>
              </a:solidFill>
            </a:endParaRPr>
          </a:p>
        </p:txBody>
      </p:sp>
    </p:spTree>
    <p:extLst>
      <p:ext uri="{BB962C8B-B14F-4D97-AF65-F5344CB8AC3E}">
        <p14:creationId xmlns:p14="http://schemas.microsoft.com/office/powerpoint/2010/main" val="3527126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Lands and Economic Development </a:t>
            </a:r>
          </a:p>
        </p:txBody>
      </p:sp>
      <p:sp>
        <p:nvSpPr>
          <p:cNvPr id="3" name="Content Placeholder 2"/>
          <p:cNvSpPr>
            <a:spLocks noGrp="1"/>
          </p:cNvSpPr>
          <p:nvPr>
            <p:ph idx="1"/>
          </p:nvPr>
        </p:nvSpPr>
        <p:spPr/>
        <p:txBody>
          <a:bodyPr/>
          <a:lstStyle/>
          <a:p>
            <a:pPr marL="0" indent="0">
              <a:buNone/>
            </a:pPr>
            <a:r>
              <a:rPr lang="en-US" u="sng" dirty="0" smtClean="0"/>
              <a:t>Comprehensive Community Plan</a:t>
            </a:r>
          </a:p>
          <a:p>
            <a:pPr marL="342900" marR="0" lvl="0" indent="-342900">
              <a:spcBef>
                <a:spcPts val="0"/>
              </a:spcBef>
              <a:spcAft>
                <a:spcPts val="0"/>
              </a:spcAft>
              <a:buFont typeface="Symbol"/>
              <a:buChar char=""/>
            </a:pPr>
            <a:r>
              <a:rPr lang="en-US" dirty="0" smtClean="0">
                <a:ea typeface="Calibri"/>
                <a:cs typeface="Times New Roman"/>
              </a:rPr>
              <a:t>Regional </a:t>
            </a:r>
            <a:r>
              <a:rPr lang="en-US" dirty="0">
                <a:ea typeface="Calibri"/>
                <a:cs typeface="Times New Roman"/>
              </a:rPr>
              <a:t>commitment to support First Nations interested in developing a </a:t>
            </a:r>
            <a:r>
              <a:rPr lang="en-US" dirty="0" smtClean="0">
                <a:ea typeface="Calibri"/>
                <a:cs typeface="Times New Roman"/>
              </a:rPr>
              <a:t>Comprehensive Community Plan (CPP), </a:t>
            </a:r>
            <a:r>
              <a:rPr lang="en-US" dirty="0">
                <a:ea typeface="Calibri"/>
                <a:cs typeface="Times New Roman"/>
              </a:rPr>
              <a:t>despite no dedicated funding program</a:t>
            </a:r>
            <a:r>
              <a:rPr lang="en-US" dirty="0" smtClean="0">
                <a:ea typeface="Calibri"/>
                <a:cs typeface="Times New Roman"/>
              </a:rPr>
              <a:t>.</a:t>
            </a:r>
          </a:p>
          <a:p>
            <a:pPr marL="0" marR="0" lvl="0" indent="0">
              <a:spcBef>
                <a:spcPts val="0"/>
              </a:spcBef>
              <a:spcAft>
                <a:spcPts val="0"/>
              </a:spcAft>
              <a:buNone/>
            </a:pPr>
            <a:endParaRPr lang="en-US" dirty="0">
              <a:ea typeface="Calibri"/>
              <a:cs typeface="Times New Roman"/>
            </a:endParaRPr>
          </a:p>
          <a:p>
            <a:pPr marL="342900" marR="0" lvl="0" indent="-342900">
              <a:spcBef>
                <a:spcPts val="0"/>
              </a:spcBef>
              <a:spcAft>
                <a:spcPts val="0"/>
              </a:spcAft>
              <a:buFont typeface="Symbol"/>
              <a:buChar char=""/>
            </a:pPr>
            <a:r>
              <a:rPr lang="en-US" dirty="0">
                <a:ea typeface="Calibri"/>
                <a:cs typeface="Times New Roman"/>
              </a:rPr>
              <a:t>Provided funding support to 30 First Nations over a 3 year process</a:t>
            </a:r>
            <a:r>
              <a:rPr lang="en-US" dirty="0" smtClean="0">
                <a:ea typeface="Calibri"/>
                <a:cs typeface="Times New Roman"/>
              </a:rPr>
              <a:t>.</a:t>
            </a:r>
          </a:p>
          <a:p>
            <a:pPr marL="0" marR="0" lvl="0" indent="0">
              <a:spcBef>
                <a:spcPts val="0"/>
              </a:spcBef>
              <a:spcAft>
                <a:spcPts val="0"/>
              </a:spcAft>
              <a:buNone/>
            </a:pPr>
            <a:endParaRPr lang="en-US" dirty="0">
              <a:ea typeface="Calibri"/>
              <a:cs typeface="Times New Roman"/>
            </a:endParaRPr>
          </a:p>
          <a:p>
            <a:pPr marL="342900" marR="0" lvl="0" indent="-342900">
              <a:spcBef>
                <a:spcPts val="0"/>
              </a:spcBef>
              <a:spcAft>
                <a:spcPts val="0"/>
              </a:spcAft>
              <a:buFont typeface="Symbol"/>
              <a:buChar char=""/>
            </a:pPr>
            <a:r>
              <a:rPr lang="en-US" dirty="0">
                <a:ea typeface="Calibri"/>
                <a:cs typeface="Times New Roman"/>
              </a:rPr>
              <a:t>Total Funding Support: $</a:t>
            </a:r>
            <a:r>
              <a:rPr lang="en-US" dirty="0" smtClean="0">
                <a:ea typeface="Calibri"/>
                <a:cs typeface="Times New Roman"/>
              </a:rPr>
              <a:t>2.2 million. </a:t>
            </a:r>
          </a:p>
          <a:p>
            <a:pPr marL="0" marR="0" lvl="0" indent="0">
              <a:spcBef>
                <a:spcPts val="0"/>
              </a:spcBef>
              <a:spcAft>
                <a:spcPts val="0"/>
              </a:spcAft>
              <a:buNone/>
            </a:pPr>
            <a:endParaRPr lang="en-US" dirty="0">
              <a:ea typeface="Calibri"/>
              <a:cs typeface="Times New Roman"/>
            </a:endParaRPr>
          </a:p>
          <a:p>
            <a:pPr marL="342900" marR="0" lvl="0" indent="-342900">
              <a:spcBef>
                <a:spcPts val="0"/>
              </a:spcBef>
              <a:spcAft>
                <a:spcPts val="0"/>
              </a:spcAft>
              <a:buFont typeface="Symbol"/>
              <a:buChar char=""/>
            </a:pPr>
            <a:r>
              <a:rPr lang="en-US" dirty="0" smtClean="0">
                <a:ea typeface="Calibri"/>
                <a:cs typeface="Times New Roman"/>
              </a:rPr>
              <a:t>A national </a:t>
            </a:r>
            <a:r>
              <a:rPr lang="en-US" dirty="0">
                <a:ea typeface="Calibri"/>
                <a:cs typeface="Times New Roman"/>
              </a:rPr>
              <a:t>Working Group, inclusive of regional First Nation </a:t>
            </a:r>
            <a:r>
              <a:rPr lang="en-US" dirty="0" smtClean="0">
                <a:ea typeface="Calibri"/>
                <a:cs typeface="Times New Roman"/>
              </a:rPr>
              <a:t>representation is developing a </a:t>
            </a:r>
            <a:r>
              <a:rPr lang="en-US" dirty="0">
                <a:ea typeface="Calibri"/>
                <a:cs typeface="Times New Roman"/>
              </a:rPr>
              <a:t>national Community Development Strategy with </a:t>
            </a:r>
            <a:r>
              <a:rPr lang="en-US" dirty="0" smtClean="0">
                <a:ea typeface="Calibri"/>
                <a:cs typeface="Times New Roman"/>
              </a:rPr>
              <a:t>a focus </a:t>
            </a:r>
            <a:r>
              <a:rPr lang="en-US" dirty="0">
                <a:ea typeface="Calibri"/>
                <a:cs typeface="Times New Roman"/>
              </a:rPr>
              <a:t>on comprehensive community planning and dedicated funding supports.</a:t>
            </a:r>
          </a:p>
          <a:p>
            <a:pPr marL="0" indent="0">
              <a:buNone/>
            </a:pPr>
            <a:endParaRPr lang="en-US" u="sng" dirty="0"/>
          </a:p>
          <a:p>
            <a:pPr marL="0" indent="0">
              <a:buNone/>
            </a:pPr>
            <a:endParaRPr lang="en-US" b="1" dirty="0" smtClean="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15</a:t>
            </a:fld>
            <a:endParaRPr lang="en-CA" dirty="0">
              <a:solidFill>
                <a:srgbClr val="000000"/>
              </a:solidFill>
            </a:endParaRPr>
          </a:p>
        </p:txBody>
      </p:sp>
    </p:spTree>
    <p:extLst>
      <p:ext uri="{BB962C8B-B14F-4D97-AF65-F5344CB8AC3E}">
        <p14:creationId xmlns:p14="http://schemas.microsoft.com/office/powerpoint/2010/main" val="601229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733" y="838200"/>
            <a:ext cx="7848600" cy="304800"/>
          </a:xfrm>
        </p:spPr>
        <p:txBody>
          <a:bodyPr/>
          <a:lstStyle/>
          <a:p>
            <a:r>
              <a:rPr lang="en-US" dirty="0" smtClean="0"/>
              <a:t>Governance, Individual Affairs and Government Relations</a:t>
            </a:r>
            <a:r>
              <a:rPr lang="en-US" dirty="0"/>
              <a:t/>
            </a:r>
            <a:br>
              <a:rPr lang="en-US" dirty="0"/>
            </a:br>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16</a:t>
            </a:fld>
            <a:endParaRPr lang="en-CA" dirty="0">
              <a:solidFill>
                <a:srgbClr val="000000"/>
              </a:solidFill>
            </a:endParaRPr>
          </a:p>
        </p:txBody>
      </p:sp>
      <p:sp>
        <p:nvSpPr>
          <p:cNvPr id="6" name="Content Placeholder 2"/>
          <p:cNvSpPr txBox="1">
            <a:spLocks/>
          </p:cNvSpPr>
          <p:nvPr/>
        </p:nvSpPr>
        <p:spPr bwMode="auto">
          <a:xfrm>
            <a:off x="457200" y="1600200"/>
            <a:ext cx="78613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0" indent="0">
              <a:lnSpc>
                <a:spcPct val="100000"/>
              </a:lnSpc>
              <a:spcBef>
                <a:spcPts val="0"/>
              </a:spcBef>
              <a:spcAft>
                <a:spcPts val="0"/>
              </a:spcAft>
              <a:buNone/>
            </a:pPr>
            <a:r>
              <a:rPr lang="en-US" u="sng" kern="0" dirty="0" smtClean="0">
                <a:ea typeface="Calibri"/>
                <a:cs typeface="Times New Roman"/>
              </a:rPr>
              <a:t>Emergency Management</a:t>
            </a:r>
          </a:p>
          <a:p>
            <a:pPr marL="342900" indent="-342900">
              <a:lnSpc>
                <a:spcPct val="100000"/>
              </a:lnSpc>
              <a:spcBef>
                <a:spcPts val="0"/>
              </a:spcBef>
              <a:spcAft>
                <a:spcPts val="0"/>
              </a:spcAft>
              <a:buFont typeface="Symbol"/>
              <a:buChar char=""/>
            </a:pPr>
            <a:endParaRPr lang="en-US" kern="0" dirty="0" smtClean="0">
              <a:ea typeface="Calibri"/>
              <a:cs typeface="Times New Roman"/>
            </a:endParaRPr>
          </a:p>
          <a:p>
            <a:pPr marL="342900" indent="-342900">
              <a:lnSpc>
                <a:spcPct val="100000"/>
              </a:lnSpc>
              <a:spcBef>
                <a:spcPts val="0"/>
              </a:spcBef>
              <a:spcAft>
                <a:spcPts val="0"/>
              </a:spcAft>
              <a:buFont typeface="Symbol"/>
              <a:buChar char=""/>
            </a:pPr>
            <a:r>
              <a:rPr lang="en-US" kern="0" dirty="0" smtClean="0">
                <a:ea typeface="Calibri"/>
                <a:cs typeface="Times New Roman"/>
              </a:rPr>
              <a:t>Ontario Region is working on a trilateral or double bilateral emergency agreement process for natural emergencies. The Department will continue to collaborate with the Office of the Fire Marshal Emergency Management Unit to address emergency responses and evacuations. </a:t>
            </a:r>
          </a:p>
          <a:p>
            <a:pPr marL="0" indent="0">
              <a:lnSpc>
                <a:spcPct val="100000"/>
              </a:lnSpc>
              <a:spcBef>
                <a:spcPts val="0"/>
              </a:spcBef>
              <a:spcAft>
                <a:spcPts val="0"/>
              </a:spcAft>
              <a:buNone/>
            </a:pPr>
            <a:endParaRPr lang="en-US" kern="0" dirty="0" smtClean="0">
              <a:ea typeface="Calibri"/>
              <a:cs typeface="Times New Roman"/>
            </a:endParaRPr>
          </a:p>
          <a:p>
            <a:pPr marL="342900" indent="-342900">
              <a:lnSpc>
                <a:spcPct val="100000"/>
              </a:lnSpc>
              <a:spcBef>
                <a:spcPts val="0"/>
              </a:spcBef>
              <a:spcAft>
                <a:spcPts val="0"/>
              </a:spcAft>
              <a:buFont typeface="Symbol"/>
              <a:buChar char=""/>
            </a:pPr>
            <a:r>
              <a:rPr lang="en-US" kern="0" dirty="0" smtClean="0">
                <a:ea typeface="Calibri"/>
                <a:cs typeface="Times New Roman"/>
              </a:rPr>
              <a:t>In 2017/2018, Ontario Region provided $6.8 million </a:t>
            </a:r>
            <a:r>
              <a:rPr lang="en-US" kern="0" dirty="0" smtClean="0"/>
              <a:t>evacuating Kashechewan </a:t>
            </a:r>
            <a:r>
              <a:rPr lang="en-US" kern="0" dirty="0" smtClean="0">
                <a:ea typeface="Calibri"/>
                <a:cs typeface="Times New Roman"/>
              </a:rPr>
              <a:t>and an additional $1 million to the Ontario First Nations Technical Services Corporation to develop and exercise emergency plans, enabling communities to be prepared for emergency responses. </a:t>
            </a:r>
          </a:p>
          <a:p>
            <a:pPr marL="0" indent="0">
              <a:lnSpc>
                <a:spcPct val="100000"/>
              </a:lnSpc>
              <a:spcBef>
                <a:spcPts val="0"/>
              </a:spcBef>
              <a:spcAft>
                <a:spcPts val="0"/>
              </a:spcAft>
              <a:buNone/>
            </a:pPr>
            <a:endParaRPr lang="en-US" kern="0" dirty="0" smtClean="0">
              <a:ea typeface="Calibri"/>
              <a:cs typeface="Times New Roman"/>
            </a:endParaRPr>
          </a:p>
          <a:p>
            <a:pPr marL="342900" indent="-342900">
              <a:lnSpc>
                <a:spcPct val="100000"/>
              </a:lnSpc>
              <a:spcBef>
                <a:spcPts val="0"/>
              </a:spcBef>
              <a:spcAft>
                <a:spcPts val="0"/>
              </a:spcAft>
              <a:buFont typeface="Symbol"/>
              <a:buChar char=""/>
            </a:pPr>
            <a:r>
              <a:rPr lang="en-US" kern="0" dirty="0" smtClean="0">
                <a:ea typeface="Calibri"/>
                <a:cs typeface="Times New Roman"/>
              </a:rPr>
              <a:t>Ontario Region is working with all of our partners to develop the best approach for ensuring natural emergency needs of communities are responded to as quickly and efficiently as possible. </a:t>
            </a:r>
          </a:p>
          <a:p>
            <a:pPr marL="0" indent="0">
              <a:lnSpc>
                <a:spcPct val="100000"/>
              </a:lnSpc>
              <a:spcBef>
                <a:spcPts val="0"/>
              </a:spcBef>
              <a:spcAft>
                <a:spcPts val="0"/>
              </a:spcAft>
              <a:buFontTx/>
              <a:buNone/>
            </a:pPr>
            <a:endParaRPr lang="en-US" kern="0" dirty="0" smtClean="0">
              <a:latin typeface="Calibri"/>
              <a:ea typeface="Calibri"/>
              <a:cs typeface="Times New Roman"/>
            </a:endParaRPr>
          </a:p>
          <a:p>
            <a:pPr marL="0" indent="0">
              <a:lnSpc>
                <a:spcPct val="100000"/>
              </a:lnSpc>
              <a:buFontTx/>
              <a:buNone/>
            </a:pPr>
            <a:endParaRPr lang="en-US" kern="0" dirty="0"/>
          </a:p>
        </p:txBody>
      </p:sp>
    </p:spTree>
    <p:extLst>
      <p:ext uri="{BB962C8B-B14F-4D97-AF65-F5344CB8AC3E}">
        <p14:creationId xmlns:p14="http://schemas.microsoft.com/office/powerpoint/2010/main" val="1832020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17</a:t>
            </a:fld>
            <a:endParaRPr lang="en-CA" dirty="0">
              <a:solidFill>
                <a:srgbClr val="000000"/>
              </a:solidFill>
            </a:endParaRPr>
          </a:p>
        </p:txBody>
      </p:sp>
      <p:sp>
        <p:nvSpPr>
          <p:cNvPr id="6" name="Content Placeholder 2"/>
          <p:cNvSpPr txBox="1">
            <a:spLocks/>
          </p:cNvSpPr>
          <p:nvPr/>
        </p:nvSpPr>
        <p:spPr bwMode="auto">
          <a:xfrm>
            <a:off x="533400" y="1600199"/>
            <a:ext cx="78613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0" indent="0">
              <a:lnSpc>
                <a:spcPct val="100000"/>
              </a:lnSpc>
              <a:spcBef>
                <a:spcPts val="0"/>
              </a:spcBef>
              <a:spcAft>
                <a:spcPts val="0"/>
              </a:spcAft>
              <a:buNone/>
            </a:pPr>
            <a:r>
              <a:rPr lang="en-US" u="sng" kern="0" dirty="0" smtClean="0">
                <a:ea typeface="Calibri"/>
                <a:cs typeface="Times New Roman"/>
              </a:rPr>
              <a:t>Tribal Councils</a:t>
            </a:r>
          </a:p>
          <a:p>
            <a:pPr marL="342900" indent="-342900">
              <a:lnSpc>
                <a:spcPct val="100000"/>
              </a:lnSpc>
              <a:spcBef>
                <a:spcPts val="0"/>
              </a:spcBef>
              <a:spcAft>
                <a:spcPts val="0"/>
              </a:spcAft>
              <a:buFont typeface="Symbol"/>
              <a:buChar char=""/>
            </a:pPr>
            <a:r>
              <a:rPr lang="en-US" kern="0" dirty="0" smtClean="0">
                <a:ea typeface="Calibri"/>
                <a:cs typeface="Times New Roman"/>
              </a:rPr>
              <a:t>Ontario Region is exploring the creation of a Regional Advisory Committee for Tribal Councils, in order to better support their work and the services that they provide to member communities. The Department is seeking suggestions for what Ontario Region could achieve in the context of current funding approaches and new fiscal arrangements. </a:t>
            </a:r>
          </a:p>
          <a:p>
            <a:pPr marL="342900" indent="-342900">
              <a:lnSpc>
                <a:spcPct val="100000"/>
              </a:lnSpc>
              <a:spcBef>
                <a:spcPts val="0"/>
              </a:spcBef>
              <a:spcAft>
                <a:spcPts val="0"/>
              </a:spcAft>
              <a:buFont typeface="Symbol"/>
              <a:buChar char=""/>
            </a:pPr>
            <a:r>
              <a:rPr lang="en-US" kern="0" dirty="0" smtClean="0">
                <a:ea typeface="Calibri"/>
                <a:cs typeface="Times New Roman"/>
              </a:rPr>
              <a:t>$3.6 million for core operations of Tribal Councils.</a:t>
            </a:r>
          </a:p>
          <a:p>
            <a:pPr marL="342900" indent="-342900">
              <a:lnSpc>
                <a:spcPct val="100000"/>
              </a:lnSpc>
              <a:spcBef>
                <a:spcPts val="0"/>
              </a:spcBef>
              <a:spcAft>
                <a:spcPts val="0"/>
              </a:spcAft>
              <a:buFont typeface="Symbol"/>
              <a:buChar char=""/>
            </a:pPr>
            <a:r>
              <a:rPr lang="en-US" kern="0" dirty="0" smtClean="0"/>
              <a:t>Given INAC’s recent transition into CIRNA and ISC, how can we ensure that a clear point of contact is established between DISC/CIRNA to ensure an efficient and streamlined service?</a:t>
            </a:r>
          </a:p>
          <a:p>
            <a:pPr marL="0" indent="0">
              <a:lnSpc>
                <a:spcPct val="100000"/>
              </a:lnSpc>
              <a:spcBef>
                <a:spcPts val="0"/>
              </a:spcBef>
              <a:spcAft>
                <a:spcPts val="0"/>
              </a:spcAft>
              <a:buNone/>
            </a:pPr>
            <a:endParaRPr lang="en-US" kern="0" dirty="0" smtClean="0">
              <a:latin typeface="Calibri"/>
              <a:ea typeface="Calibri"/>
              <a:cs typeface="Times New Roman"/>
            </a:endParaRPr>
          </a:p>
          <a:p>
            <a:pPr marL="0" indent="0">
              <a:lnSpc>
                <a:spcPct val="100000"/>
              </a:lnSpc>
              <a:spcBef>
                <a:spcPts val="0"/>
              </a:spcBef>
              <a:spcAft>
                <a:spcPts val="0"/>
              </a:spcAft>
              <a:buNone/>
            </a:pPr>
            <a:r>
              <a:rPr lang="en-US" u="sng" kern="0" dirty="0" smtClean="0">
                <a:ea typeface="Calibri"/>
                <a:cs typeface="Times New Roman"/>
              </a:rPr>
              <a:t>Governance Development</a:t>
            </a:r>
          </a:p>
          <a:p>
            <a:pPr marL="342900" indent="-342900">
              <a:lnSpc>
                <a:spcPct val="100000"/>
              </a:lnSpc>
              <a:spcBef>
                <a:spcPts val="0"/>
              </a:spcBef>
              <a:spcAft>
                <a:spcPts val="0"/>
              </a:spcAft>
              <a:buFont typeface="Symbol"/>
              <a:buChar char=""/>
            </a:pPr>
            <a:r>
              <a:rPr lang="en-US" kern="0" dirty="0" smtClean="0">
                <a:ea typeface="Calibri"/>
                <a:cs typeface="Times New Roman"/>
              </a:rPr>
              <a:t>Ontario Region supports First Nations that have identified the importance of developing and improving stable and sustainable governance. </a:t>
            </a:r>
          </a:p>
          <a:p>
            <a:pPr marL="342900" indent="-342900">
              <a:lnSpc>
                <a:spcPct val="100000"/>
              </a:lnSpc>
              <a:spcBef>
                <a:spcPts val="0"/>
              </a:spcBef>
              <a:spcAft>
                <a:spcPts val="0"/>
              </a:spcAft>
              <a:buFont typeface="Symbol"/>
              <a:buChar char=""/>
            </a:pPr>
            <a:r>
              <a:rPr lang="en-US" kern="0" dirty="0" smtClean="0">
                <a:ea typeface="Calibri"/>
                <a:cs typeface="Times New Roman"/>
              </a:rPr>
              <a:t>Provided funding to 64 First Nations governance development initiatives ($3.9 million). </a:t>
            </a:r>
          </a:p>
          <a:p>
            <a:pPr marL="0" indent="0">
              <a:lnSpc>
                <a:spcPct val="100000"/>
              </a:lnSpc>
              <a:spcBef>
                <a:spcPts val="0"/>
              </a:spcBef>
              <a:spcAft>
                <a:spcPts val="0"/>
              </a:spcAft>
              <a:buFontTx/>
              <a:buNone/>
            </a:pPr>
            <a:endParaRPr lang="en-US" kern="0" dirty="0">
              <a:latin typeface="Calibri"/>
              <a:ea typeface="Calibri"/>
              <a:cs typeface="Times New Roman"/>
            </a:endParaRPr>
          </a:p>
        </p:txBody>
      </p:sp>
      <p:sp>
        <p:nvSpPr>
          <p:cNvPr id="7" name="Title 1"/>
          <p:cNvSpPr>
            <a:spLocks noGrp="1"/>
          </p:cNvSpPr>
          <p:nvPr>
            <p:ph type="title"/>
          </p:nvPr>
        </p:nvSpPr>
        <p:spPr>
          <a:xfrm>
            <a:off x="533400" y="838200"/>
            <a:ext cx="7848600" cy="304800"/>
          </a:xfrm>
        </p:spPr>
        <p:txBody>
          <a:bodyPr/>
          <a:lstStyle/>
          <a:p>
            <a:r>
              <a:rPr lang="en-US" dirty="0" smtClean="0"/>
              <a:t>Governance, Individual Affairs and Government Relations</a:t>
            </a:r>
            <a:r>
              <a:rPr lang="en-US" dirty="0"/>
              <a:t/>
            </a:r>
            <a:br>
              <a:rPr lang="en-US" dirty="0"/>
            </a:br>
            <a:endParaRPr lang="en-US" dirty="0"/>
          </a:p>
        </p:txBody>
      </p:sp>
    </p:spTree>
    <p:extLst>
      <p:ext uri="{BB962C8B-B14F-4D97-AF65-F5344CB8AC3E}">
        <p14:creationId xmlns:p14="http://schemas.microsoft.com/office/powerpoint/2010/main" val="2211459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18</a:t>
            </a:fld>
            <a:endParaRPr lang="en-CA" dirty="0">
              <a:solidFill>
                <a:srgbClr val="000000"/>
              </a:solidFill>
            </a:endParaRPr>
          </a:p>
        </p:txBody>
      </p:sp>
      <p:sp>
        <p:nvSpPr>
          <p:cNvPr id="6" name="Content Placeholder 2"/>
          <p:cNvSpPr txBox="1">
            <a:spLocks/>
          </p:cNvSpPr>
          <p:nvPr/>
        </p:nvSpPr>
        <p:spPr bwMode="auto">
          <a:xfrm>
            <a:off x="457200" y="1512711"/>
            <a:ext cx="76327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0" indent="0">
              <a:lnSpc>
                <a:spcPct val="100000"/>
              </a:lnSpc>
              <a:spcBef>
                <a:spcPts val="0"/>
              </a:spcBef>
              <a:spcAft>
                <a:spcPts val="0"/>
              </a:spcAft>
              <a:buNone/>
            </a:pPr>
            <a:r>
              <a:rPr lang="en-US" u="sng" kern="0" dirty="0" smtClean="0"/>
              <a:t>Indigenous Representative Organizations</a:t>
            </a:r>
          </a:p>
          <a:p>
            <a:pPr marL="342900" indent="-342900">
              <a:lnSpc>
                <a:spcPct val="100000"/>
              </a:lnSpc>
              <a:spcBef>
                <a:spcPts val="0"/>
              </a:spcBef>
              <a:spcAft>
                <a:spcPts val="0"/>
              </a:spcAft>
              <a:buFont typeface="Symbol"/>
              <a:buChar char=""/>
            </a:pPr>
            <a:r>
              <a:rPr lang="en-US" kern="0" dirty="0" smtClean="0"/>
              <a:t>In 2017/2018, Indigenous Representative Organizations (IROs) ‎ received a total transfer of approximately $31 million from both Indigenous Services Canada and Crown-Indigenous Relations and Northern Affairs in support of the priorities as mandated by their member communities.</a:t>
            </a:r>
          </a:p>
          <a:p>
            <a:pPr marL="0" indent="0">
              <a:lnSpc>
                <a:spcPct val="100000"/>
              </a:lnSpc>
              <a:spcBef>
                <a:spcPts val="0"/>
              </a:spcBef>
              <a:spcAft>
                <a:spcPts val="0"/>
              </a:spcAft>
              <a:buNone/>
            </a:pPr>
            <a:endParaRPr lang="en-US" kern="0" dirty="0" smtClean="0"/>
          </a:p>
          <a:p>
            <a:pPr marL="342900" indent="-342900">
              <a:lnSpc>
                <a:spcPct val="100000"/>
              </a:lnSpc>
              <a:spcBef>
                <a:spcPts val="0"/>
              </a:spcBef>
              <a:spcAft>
                <a:spcPts val="0"/>
              </a:spcAft>
              <a:buFont typeface="Symbol"/>
              <a:buChar char=""/>
            </a:pPr>
            <a:r>
              <a:rPr lang="en-US" kern="0" dirty="0" smtClean="0">
                <a:ea typeface="Calibri"/>
                <a:cs typeface="Times New Roman"/>
              </a:rPr>
              <a:t>Ontario Region is working with Crown-Indigenous Relations and Northern Affairs to establish a greater regional presence in the development of future funding approaches for IROs; one that will incorporate the many unique circumstances facing Ontario First Nations. </a:t>
            </a:r>
          </a:p>
          <a:p>
            <a:pPr marL="0" indent="0">
              <a:lnSpc>
                <a:spcPct val="100000"/>
              </a:lnSpc>
              <a:spcBef>
                <a:spcPts val="0"/>
              </a:spcBef>
              <a:spcAft>
                <a:spcPts val="0"/>
              </a:spcAft>
              <a:buNone/>
            </a:pPr>
            <a:endParaRPr lang="en-US" kern="0" dirty="0" smtClean="0">
              <a:ea typeface="Calibri"/>
              <a:cs typeface="Times New Roman"/>
            </a:endParaRPr>
          </a:p>
          <a:p>
            <a:pPr marL="342900" indent="-342900">
              <a:lnSpc>
                <a:spcPct val="100000"/>
              </a:lnSpc>
              <a:spcBef>
                <a:spcPts val="0"/>
              </a:spcBef>
              <a:spcAft>
                <a:spcPts val="0"/>
              </a:spcAft>
              <a:buFont typeface="Symbol"/>
              <a:buChar char=""/>
            </a:pPr>
            <a:r>
              <a:rPr lang="en-US" kern="0" dirty="0" smtClean="0"/>
              <a:t>How might Indigenous Services Canada work more collaboratively with ‎ the regional IROs in meeting their mandates by their member First Nation communities?</a:t>
            </a:r>
          </a:p>
          <a:p>
            <a:pPr marL="0" indent="0">
              <a:lnSpc>
                <a:spcPct val="100000"/>
              </a:lnSpc>
              <a:spcBef>
                <a:spcPts val="0"/>
              </a:spcBef>
              <a:spcAft>
                <a:spcPts val="0"/>
              </a:spcAft>
              <a:buFontTx/>
              <a:buNone/>
            </a:pPr>
            <a:endParaRPr lang="en-US" kern="0" dirty="0" smtClean="0">
              <a:latin typeface="Calibri"/>
              <a:ea typeface="Calibri"/>
              <a:cs typeface="Times New Roman"/>
            </a:endParaRPr>
          </a:p>
          <a:p>
            <a:pPr>
              <a:lnSpc>
                <a:spcPct val="100000"/>
              </a:lnSpc>
            </a:pPr>
            <a:endParaRPr lang="en-US" kern="0" dirty="0"/>
          </a:p>
        </p:txBody>
      </p:sp>
      <p:sp>
        <p:nvSpPr>
          <p:cNvPr id="7" name="Title 1"/>
          <p:cNvSpPr>
            <a:spLocks noGrp="1"/>
          </p:cNvSpPr>
          <p:nvPr>
            <p:ph type="title"/>
          </p:nvPr>
        </p:nvSpPr>
        <p:spPr>
          <a:xfrm>
            <a:off x="457200" y="838200"/>
            <a:ext cx="7848600" cy="304800"/>
          </a:xfrm>
        </p:spPr>
        <p:txBody>
          <a:bodyPr/>
          <a:lstStyle/>
          <a:p>
            <a:r>
              <a:rPr lang="en-US" dirty="0" smtClean="0"/>
              <a:t>Governance, Individual Affairs and Government Relations</a:t>
            </a:r>
            <a:r>
              <a:rPr lang="en-US" dirty="0"/>
              <a:t/>
            </a:r>
            <a:br>
              <a:rPr lang="en-US" dirty="0"/>
            </a:br>
            <a:endParaRPr lang="en-US" dirty="0"/>
          </a:p>
        </p:txBody>
      </p:sp>
    </p:spTree>
    <p:extLst>
      <p:ext uri="{BB962C8B-B14F-4D97-AF65-F5344CB8AC3E}">
        <p14:creationId xmlns:p14="http://schemas.microsoft.com/office/powerpoint/2010/main" val="1282182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Ahead</a:t>
            </a:r>
            <a:endParaRPr lang="en-US" dirty="0"/>
          </a:p>
        </p:txBody>
      </p:sp>
      <p:sp>
        <p:nvSpPr>
          <p:cNvPr id="3" name="Content Placeholder 2"/>
          <p:cNvSpPr>
            <a:spLocks noGrp="1"/>
          </p:cNvSpPr>
          <p:nvPr>
            <p:ph idx="1"/>
          </p:nvPr>
        </p:nvSpPr>
        <p:spPr/>
        <p:txBody>
          <a:bodyPr/>
          <a:lstStyle/>
          <a:p>
            <a:pPr marL="342900" indent="-342900">
              <a:spcBef>
                <a:spcPts val="0"/>
              </a:spcBef>
              <a:spcAft>
                <a:spcPts val="0"/>
              </a:spcAft>
              <a:buFont typeface="Symbol"/>
              <a:buChar char=""/>
            </a:pPr>
            <a:r>
              <a:rPr lang="en-US" dirty="0" smtClean="0"/>
              <a:t>Ending LTDWAs </a:t>
            </a:r>
            <a:r>
              <a:rPr lang="en-US" dirty="0"/>
              <a:t>and greater First Nation control (ex. HUBS, EHOs, </a:t>
            </a:r>
            <a:r>
              <a:rPr lang="en-US" dirty="0" smtClean="0"/>
              <a:t>pilots)</a:t>
            </a:r>
          </a:p>
          <a:p>
            <a:pPr marL="0" indent="0">
              <a:spcBef>
                <a:spcPts val="0"/>
              </a:spcBef>
              <a:spcAft>
                <a:spcPts val="0"/>
              </a:spcAft>
              <a:buNone/>
            </a:pPr>
            <a:endParaRPr lang="en-US" dirty="0" smtClean="0"/>
          </a:p>
          <a:p>
            <a:pPr marL="342900" indent="-342900">
              <a:spcBef>
                <a:spcPts val="0"/>
              </a:spcBef>
              <a:spcAft>
                <a:spcPts val="0"/>
              </a:spcAft>
              <a:buFont typeface="Symbol"/>
              <a:buChar char=""/>
            </a:pPr>
            <a:r>
              <a:rPr lang="en-US" dirty="0" smtClean="0"/>
              <a:t>Housing</a:t>
            </a:r>
          </a:p>
          <a:p>
            <a:pPr marL="0" indent="0">
              <a:spcBef>
                <a:spcPts val="0"/>
              </a:spcBef>
              <a:spcAft>
                <a:spcPts val="0"/>
              </a:spcAft>
              <a:buNone/>
            </a:pPr>
            <a:endParaRPr lang="en-US" dirty="0" smtClean="0"/>
          </a:p>
          <a:p>
            <a:pPr marL="342900" indent="-342900">
              <a:spcBef>
                <a:spcPts val="0"/>
              </a:spcBef>
              <a:spcAft>
                <a:spcPts val="0"/>
              </a:spcAft>
              <a:buFont typeface="Symbol"/>
              <a:buChar char=""/>
            </a:pPr>
            <a:r>
              <a:rPr lang="en-US" dirty="0" smtClean="0"/>
              <a:t>Immediate health and safety</a:t>
            </a:r>
          </a:p>
          <a:p>
            <a:pPr marL="0" indent="0">
              <a:spcBef>
                <a:spcPts val="0"/>
              </a:spcBef>
              <a:spcAft>
                <a:spcPts val="0"/>
              </a:spcAft>
              <a:buNone/>
            </a:pPr>
            <a:endParaRPr lang="en-US" dirty="0" smtClean="0"/>
          </a:p>
          <a:p>
            <a:pPr marL="342900" indent="-342900">
              <a:spcBef>
                <a:spcPts val="0"/>
              </a:spcBef>
              <a:spcAft>
                <a:spcPts val="0"/>
              </a:spcAft>
              <a:buFont typeface="Symbol"/>
              <a:buChar char=""/>
            </a:pPr>
            <a:r>
              <a:rPr lang="en-US" dirty="0" smtClean="0"/>
              <a:t>Leveraged funding</a:t>
            </a:r>
          </a:p>
          <a:p>
            <a:pPr marL="0" indent="0">
              <a:spcBef>
                <a:spcPts val="0"/>
              </a:spcBef>
              <a:spcAft>
                <a:spcPts val="0"/>
              </a:spcAft>
              <a:buNone/>
            </a:pPr>
            <a:endParaRPr lang="en-US" dirty="0" smtClean="0"/>
          </a:p>
          <a:p>
            <a:pPr marL="342900" indent="-342900">
              <a:spcBef>
                <a:spcPts val="0"/>
              </a:spcBef>
              <a:spcAft>
                <a:spcPts val="0"/>
              </a:spcAft>
              <a:buFont typeface="Symbol"/>
              <a:buChar char=""/>
            </a:pPr>
            <a:r>
              <a:rPr lang="en-US" dirty="0" smtClean="0"/>
              <a:t>Legislative obligations</a:t>
            </a:r>
          </a:p>
          <a:p>
            <a:pPr marL="0" indent="0">
              <a:spcBef>
                <a:spcPts val="0"/>
              </a:spcBef>
              <a:spcAft>
                <a:spcPts val="0"/>
              </a:spcAft>
              <a:buNone/>
            </a:pPr>
            <a:endParaRPr lang="en-US" dirty="0" smtClean="0"/>
          </a:p>
          <a:p>
            <a:pPr marL="342900" indent="-342900">
              <a:spcBef>
                <a:spcPts val="0"/>
              </a:spcBef>
              <a:spcAft>
                <a:spcPts val="0"/>
              </a:spcAft>
              <a:buFont typeface="Symbol"/>
              <a:buChar char=""/>
            </a:pPr>
            <a:r>
              <a:rPr lang="en-US" dirty="0" smtClean="0"/>
              <a:t>Growth </a:t>
            </a:r>
          </a:p>
          <a:p>
            <a:pPr marL="0" indent="0">
              <a:spcBef>
                <a:spcPts val="0"/>
              </a:spcBef>
              <a:spcAft>
                <a:spcPts val="0"/>
              </a:spcAft>
              <a:buNone/>
            </a:pPr>
            <a:endParaRPr lang="en-US" dirty="0" smtClean="0"/>
          </a:p>
          <a:p>
            <a:pPr marL="342900" indent="-342900">
              <a:spcBef>
                <a:spcPts val="0"/>
              </a:spcBef>
              <a:spcAft>
                <a:spcPts val="0"/>
              </a:spcAft>
              <a:buFont typeface="Symbol"/>
              <a:buChar char=""/>
            </a:pPr>
            <a:r>
              <a:rPr lang="en-US" dirty="0" smtClean="0"/>
              <a:t>Health facility fuel tank system compliance assessments and upgrades</a:t>
            </a:r>
          </a:p>
          <a:p>
            <a:pPr marL="0" indent="0">
              <a:spcBef>
                <a:spcPts val="0"/>
              </a:spcBef>
              <a:spcAft>
                <a:spcPts val="0"/>
              </a:spcAft>
              <a:buNone/>
            </a:pPr>
            <a:endParaRPr lang="en-US" dirty="0" smtClean="0"/>
          </a:p>
          <a:p>
            <a:pPr marL="342900" indent="-342900">
              <a:spcBef>
                <a:spcPts val="0"/>
              </a:spcBef>
              <a:spcAft>
                <a:spcPts val="0"/>
              </a:spcAft>
              <a:buFont typeface="Symbol"/>
              <a:buChar char=""/>
            </a:pPr>
            <a:r>
              <a:rPr lang="en-US" dirty="0" smtClean="0"/>
              <a:t>Budget 2018 commitment to planned development of a new hospital to support access to quality and First Nations-controlled health care as part of the </a:t>
            </a:r>
            <a:r>
              <a:rPr lang="en-US" dirty="0" err="1" smtClean="0"/>
              <a:t>Weeneebayko</a:t>
            </a:r>
            <a:r>
              <a:rPr lang="en-US" dirty="0" smtClean="0"/>
              <a:t> Area Health Integration Framework Agreement</a:t>
            </a:r>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19</a:t>
            </a:fld>
            <a:endParaRPr lang="en-CA" dirty="0">
              <a:solidFill>
                <a:srgbClr val="000000"/>
              </a:solidFill>
            </a:endParaRPr>
          </a:p>
        </p:txBody>
      </p:sp>
    </p:spTree>
    <p:extLst>
      <p:ext uri="{BB962C8B-B14F-4D97-AF65-F5344CB8AC3E}">
        <p14:creationId xmlns:p14="http://schemas.microsoft.com/office/powerpoint/2010/main" val="582743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Questions</a:t>
            </a:r>
            <a:endParaRPr lang="en-US" dirty="0"/>
          </a:p>
        </p:txBody>
      </p:sp>
      <p:sp>
        <p:nvSpPr>
          <p:cNvPr id="3" name="Content Placeholder 2"/>
          <p:cNvSpPr>
            <a:spLocks noGrp="1"/>
          </p:cNvSpPr>
          <p:nvPr>
            <p:ph idx="1"/>
          </p:nvPr>
        </p:nvSpPr>
        <p:spPr/>
        <p:txBody>
          <a:bodyPr/>
          <a:lstStyle/>
          <a:p>
            <a:pPr>
              <a:spcBef>
                <a:spcPts val="0"/>
              </a:spcBef>
              <a:spcAft>
                <a:spcPts val="0"/>
              </a:spcAft>
            </a:pPr>
            <a:r>
              <a:rPr lang="en-US" dirty="0" smtClean="0">
                <a:latin typeface="Arial" panose="020B0604020202020204" pitchFamily="34" charset="0"/>
                <a:ea typeface="Calibri"/>
                <a:cs typeface="Arial" panose="020B0604020202020204" pitchFamily="34" charset="0"/>
              </a:rPr>
              <a:t>Do </a:t>
            </a:r>
            <a:r>
              <a:rPr lang="en-US" dirty="0">
                <a:latin typeface="Arial" panose="020B0604020202020204" pitchFamily="34" charset="0"/>
                <a:ea typeface="Calibri"/>
                <a:cs typeface="Arial" panose="020B0604020202020204" pitchFamily="34" charset="0"/>
              </a:rPr>
              <a:t>you have any questions or points of clarification from this morning’s plenary </a:t>
            </a:r>
            <a:r>
              <a:rPr lang="en-US" dirty="0" smtClean="0">
                <a:latin typeface="Arial" panose="020B0604020202020204" pitchFamily="34" charset="0"/>
                <a:ea typeface="Calibri"/>
                <a:cs typeface="Arial" panose="020B0604020202020204" pitchFamily="34" charset="0"/>
              </a:rPr>
              <a:t>session?</a:t>
            </a:r>
          </a:p>
          <a:p>
            <a:pPr marL="0" indent="0">
              <a:spcBef>
                <a:spcPts val="0"/>
              </a:spcBef>
              <a:spcAft>
                <a:spcPts val="0"/>
              </a:spcAft>
              <a:buNone/>
            </a:pPr>
            <a:endParaRPr lang="en-US" dirty="0" smtClean="0">
              <a:latin typeface="Arial" panose="020B0604020202020204" pitchFamily="34" charset="0"/>
              <a:ea typeface="Calibri"/>
              <a:cs typeface="Arial" panose="020B0604020202020204" pitchFamily="34" charset="0"/>
            </a:endParaRPr>
          </a:p>
          <a:p>
            <a:pPr>
              <a:spcBef>
                <a:spcPts val="0"/>
              </a:spcBef>
              <a:spcAft>
                <a:spcPts val="0"/>
              </a:spcAft>
            </a:pPr>
            <a:r>
              <a:rPr lang="en-US" dirty="0" smtClean="0">
                <a:latin typeface="Arial" panose="020B0604020202020204" pitchFamily="34" charset="0"/>
                <a:ea typeface="Calibri"/>
                <a:cs typeface="Arial" panose="020B0604020202020204" pitchFamily="34" charset="0"/>
              </a:rPr>
              <a:t>If </a:t>
            </a:r>
            <a:r>
              <a:rPr lang="en-US" dirty="0">
                <a:latin typeface="Arial" panose="020B0604020202020204" pitchFamily="34" charset="0"/>
                <a:ea typeface="Calibri"/>
                <a:cs typeface="Arial" panose="020B0604020202020204" pitchFamily="34" charset="0"/>
              </a:rPr>
              <a:t>you were to identify 3 issues that should be the focus of our work together going forward, what would they be?    </a:t>
            </a:r>
            <a:endParaRPr lang="en-US" dirty="0" smtClean="0">
              <a:latin typeface="Arial" panose="020B0604020202020204" pitchFamily="34" charset="0"/>
              <a:ea typeface="Calibri"/>
              <a:cs typeface="Arial" panose="020B0604020202020204" pitchFamily="34" charset="0"/>
            </a:endParaRPr>
          </a:p>
          <a:p>
            <a:pPr marL="0" indent="0">
              <a:spcBef>
                <a:spcPts val="0"/>
              </a:spcBef>
              <a:spcAft>
                <a:spcPts val="0"/>
              </a:spcAft>
              <a:buNone/>
            </a:pPr>
            <a:endParaRPr lang="en-US" dirty="0" smtClean="0">
              <a:latin typeface="Arial" panose="020B0604020202020204" pitchFamily="34" charset="0"/>
              <a:ea typeface="Calibri"/>
              <a:cs typeface="Arial" panose="020B0604020202020204" pitchFamily="34" charset="0"/>
            </a:endParaRPr>
          </a:p>
          <a:p>
            <a:pPr>
              <a:spcBef>
                <a:spcPts val="0"/>
              </a:spcBef>
              <a:spcAft>
                <a:spcPts val="0"/>
              </a:spcAft>
            </a:pPr>
            <a:r>
              <a:rPr lang="en-US" dirty="0" smtClean="0">
                <a:latin typeface="Arial" panose="020B0604020202020204" pitchFamily="34" charset="0"/>
                <a:ea typeface="Calibri"/>
                <a:cs typeface="Arial" panose="020B0604020202020204" pitchFamily="34" charset="0"/>
              </a:rPr>
              <a:t>What </a:t>
            </a:r>
            <a:r>
              <a:rPr lang="en-US" dirty="0">
                <a:latin typeface="Arial" panose="020B0604020202020204" pitchFamily="34" charset="0"/>
                <a:ea typeface="Calibri"/>
                <a:cs typeface="Arial" panose="020B0604020202020204" pitchFamily="34" charset="0"/>
              </a:rPr>
              <a:t>are your ideas on how we can better work together going forward, including how ISC can work together as one department?</a:t>
            </a:r>
          </a:p>
          <a:p>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2</a:t>
            </a:fld>
            <a:endParaRPr lang="en-CA" dirty="0">
              <a:solidFill>
                <a:srgbClr val="000000"/>
              </a:solidFill>
            </a:endParaRPr>
          </a:p>
        </p:txBody>
      </p:sp>
    </p:spTree>
    <p:extLst>
      <p:ext uri="{BB962C8B-B14F-4D97-AF65-F5344CB8AC3E}">
        <p14:creationId xmlns:p14="http://schemas.microsoft.com/office/powerpoint/2010/main" val="270053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3</a:t>
            </a:fld>
            <a:endParaRPr lang="en-CA" dirty="0">
              <a:solidFill>
                <a:srgbClr val="000000"/>
              </a:solidFill>
            </a:endParaRPr>
          </a:p>
        </p:txBody>
      </p:sp>
      <p:sp>
        <p:nvSpPr>
          <p:cNvPr id="6" name="Title 5"/>
          <p:cNvSpPr>
            <a:spLocks noGrp="1"/>
          </p:cNvSpPr>
          <p:nvPr>
            <p:ph type="title"/>
          </p:nvPr>
        </p:nvSpPr>
        <p:spPr/>
        <p:txBody>
          <a:bodyPr/>
          <a:lstStyle/>
          <a:p>
            <a:r>
              <a:rPr lang="en-US" dirty="0" smtClean="0"/>
              <a:t>Highlights for Infrastructure Funding 2017/2018</a:t>
            </a:r>
            <a:endParaRPr lang="en-US" dirty="0"/>
          </a:p>
        </p:txBody>
      </p:sp>
      <p:sp>
        <p:nvSpPr>
          <p:cNvPr id="7" name="Content Placeholder 2"/>
          <p:cNvSpPr txBox="1">
            <a:spLocks/>
          </p:cNvSpPr>
          <p:nvPr/>
        </p:nvSpPr>
        <p:spPr bwMode="auto">
          <a:xfrm>
            <a:off x="381000" y="1308100"/>
            <a:ext cx="774065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0" indent="0">
              <a:lnSpc>
                <a:spcPct val="100000"/>
              </a:lnSpc>
              <a:buFontTx/>
              <a:buNone/>
            </a:pPr>
            <a:r>
              <a:rPr lang="en-US" b="1" kern="0" dirty="0" smtClean="0"/>
              <a:t>Ontario Region</a:t>
            </a:r>
            <a:endParaRPr lang="en-US" kern="0" dirty="0" smtClean="0">
              <a:cs typeface="Times New Roman"/>
            </a:endParaRPr>
          </a:p>
          <a:p>
            <a:pPr marL="342900" indent="-342900">
              <a:lnSpc>
                <a:spcPct val="100000"/>
              </a:lnSpc>
              <a:spcBef>
                <a:spcPts val="0"/>
              </a:spcBef>
              <a:spcAft>
                <a:spcPts val="0"/>
              </a:spcAft>
              <a:buFont typeface="Symbol"/>
              <a:buChar char=""/>
            </a:pPr>
            <a:r>
              <a:rPr lang="en-US" kern="0" dirty="0" smtClean="0">
                <a:cs typeface="Times New Roman"/>
              </a:rPr>
              <a:t>Ontario Region invested over $370 million in infrastructure money to Ontario First Nations.</a:t>
            </a:r>
          </a:p>
          <a:p>
            <a:pPr marL="342900" indent="-342900">
              <a:lnSpc>
                <a:spcPct val="100000"/>
              </a:lnSpc>
              <a:spcBef>
                <a:spcPts val="0"/>
              </a:spcBef>
              <a:spcAft>
                <a:spcPts val="0"/>
              </a:spcAft>
              <a:buFont typeface="Symbol"/>
              <a:buChar char=""/>
            </a:pPr>
            <a:endParaRPr lang="en-US" kern="0" dirty="0" smtClean="0">
              <a:cs typeface="Times New Roman"/>
            </a:endParaRPr>
          </a:p>
          <a:p>
            <a:pPr marL="342900" indent="-342900">
              <a:lnSpc>
                <a:spcPct val="100000"/>
              </a:lnSpc>
              <a:spcBef>
                <a:spcPts val="0"/>
              </a:spcBef>
              <a:spcAft>
                <a:spcPts val="0"/>
              </a:spcAft>
              <a:buFont typeface="Symbol"/>
              <a:buChar char=""/>
            </a:pPr>
            <a:r>
              <a:rPr lang="en-US" kern="0" dirty="0" smtClean="0">
                <a:cs typeface="Times New Roman"/>
              </a:rPr>
              <a:t>Advanced delivery of 742 projects, from roads and bridges, to housing and water.</a:t>
            </a:r>
          </a:p>
          <a:p>
            <a:pPr marL="0" indent="0">
              <a:lnSpc>
                <a:spcPct val="100000"/>
              </a:lnSpc>
              <a:spcBef>
                <a:spcPts val="0"/>
              </a:spcBef>
              <a:spcAft>
                <a:spcPts val="0"/>
              </a:spcAft>
              <a:buNone/>
            </a:pPr>
            <a:endParaRPr lang="en-US" kern="0" dirty="0" smtClean="0">
              <a:cs typeface="Times New Roman"/>
            </a:endParaRPr>
          </a:p>
          <a:p>
            <a:pPr marL="342900" indent="-342900">
              <a:lnSpc>
                <a:spcPct val="100000"/>
              </a:lnSpc>
              <a:spcBef>
                <a:spcPts val="0"/>
              </a:spcBef>
              <a:spcAft>
                <a:spcPts val="0"/>
              </a:spcAft>
              <a:buFont typeface="Symbol"/>
              <a:buChar char=""/>
            </a:pPr>
            <a:r>
              <a:rPr lang="en-US" kern="0" dirty="0" smtClean="0">
                <a:cs typeface="Times New Roman"/>
              </a:rPr>
              <a:t>Every dollar for infrastructure was allocated in Ontario Region.</a:t>
            </a:r>
          </a:p>
          <a:p>
            <a:pPr marL="0" indent="0">
              <a:lnSpc>
                <a:spcPct val="100000"/>
              </a:lnSpc>
              <a:spcBef>
                <a:spcPts val="0"/>
              </a:spcBef>
              <a:spcAft>
                <a:spcPts val="0"/>
              </a:spcAft>
              <a:buNone/>
            </a:pPr>
            <a:endParaRPr lang="en-US" kern="0" dirty="0" smtClean="0">
              <a:cs typeface="Times New Roman"/>
            </a:endParaRPr>
          </a:p>
          <a:p>
            <a:pPr marL="342900" indent="-342900">
              <a:lnSpc>
                <a:spcPct val="100000"/>
              </a:lnSpc>
              <a:spcBef>
                <a:spcPts val="0"/>
              </a:spcBef>
              <a:spcAft>
                <a:spcPts val="0"/>
              </a:spcAft>
              <a:buFont typeface="Symbol"/>
              <a:buChar char=""/>
            </a:pPr>
            <a:r>
              <a:rPr lang="en-US" kern="0" dirty="0" smtClean="0">
                <a:cs typeface="Times New Roman"/>
              </a:rPr>
              <a:t>16 LTDWAs in 6 Ontario First Nations have been removed in Ontario. There are 48 more LTDWAs to go.</a:t>
            </a:r>
          </a:p>
          <a:p>
            <a:pPr marL="342900" indent="-342900">
              <a:lnSpc>
                <a:spcPct val="100000"/>
              </a:lnSpc>
              <a:spcBef>
                <a:spcPts val="0"/>
              </a:spcBef>
              <a:spcAft>
                <a:spcPts val="0"/>
              </a:spcAft>
              <a:buFont typeface="Symbol"/>
              <a:buChar char=""/>
            </a:pPr>
            <a:endParaRPr lang="en-US" kern="0" dirty="0" smtClean="0"/>
          </a:p>
          <a:p>
            <a:pPr marL="342900" lvl="0" indent="-342900">
              <a:lnSpc>
                <a:spcPct val="100000"/>
              </a:lnSpc>
              <a:spcBef>
                <a:spcPts val="0"/>
              </a:spcBef>
              <a:spcAft>
                <a:spcPts val="0"/>
              </a:spcAft>
              <a:buFont typeface="Symbol"/>
              <a:buChar char=""/>
            </a:pPr>
            <a:r>
              <a:rPr lang="en-US" kern="0" dirty="0">
                <a:ea typeface="Calibri"/>
                <a:cs typeface="Times New Roman"/>
              </a:rPr>
              <a:t>The Government of Canada is committed to reducing First Nations’ dependency on diesel-generated electricity. On March 22, 2018, Canada and Ontario announced $1.6 billion in federal funding to support </a:t>
            </a:r>
            <a:r>
              <a:rPr lang="en-US" kern="0" dirty="0" err="1">
                <a:ea typeface="Calibri"/>
                <a:cs typeface="Times New Roman"/>
              </a:rPr>
              <a:t>Wataynikaneyap</a:t>
            </a:r>
            <a:r>
              <a:rPr lang="en-US" kern="0" dirty="0">
                <a:ea typeface="Calibri"/>
                <a:cs typeface="Times New Roman"/>
              </a:rPr>
              <a:t> Power to connect 16 First Nations to the provincial power grid. </a:t>
            </a:r>
          </a:p>
          <a:p>
            <a:pPr marL="342900" indent="-342900">
              <a:lnSpc>
                <a:spcPct val="100000"/>
              </a:lnSpc>
              <a:spcBef>
                <a:spcPts val="0"/>
              </a:spcBef>
              <a:spcAft>
                <a:spcPts val="0"/>
              </a:spcAft>
              <a:buFont typeface="Symbol"/>
              <a:buChar char=""/>
            </a:pPr>
            <a:endParaRPr lang="en-US" kern="0" dirty="0" smtClean="0">
              <a:solidFill>
                <a:schemeClr val="tx1">
                  <a:lumMod val="60000"/>
                  <a:lumOff val="40000"/>
                </a:schemeClr>
              </a:solidFill>
            </a:endParaRPr>
          </a:p>
          <a:p>
            <a:pPr marL="0" indent="0">
              <a:lnSpc>
                <a:spcPct val="100000"/>
              </a:lnSpc>
              <a:buFontTx/>
              <a:buNone/>
            </a:pPr>
            <a:endParaRPr lang="en-US" b="1" kern="0" dirty="0" smtClean="0"/>
          </a:p>
        </p:txBody>
      </p:sp>
    </p:spTree>
    <p:extLst>
      <p:ext uri="{BB962C8B-B14F-4D97-AF65-F5344CB8AC3E}">
        <p14:creationId xmlns:p14="http://schemas.microsoft.com/office/powerpoint/2010/main" val="175753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Infrastructure</a:t>
            </a:r>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4</a:t>
            </a:fld>
            <a:endParaRPr lang="en-CA" dirty="0">
              <a:solidFill>
                <a:srgbClr val="000000"/>
              </a:solidFill>
            </a:endParaRPr>
          </a:p>
        </p:txBody>
      </p:sp>
      <p:sp>
        <p:nvSpPr>
          <p:cNvPr id="5" name="Content Placeholder 2"/>
          <p:cNvSpPr txBox="1">
            <a:spLocks/>
          </p:cNvSpPr>
          <p:nvPr/>
        </p:nvSpPr>
        <p:spPr bwMode="auto">
          <a:xfrm>
            <a:off x="368300" y="1308100"/>
            <a:ext cx="78613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0" indent="0">
              <a:lnSpc>
                <a:spcPct val="100000"/>
              </a:lnSpc>
              <a:buFontTx/>
              <a:buNone/>
            </a:pPr>
            <a:r>
              <a:rPr lang="en-US" u="sng" kern="0" dirty="0" smtClean="0"/>
              <a:t>Long-Term </a:t>
            </a:r>
            <a:r>
              <a:rPr lang="en-US" u="sng" kern="0" dirty="0"/>
              <a:t>Drinking Water Advisories </a:t>
            </a:r>
          </a:p>
          <a:p>
            <a:pPr marL="342900" indent="-342900">
              <a:lnSpc>
                <a:spcPct val="100000"/>
              </a:lnSpc>
              <a:spcBef>
                <a:spcPts val="0"/>
              </a:spcBef>
              <a:spcAft>
                <a:spcPts val="0"/>
              </a:spcAft>
              <a:buFont typeface="Symbol"/>
              <a:buChar char=""/>
            </a:pPr>
            <a:r>
              <a:rPr lang="en-US" kern="0" dirty="0">
                <a:cs typeface="Times New Roman"/>
              </a:rPr>
              <a:t>Ontario Region invested </a:t>
            </a:r>
            <a:r>
              <a:rPr lang="en-US" kern="0" dirty="0" smtClean="0">
                <a:cs typeface="Times New Roman"/>
              </a:rPr>
              <a:t>$53.8 </a:t>
            </a:r>
            <a:r>
              <a:rPr lang="en-US" kern="0" dirty="0">
                <a:cs typeface="Times New Roman"/>
              </a:rPr>
              <a:t>million in </a:t>
            </a:r>
            <a:r>
              <a:rPr lang="en-US" kern="0" dirty="0" smtClean="0">
                <a:cs typeface="Times New Roman"/>
              </a:rPr>
              <a:t>2017/2018 </a:t>
            </a:r>
            <a:r>
              <a:rPr lang="en-US" kern="0" dirty="0">
                <a:cs typeface="Times New Roman"/>
              </a:rPr>
              <a:t>to address long-term drinking water advisories (</a:t>
            </a:r>
            <a:r>
              <a:rPr lang="en-US" kern="0" dirty="0" smtClean="0">
                <a:cs typeface="Times New Roman"/>
              </a:rPr>
              <a:t>LTDWAs</a:t>
            </a:r>
            <a:r>
              <a:rPr lang="en-US" kern="0" dirty="0">
                <a:cs typeface="Times New Roman"/>
              </a:rPr>
              <a:t>), Operator Training and Certification needs, Water/Wastewater Operation supports and enhanced operations and maintenance subsidies for </a:t>
            </a:r>
            <a:r>
              <a:rPr lang="en-US" kern="0" dirty="0" smtClean="0">
                <a:cs typeface="Times New Roman"/>
              </a:rPr>
              <a:t>Indigenous Services Canada funded </a:t>
            </a:r>
            <a:r>
              <a:rPr lang="en-US" kern="0" dirty="0">
                <a:cs typeface="Times New Roman"/>
              </a:rPr>
              <a:t>water and wastewater </a:t>
            </a:r>
            <a:r>
              <a:rPr lang="en-US" kern="0" dirty="0" smtClean="0">
                <a:cs typeface="Times New Roman"/>
              </a:rPr>
              <a:t>assets. </a:t>
            </a:r>
          </a:p>
          <a:p>
            <a:pPr marL="0" indent="0">
              <a:lnSpc>
                <a:spcPct val="100000"/>
              </a:lnSpc>
              <a:spcBef>
                <a:spcPts val="0"/>
              </a:spcBef>
              <a:spcAft>
                <a:spcPts val="0"/>
              </a:spcAft>
              <a:buNone/>
            </a:pPr>
            <a:endParaRPr lang="en-US" kern="0" dirty="0" smtClean="0">
              <a:solidFill>
                <a:srgbClr val="FF0000"/>
              </a:solidFill>
              <a:cs typeface="Times New Roman"/>
            </a:endParaRPr>
          </a:p>
          <a:p>
            <a:pPr marL="342900" lvl="0" indent="-342900" eaLnBrk="1" hangingPunct="1">
              <a:lnSpc>
                <a:spcPct val="100000"/>
              </a:lnSpc>
              <a:spcBef>
                <a:spcPts val="0"/>
              </a:spcBef>
              <a:spcAft>
                <a:spcPts val="0"/>
              </a:spcAft>
              <a:buFont typeface="Symbol"/>
              <a:buChar char=""/>
              <a:tabLst/>
            </a:pPr>
            <a:r>
              <a:rPr lang="en-US" kern="0" dirty="0" smtClean="0">
                <a:cs typeface="Times New Roman"/>
              </a:rPr>
              <a:t>Investments into new infrastructure and upgrades of existing water treatment facilities eliminated </a:t>
            </a:r>
            <a:r>
              <a:rPr lang="en-US" kern="0" dirty="0">
                <a:cs typeface="Times New Roman"/>
              </a:rPr>
              <a:t>16 </a:t>
            </a:r>
            <a:r>
              <a:rPr lang="en-US" kern="0" dirty="0" smtClean="0">
                <a:cs typeface="Times New Roman"/>
              </a:rPr>
              <a:t>LTDWAs </a:t>
            </a:r>
            <a:r>
              <a:rPr lang="en-US" kern="0" dirty="0">
                <a:cs typeface="Times New Roman"/>
              </a:rPr>
              <a:t>in </a:t>
            </a:r>
            <a:r>
              <a:rPr lang="en-US" kern="0" dirty="0" smtClean="0">
                <a:cs typeface="Times New Roman"/>
              </a:rPr>
              <a:t>6 </a:t>
            </a:r>
            <a:r>
              <a:rPr lang="en-US" kern="0" dirty="0">
                <a:cs typeface="Times New Roman"/>
              </a:rPr>
              <a:t>Ontario First Nations serving approximately 2,200 people</a:t>
            </a:r>
            <a:r>
              <a:rPr lang="en-US" kern="0" dirty="0" smtClean="0">
                <a:cs typeface="Times New Roman"/>
              </a:rPr>
              <a:t>.</a:t>
            </a:r>
            <a:r>
              <a:rPr lang="en-US" kern="0" dirty="0">
                <a:cs typeface="Times New Roman"/>
              </a:rPr>
              <a:t> There are 48 more </a:t>
            </a:r>
            <a:r>
              <a:rPr lang="en-US" kern="0" dirty="0" smtClean="0">
                <a:cs typeface="Times New Roman"/>
              </a:rPr>
              <a:t>LTDWAs </a:t>
            </a:r>
            <a:r>
              <a:rPr lang="en-US" kern="0" dirty="0">
                <a:cs typeface="Times New Roman"/>
              </a:rPr>
              <a:t>to </a:t>
            </a:r>
            <a:r>
              <a:rPr lang="en-US" kern="0" dirty="0" smtClean="0">
                <a:cs typeface="Times New Roman"/>
              </a:rPr>
              <a:t>be lifted.</a:t>
            </a:r>
            <a:endParaRPr lang="en-US" kern="0" dirty="0">
              <a:cs typeface="Times New Roman"/>
            </a:endParaRPr>
          </a:p>
          <a:p>
            <a:pPr marL="342900" indent="-342900">
              <a:lnSpc>
                <a:spcPct val="100000"/>
              </a:lnSpc>
              <a:spcBef>
                <a:spcPts val="0"/>
              </a:spcBef>
              <a:spcAft>
                <a:spcPts val="0"/>
              </a:spcAft>
              <a:buFont typeface="Symbol"/>
              <a:buChar char=""/>
            </a:pPr>
            <a:endParaRPr lang="en-US" kern="0" dirty="0"/>
          </a:p>
        </p:txBody>
      </p:sp>
    </p:spTree>
    <p:extLst>
      <p:ext uri="{BB962C8B-B14F-4D97-AF65-F5344CB8AC3E}">
        <p14:creationId xmlns:p14="http://schemas.microsoft.com/office/powerpoint/2010/main" val="481270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a:t>
            </a:r>
            <a:r>
              <a:rPr lang="en-US" dirty="0" smtClean="0"/>
              <a:t>Infrastructure</a:t>
            </a:r>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5</a:t>
            </a:fld>
            <a:endParaRPr lang="en-CA" dirty="0">
              <a:solidFill>
                <a:srgbClr val="000000"/>
              </a:solidFill>
            </a:endParaRPr>
          </a:p>
        </p:txBody>
      </p:sp>
      <p:sp>
        <p:nvSpPr>
          <p:cNvPr id="9" name="Content Placeholder 2"/>
          <p:cNvSpPr txBox="1">
            <a:spLocks/>
          </p:cNvSpPr>
          <p:nvPr/>
        </p:nvSpPr>
        <p:spPr bwMode="auto">
          <a:xfrm>
            <a:off x="368300" y="1308100"/>
            <a:ext cx="78613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0" indent="0">
              <a:lnSpc>
                <a:spcPct val="100000"/>
              </a:lnSpc>
              <a:buFontTx/>
              <a:buNone/>
            </a:pPr>
            <a:r>
              <a:rPr lang="en-US" u="sng" kern="0" dirty="0" smtClean="0"/>
              <a:t>Housing</a:t>
            </a:r>
            <a:endParaRPr lang="en-US" u="sng" kern="0" dirty="0"/>
          </a:p>
          <a:p>
            <a:pPr marL="342900" indent="-342900">
              <a:lnSpc>
                <a:spcPct val="100000"/>
              </a:lnSpc>
              <a:spcBef>
                <a:spcPts val="0"/>
              </a:spcBef>
              <a:spcAft>
                <a:spcPts val="0"/>
              </a:spcAft>
              <a:buFont typeface="Symbol"/>
              <a:buChar char=""/>
            </a:pPr>
            <a:r>
              <a:rPr lang="en-US" kern="0" dirty="0" smtClean="0">
                <a:cs typeface="Times New Roman"/>
              </a:rPr>
              <a:t>Through Budget 2016, as of March 31, 2018: 131 housing units were completed in 24 First Nations; 240 were in progress in 32 First Nations; 94 home renovations were completed in 10 First Nations; and 632 renovations are in progress in 79 First Nations.</a:t>
            </a:r>
          </a:p>
          <a:p>
            <a:pPr marL="342900" indent="-342900">
              <a:lnSpc>
                <a:spcPct val="100000"/>
              </a:lnSpc>
              <a:spcBef>
                <a:spcPts val="0"/>
              </a:spcBef>
              <a:spcAft>
                <a:spcPts val="0"/>
              </a:spcAft>
              <a:buFont typeface="Symbol"/>
              <a:buChar char=""/>
            </a:pPr>
            <a:r>
              <a:rPr lang="en-US" dirty="0" smtClean="0"/>
              <a:t>Nationally, Budget </a:t>
            </a:r>
            <a:r>
              <a:rPr lang="en-US" dirty="0"/>
              <a:t>2018 </a:t>
            </a:r>
            <a:r>
              <a:rPr lang="en-US" dirty="0" smtClean="0"/>
              <a:t>allocates</a:t>
            </a:r>
            <a:r>
              <a:rPr lang="en-US" b="1" dirty="0" smtClean="0"/>
              <a:t> </a:t>
            </a:r>
            <a:r>
              <a:rPr lang="en-US" dirty="0" smtClean="0"/>
              <a:t>$600 </a:t>
            </a:r>
            <a:r>
              <a:rPr lang="en-US" dirty="0"/>
              <a:t>million over three years for First Nation housing, $500 </a:t>
            </a:r>
            <a:r>
              <a:rPr lang="en-US" dirty="0" smtClean="0"/>
              <a:t>million over ten years for Métis </a:t>
            </a:r>
            <a:r>
              <a:rPr lang="en-US" dirty="0"/>
              <a:t>nation </a:t>
            </a:r>
            <a:r>
              <a:rPr lang="en-US" dirty="0" smtClean="0"/>
              <a:t>housing and </a:t>
            </a:r>
            <a:r>
              <a:rPr lang="en-US" dirty="0"/>
              <a:t>400 million over ten years for Innu-led housing </a:t>
            </a:r>
            <a:r>
              <a:rPr lang="en-US" dirty="0" smtClean="0"/>
              <a:t>plan.</a:t>
            </a:r>
          </a:p>
          <a:p>
            <a:pPr marL="342900" indent="-342900">
              <a:lnSpc>
                <a:spcPct val="100000"/>
              </a:lnSpc>
              <a:spcBef>
                <a:spcPts val="0"/>
              </a:spcBef>
              <a:spcAft>
                <a:spcPts val="0"/>
              </a:spcAft>
              <a:buFont typeface="Symbol"/>
              <a:buChar char=""/>
            </a:pPr>
            <a:endParaRPr lang="en-US" dirty="0"/>
          </a:p>
          <a:p>
            <a:pPr marL="0" indent="0">
              <a:lnSpc>
                <a:spcPct val="100000"/>
              </a:lnSpc>
              <a:spcBef>
                <a:spcPts val="0"/>
              </a:spcBef>
              <a:spcAft>
                <a:spcPts val="0"/>
              </a:spcAft>
              <a:buNone/>
            </a:pPr>
            <a:r>
              <a:rPr lang="en-US" u="sng" dirty="0" smtClean="0"/>
              <a:t>Fire</a:t>
            </a:r>
          </a:p>
          <a:p>
            <a:pPr marL="342900" indent="-342900">
              <a:lnSpc>
                <a:spcPct val="100000"/>
              </a:lnSpc>
              <a:spcBef>
                <a:spcPts val="0"/>
              </a:spcBef>
              <a:spcAft>
                <a:spcPts val="0"/>
              </a:spcAft>
              <a:buFont typeface="Symbol"/>
              <a:buChar char=""/>
            </a:pPr>
            <a:r>
              <a:rPr lang="en-US" kern="0" dirty="0">
                <a:cs typeface="Times New Roman"/>
              </a:rPr>
              <a:t>In </a:t>
            </a:r>
            <a:r>
              <a:rPr lang="en-US" kern="0" dirty="0" smtClean="0">
                <a:cs typeface="Times New Roman"/>
              </a:rPr>
              <a:t>2017/2018, </a:t>
            </a:r>
            <a:r>
              <a:rPr lang="en-US" kern="0" dirty="0">
                <a:cs typeface="Times New Roman"/>
              </a:rPr>
              <a:t>the Department invested approximately </a:t>
            </a:r>
            <a:r>
              <a:rPr lang="en-US" kern="0" dirty="0" smtClean="0">
                <a:cs typeface="Times New Roman"/>
              </a:rPr>
              <a:t>$4.8 </a:t>
            </a:r>
            <a:r>
              <a:rPr lang="en-US" kern="0" dirty="0">
                <a:cs typeface="Times New Roman"/>
              </a:rPr>
              <a:t>million in fire </a:t>
            </a:r>
            <a:r>
              <a:rPr lang="en-US" kern="0" dirty="0" smtClean="0">
                <a:cs typeface="Times New Roman"/>
              </a:rPr>
              <a:t>halls and equipment, training, Be Fire Safe and Amber’s Fire Safety Campaign. </a:t>
            </a:r>
          </a:p>
          <a:p>
            <a:pPr marL="342900" indent="-342900">
              <a:lnSpc>
                <a:spcPct val="100000"/>
              </a:lnSpc>
              <a:spcBef>
                <a:spcPts val="0"/>
              </a:spcBef>
              <a:spcAft>
                <a:spcPts val="0"/>
              </a:spcAft>
              <a:buFont typeface="Symbol"/>
              <a:buChar char=""/>
            </a:pPr>
            <a:r>
              <a:rPr lang="en-US" kern="0" dirty="0" smtClean="0">
                <a:cs typeface="Times New Roman"/>
              </a:rPr>
              <a:t>Working with Chiefs </a:t>
            </a:r>
            <a:r>
              <a:rPr lang="en-US" kern="0" dirty="0">
                <a:cs typeface="Times New Roman"/>
              </a:rPr>
              <a:t>o</a:t>
            </a:r>
            <a:r>
              <a:rPr lang="en-US" kern="0" dirty="0" smtClean="0">
                <a:cs typeface="Times New Roman"/>
              </a:rPr>
              <a:t>f Ontario and other fire partners (Ontario First Nations Technical Service Corporation and Ontario Native Fire Fighter Society) on next steps. </a:t>
            </a:r>
          </a:p>
          <a:p>
            <a:pPr marL="342900" indent="-342900">
              <a:lnSpc>
                <a:spcPct val="100000"/>
              </a:lnSpc>
              <a:spcBef>
                <a:spcPts val="0"/>
              </a:spcBef>
              <a:spcAft>
                <a:spcPts val="0"/>
              </a:spcAft>
              <a:buFont typeface="Symbol"/>
              <a:buChar char=""/>
            </a:pPr>
            <a:r>
              <a:rPr lang="en-US" kern="0" dirty="0" smtClean="0">
                <a:cs typeface="Times New Roman"/>
              </a:rPr>
              <a:t>Actively engaged with Office of the Chief Coroner.</a:t>
            </a:r>
            <a:endParaRPr lang="en-US" kern="0" dirty="0">
              <a:cs typeface="Times New Roman"/>
            </a:endParaRPr>
          </a:p>
          <a:p>
            <a:pPr>
              <a:lnSpc>
                <a:spcPct val="100000"/>
              </a:lnSpc>
              <a:spcBef>
                <a:spcPts val="0"/>
              </a:spcBef>
              <a:spcAft>
                <a:spcPts val="0"/>
              </a:spcAft>
            </a:pPr>
            <a:endParaRPr lang="en-US" u="sng" kern="0" dirty="0" smtClean="0">
              <a:cs typeface="Times New Roman"/>
            </a:endParaRPr>
          </a:p>
        </p:txBody>
      </p:sp>
    </p:spTree>
    <p:extLst>
      <p:ext uri="{BB962C8B-B14F-4D97-AF65-F5344CB8AC3E}">
        <p14:creationId xmlns:p14="http://schemas.microsoft.com/office/powerpoint/2010/main" val="580976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a:t>
            </a:r>
            <a:r>
              <a:rPr lang="en-US" dirty="0" smtClean="0"/>
              <a:t>Infrastructure</a:t>
            </a:r>
            <a:endParaRPr lang="en-US" dirty="0"/>
          </a:p>
        </p:txBody>
      </p:sp>
      <p:sp>
        <p:nvSpPr>
          <p:cNvPr id="3" name="Content Placeholder 2"/>
          <p:cNvSpPr>
            <a:spLocks noGrp="1"/>
          </p:cNvSpPr>
          <p:nvPr>
            <p:ph idx="1"/>
          </p:nvPr>
        </p:nvSpPr>
        <p:spPr>
          <a:xfrm>
            <a:off x="407811" y="1284111"/>
            <a:ext cx="7861300" cy="5008563"/>
          </a:xfrm>
        </p:spPr>
        <p:txBody>
          <a:bodyPr/>
          <a:lstStyle/>
          <a:p>
            <a:pPr marL="0" indent="0">
              <a:buNone/>
            </a:pPr>
            <a:r>
              <a:rPr lang="en-US" u="sng" dirty="0" smtClean="0"/>
              <a:t>Education Infrastructure</a:t>
            </a:r>
            <a:endParaRPr lang="en-US" u="sng" dirty="0"/>
          </a:p>
          <a:p>
            <a:pPr marL="342900" lvl="0" indent="-342900">
              <a:spcBef>
                <a:spcPts val="0"/>
              </a:spcBef>
              <a:spcAft>
                <a:spcPts val="0"/>
              </a:spcAft>
              <a:buFont typeface="Symbol"/>
              <a:buChar char=""/>
            </a:pPr>
            <a:r>
              <a:rPr lang="en-US" dirty="0" smtClean="0">
                <a:ea typeface="Calibri"/>
                <a:cs typeface="Times New Roman"/>
              </a:rPr>
              <a:t>In 2017/2018, 16 school feasibility studies were advanced.</a:t>
            </a:r>
          </a:p>
          <a:p>
            <a:pPr marL="0" lvl="0" indent="0">
              <a:spcBef>
                <a:spcPts val="0"/>
              </a:spcBef>
              <a:spcAft>
                <a:spcPts val="0"/>
              </a:spcAft>
              <a:buNone/>
            </a:pPr>
            <a:endParaRPr lang="en-US" dirty="0" smtClean="0">
              <a:ea typeface="Calibri"/>
              <a:cs typeface="Times New Roman"/>
            </a:endParaRPr>
          </a:p>
          <a:p>
            <a:pPr marL="342900" lvl="0" indent="-342900">
              <a:spcBef>
                <a:spcPts val="0"/>
              </a:spcBef>
              <a:spcAft>
                <a:spcPts val="0"/>
              </a:spcAft>
              <a:buFont typeface="Symbol"/>
              <a:buChar char=""/>
            </a:pPr>
            <a:r>
              <a:rPr lang="en-US" dirty="0" smtClean="0">
                <a:cs typeface="Times New Roman"/>
              </a:rPr>
              <a:t>The design of Biigtigong Nishaabeg’s school was approved.</a:t>
            </a:r>
            <a:endParaRPr lang="en-US" dirty="0" smtClean="0"/>
          </a:p>
          <a:p>
            <a:pPr marL="0" indent="0">
              <a:buNone/>
            </a:pPr>
            <a:endParaRPr lang="en-US" b="1" dirty="0" smtClean="0"/>
          </a:p>
          <a:p>
            <a:pPr marL="0" indent="0">
              <a:buNone/>
            </a:pPr>
            <a:r>
              <a:rPr lang="en-US" u="sng" dirty="0" smtClean="0"/>
              <a:t>Roads</a:t>
            </a:r>
          </a:p>
          <a:p>
            <a:pPr marL="342900" lvl="0" indent="-342900">
              <a:spcBef>
                <a:spcPts val="0"/>
              </a:spcBef>
              <a:spcAft>
                <a:spcPts val="0"/>
              </a:spcAft>
              <a:buFont typeface="Symbol"/>
              <a:buChar char=""/>
            </a:pPr>
            <a:r>
              <a:rPr lang="en-US" dirty="0" smtClean="0">
                <a:ea typeface="Calibri"/>
                <a:cs typeface="Times New Roman"/>
              </a:rPr>
              <a:t>Within Ontario Region, as </a:t>
            </a:r>
            <a:r>
              <a:rPr lang="en-US" dirty="0">
                <a:ea typeface="Calibri"/>
                <a:cs typeface="Times New Roman"/>
              </a:rPr>
              <a:t>of March 31, </a:t>
            </a:r>
            <a:r>
              <a:rPr lang="en-US" dirty="0" smtClean="0">
                <a:ea typeface="Calibri"/>
                <a:cs typeface="Times New Roman"/>
              </a:rPr>
              <a:t>2018: </a:t>
            </a:r>
            <a:r>
              <a:rPr lang="en-US" dirty="0">
                <a:ea typeface="Calibri"/>
                <a:cs typeface="Times New Roman"/>
              </a:rPr>
              <a:t>$28.4 million has been provided for 54 road and bridge projects in 41 First </a:t>
            </a:r>
            <a:r>
              <a:rPr lang="en-US" dirty="0" smtClean="0">
                <a:ea typeface="Calibri"/>
                <a:cs typeface="Times New Roman"/>
              </a:rPr>
              <a:t>Nations.</a:t>
            </a:r>
          </a:p>
          <a:p>
            <a:pPr marL="342900" lvl="0" indent="-342900">
              <a:spcBef>
                <a:spcPts val="0"/>
              </a:spcBef>
              <a:spcAft>
                <a:spcPts val="0"/>
              </a:spcAft>
              <a:buFont typeface="Symbol"/>
              <a:buChar char=""/>
            </a:pPr>
            <a:endParaRPr lang="en-US" dirty="0" smtClean="0">
              <a:ea typeface="Calibri"/>
              <a:cs typeface="Times New Roman"/>
            </a:endParaRPr>
          </a:p>
          <a:p>
            <a:pPr marL="342900" lvl="0" indent="-342900">
              <a:spcBef>
                <a:spcPts val="0"/>
              </a:spcBef>
              <a:spcAft>
                <a:spcPts val="0"/>
              </a:spcAft>
              <a:buFont typeface="Symbol"/>
              <a:buChar char=""/>
            </a:pPr>
            <a:r>
              <a:rPr lang="en-US" dirty="0" smtClean="0">
                <a:ea typeface="Calibri"/>
                <a:cs typeface="Times New Roman"/>
              </a:rPr>
              <a:t>Freedom Road was completed </a:t>
            </a:r>
            <a:r>
              <a:rPr lang="en-US" dirty="0">
                <a:ea typeface="Calibri"/>
                <a:cs typeface="Times New Roman"/>
              </a:rPr>
              <a:t>on reserve Phase I at a cost of $</a:t>
            </a:r>
            <a:r>
              <a:rPr lang="en-US" dirty="0" smtClean="0">
                <a:ea typeface="Calibri"/>
                <a:cs typeface="Times New Roman"/>
              </a:rPr>
              <a:t>6.8 million.</a:t>
            </a:r>
            <a:endParaRPr lang="en-US" dirty="0">
              <a:ea typeface="Calibri"/>
              <a:cs typeface="Times New Roman"/>
            </a:endParaRPr>
          </a:p>
          <a:p>
            <a:pPr marL="0" indent="0">
              <a:buNone/>
            </a:pPr>
            <a:endParaRPr lang="en-US" b="1"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6</a:t>
            </a:fld>
            <a:endParaRPr lang="en-CA" dirty="0">
              <a:solidFill>
                <a:srgbClr val="000000"/>
              </a:solidFill>
            </a:endParaRPr>
          </a:p>
        </p:txBody>
      </p:sp>
    </p:spTree>
    <p:extLst>
      <p:ext uri="{BB962C8B-B14F-4D97-AF65-F5344CB8AC3E}">
        <p14:creationId xmlns:p14="http://schemas.microsoft.com/office/powerpoint/2010/main" val="1068714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Infrastructure</a:t>
            </a:r>
            <a:endParaRPr lang="en-US" dirty="0"/>
          </a:p>
        </p:txBody>
      </p:sp>
      <p:sp>
        <p:nvSpPr>
          <p:cNvPr id="3" name="Content Placeholder 2"/>
          <p:cNvSpPr>
            <a:spLocks noGrp="1"/>
          </p:cNvSpPr>
          <p:nvPr>
            <p:ph idx="1"/>
          </p:nvPr>
        </p:nvSpPr>
        <p:spPr>
          <a:xfrm>
            <a:off x="409222" y="1308100"/>
            <a:ext cx="7861300" cy="5008563"/>
          </a:xfrm>
        </p:spPr>
        <p:txBody>
          <a:bodyPr/>
          <a:lstStyle/>
          <a:p>
            <a:pPr marL="0" marR="0" indent="0">
              <a:spcBef>
                <a:spcPts val="0"/>
              </a:spcBef>
              <a:spcAft>
                <a:spcPts val="0"/>
              </a:spcAft>
              <a:buNone/>
            </a:pPr>
            <a:r>
              <a:rPr lang="en-US" u="sng" dirty="0" smtClean="0">
                <a:ea typeface="Calibri"/>
                <a:cs typeface="Times New Roman"/>
              </a:rPr>
              <a:t>Energy</a:t>
            </a:r>
          </a:p>
          <a:p>
            <a:pPr marL="342900" marR="0" lvl="0" indent="-342900">
              <a:spcBef>
                <a:spcPts val="0"/>
              </a:spcBef>
              <a:spcAft>
                <a:spcPts val="0"/>
              </a:spcAft>
              <a:buFont typeface="Symbol"/>
              <a:buChar char=""/>
            </a:pPr>
            <a:r>
              <a:rPr lang="en-US" dirty="0" smtClean="0">
                <a:ea typeface="Calibri"/>
                <a:cs typeface="Times New Roman"/>
              </a:rPr>
              <a:t>On August 17, 2017, Minister Bennett announced funding of up to $60.2 million for </a:t>
            </a:r>
            <a:r>
              <a:rPr lang="en-US" dirty="0" err="1" smtClean="0">
                <a:ea typeface="Calibri"/>
                <a:cs typeface="Times New Roman"/>
              </a:rPr>
              <a:t>Wataynikaneyap</a:t>
            </a:r>
            <a:r>
              <a:rPr lang="en-US" dirty="0" smtClean="0">
                <a:ea typeface="Calibri"/>
                <a:cs typeface="Times New Roman"/>
              </a:rPr>
              <a:t> Power to build a 117-kilometre grid line with associated infrastructure from Red Lake into the local distribution system at </a:t>
            </a:r>
            <a:r>
              <a:rPr lang="en-US" dirty="0" err="1" smtClean="0">
                <a:ea typeface="Calibri"/>
                <a:cs typeface="Times New Roman"/>
              </a:rPr>
              <a:t>Pikangikum</a:t>
            </a:r>
            <a:r>
              <a:rPr lang="en-US" dirty="0" smtClean="0">
                <a:ea typeface="Calibri"/>
                <a:cs typeface="Times New Roman"/>
              </a:rPr>
              <a:t> First Nation. Connection of </a:t>
            </a:r>
            <a:r>
              <a:rPr lang="en-US" dirty="0" err="1" smtClean="0">
                <a:ea typeface="Calibri"/>
                <a:cs typeface="Times New Roman"/>
              </a:rPr>
              <a:t>Pikangikum</a:t>
            </a:r>
            <a:r>
              <a:rPr lang="en-US" dirty="0" smtClean="0">
                <a:ea typeface="Calibri"/>
                <a:cs typeface="Times New Roman"/>
              </a:rPr>
              <a:t> to the provincial grid is the critical first step in advancing the larger electrification project. The project began in 2017 and is scheduled for completed by late 2018.</a:t>
            </a:r>
            <a:endParaRPr lang="en-US" dirty="0" smtClean="0">
              <a:solidFill>
                <a:schemeClr val="tx1"/>
              </a:solidFill>
              <a:ea typeface="Calibri"/>
              <a:cs typeface="Times New Roman"/>
            </a:endParaRPr>
          </a:p>
          <a:p>
            <a:pPr marL="0" marR="0" indent="0">
              <a:spcBef>
                <a:spcPts val="0"/>
              </a:spcBef>
              <a:spcAft>
                <a:spcPts val="0"/>
              </a:spcAft>
              <a:buNone/>
            </a:pPr>
            <a:endParaRPr lang="en-US" dirty="0">
              <a:solidFill>
                <a:schemeClr val="tx1"/>
              </a:solidFill>
              <a:ea typeface="Calibri"/>
              <a:cs typeface="Times New Roman"/>
            </a:endParaRPr>
          </a:p>
          <a:p>
            <a:pPr marL="0" marR="0" indent="0">
              <a:spcBef>
                <a:spcPts val="0"/>
              </a:spcBef>
              <a:spcAft>
                <a:spcPts val="0"/>
              </a:spcAft>
              <a:buNone/>
            </a:pPr>
            <a:r>
              <a:rPr lang="en-US" u="sng" dirty="0" smtClean="0">
                <a:ea typeface="Calibri"/>
                <a:cs typeface="Times New Roman"/>
              </a:rPr>
              <a:t>Broadband</a:t>
            </a:r>
            <a:endParaRPr lang="en-US" u="sng" dirty="0">
              <a:ea typeface="Calibri"/>
              <a:cs typeface="Times New Roman"/>
            </a:endParaRPr>
          </a:p>
          <a:p>
            <a:pPr marL="342900" marR="0" lvl="0" indent="-342900">
              <a:spcBef>
                <a:spcPts val="0"/>
              </a:spcBef>
              <a:spcAft>
                <a:spcPts val="0"/>
              </a:spcAft>
              <a:buFont typeface="Symbol"/>
              <a:buChar char=""/>
            </a:pPr>
            <a:r>
              <a:rPr lang="en-US" dirty="0">
                <a:ea typeface="Calibri"/>
                <a:cs typeface="Times New Roman"/>
              </a:rPr>
              <a:t>Indigenous Services Canada is contributing funding of $2.2 million for the design phase of the Matawa Broadband Development. This supports access to funding from both the Federal and Provincial Governments for the construction phase of an 860 km fibre optic communications network which will improve broadband connectivity in 6 Matawa First Nations.</a:t>
            </a:r>
          </a:p>
          <a:p>
            <a:pPr marL="0" marR="0" indent="0">
              <a:spcBef>
                <a:spcPts val="0"/>
              </a:spcBef>
              <a:spcAft>
                <a:spcPts val="0"/>
              </a:spcAft>
              <a:buNone/>
            </a:pPr>
            <a:endParaRPr lang="en-US" dirty="0">
              <a:latin typeface="Calibri"/>
              <a:ea typeface="Calibri"/>
              <a:cs typeface="Times New Roman"/>
            </a:endParaRPr>
          </a:p>
          <a:p>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7</a:t>
            </a:fld>
            <a:endParaRPr lang="en-CA" dirty="0">
              <a:solidFill>
                <a:srgbClr val="000000"/>
              </a:solidFill>
            </a:endParaRPr>
          </a:p>
        </p:txBody>
      </p:sp>
    </p:spTree>
    <p:extLst>
      <p:ext uri="{BB962C8B-B14F-4D97-AF65-F5344CB8AC3E}">
        <p14:creationId xmlns:p14="http://schemas.microsoft.com/office/powerpoint/2010/main" val="828680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Social/Health Infrastructure</a:t>
            </a:r>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8</a:t>
            </a:fld>
            <a:endParaRPr lang="en-CA" dirty="0">
              <a:solidFill>
                <a:srgbClr val="000000"/>
              </a:solidFill>
            </a:endParaRPr>
          </a:p>
        </p:txBody>
      </p:sp>
      <p:sp>
        <p:nvSpPr>
          <p:cNvPr id="5" name="Content Placeholder 2"/>
          <p:cNvSpPr txBox="1">
            <a:spLocks/>
          </p:cNvSpPr>
          <p:nvPr/>
        </p:nvSpPr>
        <p:spPr bwMode="auto">
          <a:xfrm>
            <a:off x="388056" y="1313744"/>
            <a:ext cx="78613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0" indent="0">
              <a:lnSpc>
                <a:spcPct val="100000"/>
              </a:lnSpc>
              <a:spcBef>
                <a:spcPts val="0"/>
              </a:spcBef>
              <a:spcAft>
                <a:spcPts val="0"/>
              </a:spcAft>
              <a:buFontTx/>
              <a:buNone/>
            </a:pPr>
            <a:r>
              <a:rPr lang="en-US" u="sng" kern="0" dirty="0" smtClean="0">
                <a:ea typeface="Calibri"/>
                <a:cs typeface="Times New Roman"/>
              </a:rPr>
              <a:t>Health Facilities </a:t>
            </a:r>
          </a:p>
          <a:p>
            <a:pPr marL="0" indent="0">
              <a:lnSpc>
                <a:spcPct val="100000"/>
              </a:lnSpc>
              <a:spcBef>
                <a:spcPts val="0"/>
              </a:spcBef>
              <a:spcAft>
                <a:spcPts val="0"/>
              </a:spcAft>
              <a:buFontTx/>
              <a:buNone/>
            </a:pPr>
            <a:endParaRPr lang="en-US" u="sng" kern="0" dirty="0">
              <a:ea typeface="Calibri"/>
              <a:cs typeface="Times New Roman"/>
            </a:endParaRPr>
          </a:p>
          <a:p>
            <a:pPr marL="342900" lvl="0" indent="-342900">
              <a:lnSpc>
                <a:spcPct val="100000"/>
              </a:lnSpc>
              <a:spcBef>
                <a:spcPts val="0"/>
              </a:spcBef>
              <a:spcAft>
                <a:spcPts val="0"/>
              </a:spcAft>
              <a:buFont typeface="Symbol"/>
              <a:buChar char=""/>
            </a:pPr>
            <a:r>
              <a:rPr lang="en-US" dirty="0"/>
              <a:t>$2,367,107 </a:t>
            </a:r>
            <a:r>
              <a:rPr lang="en-US" dirty="0" smtClean="0"/>
              <a:t>in </a:t>
            </a:r>
            <a:r>
              <a:rPr lang="en-US" dirty="0"/>
              <a:t>Social Infrastructure </a:t>
            </a:r>
            <a:r>
              <a:rPr lang="en-US" dirty="0" smtClean="0"/>
              <a:t>Funding (SIF) </a:t>
            </a:r>
            <a:r>
              <a:rPr lang="en-US" dirty="0"/>
              <a:t>projects </a:t>
            </a:r>
            <a:r>
              <a:rPr lang="en-US" dirty="0" smtClean="0"/>
              <a:t>for 9 </a:t>
            </a:r>
            <a:r>
              <a:rPr lang="en-US" dirty="0"/>
              <a:t>Aboriginal Head Start On Reserve with 1</a:t>
            </a:r>
            <a:r>
              <a:rPr lang="en-US" dirty="0" smtClean="0"/>
              <a:t> </a:t>
            </a:r>
            <a:r>
              <a:rPr lang="en-US" dirty="0"/>
              <a:t>newly built Centre in 2017/2018 and totaling 2</a:t>
            </a:r>
            <a:r>
              <a:rPr lang="en-US" dirty="0" smtClean="0"/>
              <a:t> </a:t>
            </a:r>
            <a:r>
              <a:rPr lang="en-US" dirty="0"/>
              <a:t>new program centres over 2 years</a:t>
            </a:r>
            <a:r>
              <a:rPr lang="en-US" dirty="0" smtClean="0"/>
              <a:t>.</a:t>
            </a:r>
          </a:p>
          <a:p>
            <a:pPr marL="0" lvl="0" indent="0">
              <a:lnSpc>
                <a:spcPct val="100000"/>
              </a:lnSpc>
              <a:spcBef>
                <a:spcPts val="0"/>
              </a:spcBef>
              <a:spcAft>
                <a:spcPts val="0"/>
              </a:spcAft>
              <a:buNone/>
            </a:pPr>
            <a:endParaRPr lang="en-US" dirty="0" smtClean="0"/>
          </a:p>
          <a:p>
            <a:pPr marL="342900" indent="-342900">
              <a:lnSpc>
                <a:spcPct val="100000"/>
              </a:lnSpc>
              <a:spcBef>
                <a:spcPts val="0"/>
              </a:spcBef>
              <a:spcAft>
                <a:spcPts val="0"/>
              </a:spcAft>
              <a:buFont typeface="Symbol"/>
              <a:buChar char=""/>
            </a:pPr>
            <a:r>
              <a:rPr lang="en-US" dirty="0"/>
              <a:t>$21,627,213 in </a:t>
            </a:r>
            <a:r>
              <a:rPr lang="en-US" dirty="0" smtClean="0"/>
              <a:t>SIF, accelerating replacement and major renovations to improve how healthcare is delivered for 7 health </a:t>
            </a:r>
            <a:r>
              <a:rPr lang="en-US" dirty="0"/>
              <a:t>f</a:t>
            </a:r>
            <a:r>
              <a:rPr lang="en-US" dirty="0" smtClean="0"/>
              <a:t>acilities.</a:t>
            </a:r>
          </a:p>
          <a:p>
            <a:pPr marL="0" indent="0">
              <a:lnSpc>
                <a:spcPct val="100000"/>
              </a:lnSpc>
              <a:spcBef>
                <a:spcPts val="0"/>
              </a:spcBef>
              <a:spcAft>
                <a:spcPts val="0"/>
              </a:spcAft>
              <a:buNone/>
            </a:pPr>
            <a:endParaRPr lang="en-US" dirty="0" smtClean="0"/>
          </a:p>
          <a:p>
            <a:pPr marL="342900" indent="-342900">
              <a:lnSpc>
                <a:spcPct val="100000"/>
              </a:lnSpc>
              <a:spcBef>
                <a:spcPts val="0"/>
              </a:spcBef>
              <a:spcAft>
                <a:spcPts val="0"/>
              </a:spcAft>
              <a:buFont typeface="Symbol"/>
              <a:buChar char=""/>
            </a:pPr>
            <a:r>
              <a:rPr lang="en-US" dirty="0" smtClean="0"/>
              <a:t>SIF is also equipping 2 remote hospitals with funding to address major renovations. </a:t>
            </a:r>
          </a:p>
          <a:p>
            <a:pPr marL="0" indent="0">
              <a:lnSpc>
                <a:spcPct val="100000"/>
              </a:lnSpc>
              <a:spcBef>
                <a:spcPts val="0"/>
              </a:spcBef>
              <a:spcAft>
                <a:spcPts val="0"/>
              </a:spcAft>
              <a:buNone/>
            </a:pPr>
            <a:endParaRPr lang="en-US" dirty="0" smtClean="0"/>
          </a:p>
          <a:p>
            <a:pPr marL="342900" indent="-342900">
              <a:lnSpc>
                <a:spcPct val="100000"/>
              </a:lnSpc>
              <a:spcBef>
                <a:spcPts val="0"/>
              </a:spcBef>
              <a:spcAft>
                <a:spcPts val="0"/>
              </a:spcAft>
              <a:buFont typeface="Symbol"/>
              <a:buChar char=""/>
            </a:pPr>
            <a:r>
              <a:rPr lang="en-US" dirty="0" smtClean="0"/>
              <a:t>Overall Operating and Maintenance (O&amp;M) funding with in the Health Infrastructure Program remained stable at $13,584,563 provided in annual funding.</a:t>
            </a:r>
          </a:p>
          <a:p>
            <a:pPr marL="0" indent="0">
              <a:lnSpc>
                <a:spcPct val="100000"/>
              </a:lnSpc>
              <a:spcBef>
                <a:spcPts val="0"/>
              </a:spcBef>
              <a:spcAft>
                <a:spcPts val="0"/>
              </a:spcAft>
              <a:buNone/>
            </a:pPr>
            <a:endParaRPr lang="en-US" kern="0" dirty="0" smtClean="0">
              <a:latin typeface="Calibri"/>
              <a:ea typeface="Calibri"/>
              <a:cs typeface="Times New Roman"/>
            </a:endParaRPr>
          </a:p>
          <a:p>
            <a:pPr marL="0" indent="0">
              <a:lnSpc>
                <a:spcPct val="100000"/>
              </a:lnSpc>
              <a:buFontTx/>
              <a:buNone/>
            </a:pPr>
            <a:endParaRPr lang="en-US" kern="0" dirty="0"/>
          </a:p>
        </p:txBody>
      </p:sp>
    </p:spTree>
    <p:extLst>
      <p:ext uri="{BB962C8B-B14F-4D97-AF65-F5344CB8AC3E}">
        <p14:creationId xmlns:p14="http://schemas.microsoft.com/office/powerpoint/2010/main" val="1297467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Lands and Economic Development </a:t>
            </a:r>
            <a:endParaRPr lang="en-US" dirty="0"/>
          </a:p>
        </p:txBody>
      </p:sp>
      <p:sp>
        <p:nvSpPr>
          <p:cNvPr id="3" name="Content Placeholder 2"/>
          <p:cNvSpPr>
            <a:spLocks noGrp="1"/>
          </p:cNvSpPr>
          <p:nvPr>
            <p:ph idx="1"/>
          </p:nvPr>
        </p:nvSpPr>
        <p:spPr/>
        <p:txBody>
          <a:bodyPr/>
          <a:lstStyle/>
          <a:p>
            <a:pPr marL="0" indent="0">
              <a:buNone/>
            </a:pPr>
            <a:r>
              <a:rPr lang="en-US" u="sng" dirty="0" smtClean="0"/>
              <a:t>Solid </a:t>
            </a:r>
            <a:r>
              <a:rPr lang="en-US" u="sng" dirty="0"/>
              <a:t>Waste </a:t>
            </a:r>
            <a:r>
              <a:rPr lang="en-US" u="sng" dirty="0" smtClean="0"/>
              <a:t>Management</a:t>
            </a:r>
          </a:p>
          <a:p>
            <a:pPr marL="342900" marR="0" lvl="0" indent="-342900">
              <a:spcBef>
                <a:spcPts val="0"/>
              </a:spcBef>
              <a:spcAft>
                <a:spcPts val="0"/>
              </a:spcAft>
              <a:buFont typeface="Symbol"/>
              <a:buChar char=""/>
            </a:pPr>
            <a:r>
              <a:rPr lang="en-US" dirty="0">
                <a:ea typeface="Calibri"/>
                <a:cs typeface="Times New Roman"/>
              </a:rPr>
              <a:t>In </a:t>
            </a:r>
            <a:r>
              <a:rPr lang="en-US" dirty="0" smtClean="0">
                <a:ea typeface="Calibri"/>
                <a:cs typeface="Times New Roman"/>
              </a:rPr>
              <a:t>2017/2018, Ontario Region </a:t>
            </a:r>
            <a:r>
              <a:rPr lang="en-US" dirty="0">
                <a:ea typeface="Calibri"/>
                <a:cs typeface="Times New Roman"/>
              </a:rPr>
              <a:t>p</a:t>
            </a:r>
            <a:r>
              <a:rPr lang="en-US" dirty="0" smtClean="0">
                <a:ea typeface="Calibri"/>
                <a:cs typeface="Times New Roman"/>
              </a:rPr>
              <a:t>rovided </a:t>
            </a:r>
            <a:r>
              <a:rPr lang="en-US" dirty="0">
                <a:ea typeface="Calibri"/>
                <a:cs typeface="Times New Roman"/>
              </a:rPr>
              <a:t>support to 80 projects, </a:t>
            </a:r>
            <a:r>
              <a:rPr lang="en-US" dirty="0" smtClean="0">
                <a:ea typeface="Calibri"/>
                <a:cs typeface="Times New Roman"/>
              </a:rPr>
              <a:t>including:</a:t>
            </a:r>
            <a:r>
              <a:rPr lang="en-US" dirty="0">
                <a:ea typeface="Calibri"/>
                <a:cs typeface="Times New Roman"/>
              </a:rPr>
              <a:t> </a:t>
            </a:r>
            <a:r>
              <a:rPr lang="en-US" dirty="0" smtClean="0">
                <a:ea typeface="Calibri"/>
                <a:cs typeface="Times New Roman"/>
              </a:rPr>
              <a:t>studies</a:t>
            </a:r>
            <a:r>
              <a:rPr lang="en-US" dirty="0">
                <a:ea typeface="Calibri"/>
                <a:cs typeface="Times New Roman"/>
              </a:rPr>
              <a:t>, landfills or transfer stations constructions projects, Municipal Type Service </a:t>
            </a:r>
            <a:r>
              <a:rPr lang="en-US" dirty="0" smtClean="0">
                <a:ea typeface="Calibri"/>
                <a:cs typeface="Times New Roman"/>
              </a:rPr>
              <a:t>Agreements and </a:t>
            </a:r>
            <a:r>
              <a:rPr lang="en-US" dirty="0">
                <a:ea typeface="Calibri"/>
                <a:cs typeface="Times New Roman"/>
              </a:rPr>
              <a:t>outreach </a:t>
            </a:r>
            <a:r>
              <a:rPr lang="en-US" dirty="0" smtClean="0">
                <a:ea typeface="Calibri"/>
                <a:cs typeface="Times New Roman"/>
              </a:rPr>
              <a:t>programs.</a:t>
            </a:r>
            <a:r>
              <a:rPr lang="en-US" dirty="0">
                <a:ea typeface="Calibri"/>
                <a:cs typeface="Times New Roman"/>
              </a:rPr>
              <a:t> </a:t>
            </a:r>
            <a:r>
              <a:rPr lang="en-US" dirty="0" smtClean="0"/>
              <a:t>Total </a:t>
            </a:r>
            <a:r>
              <a:rPr lang="en-US" dirty="0"/>
              <a:t>Funding Support: </a:t>
            </a:r>
            <a:r>
              <a:rPr lang="en-US" dirty="0" smtClean="0">
                <a:ea typeface="Calibri"/>
                <a:cs typeface="Times New Roman"/>
              </a:rPr>
              <a:t>$12 million.</a:t>
            </a:r>
          </a:p>
          <a:p>
            <a:pPr marL="0" marR="0" lvl="0" indent="0">
              <a:spcBef>
                <a:spcPts val="0"/>
              </a:spcBef>
              <a:spcAft>
                <a:spcPts val="0"/>
              </a:spcAft>
              <a:buNone/>
            </a:pPr>
            <a:endParaRPr lang="en-US" dirty="0" smtClean="0">
              <a:ea typeface="Calibri"/>
              <a:cs typeface="Times New Roman"/>
            </a:endParaRPr>
          </a:p>
          <a:p>
            <a:pPr marL="342900" marR="0" lvl="0" indent="-342900">
              <a:spcBef>
                <a:spcPts val="0"/>
              </a:spcBef>
              <a:spcAft>
                <a:spcPts val="0"/>
              </a:spcAft>
              <a:buFont typeface="Symbol"/>
              <a:buChar char=""/>
            </a:pPr>
            <a:r>
              <a:rPr lang="en-US" dirty="0" smtClean="0">
                <a:ea typeface="Calibri"/>
                <a:cs typeface="Times New Roman"/>
              </a:rPr>
              <a:t>Ontario Region is looking to build </a:t>
            </a:r>
            <a:r>
              <a:rPr lang="en-US" dirty="0">
                <a:ea typeface="Calibri"/>
                <a:cs typeface="Times New Roman"/>
              </a:rPr>
              <a:t>capacity at Tribal Councils, First </a:t>
            </a:r>
            <a:r>
              <a:rPr lang="en-US" dirty="0" smtClean="0">
                <a:ea typeface="Calibri"/>
                <a:cs typeface="Times New Roman"/>
              </a:rPr>
              <a:t>Nations </a:t>
            </a:r>
            <a:r>
              <a:rPr lang="en-US" dirty="0">
                <a:ea typeface="Calibri"/>
                <a:cs typeface="Times New Roman"/>
              </a:rPr>
              <a:t>and OFNTSC with Waste Coordinators (16 positions, 2 OFNTSC to help </a:t>
            </a:r>
            <a:r>
              <a:rPr lang="en-US" dirty="0" smtClean="0">
                <a:ea typeface="Calibri"/>
                <a:cs typeface="Times New Roman"/>
              </a:rPr>
              <a:t>in </a:t>
            </a:r>
            <a:r>
              <a:rPr lang="en-US" dirty="0">
                <a:ea typeface="Calibri"/>
                <a:cs typeface="Times New Roman"/>
              </a:rPr>
              <a:t>program planning and implementation</a:t>
            </a:r>
            <a:r>
              <a:rPr lang="en-US" dirty="0" smtClean="0">
                <a:ea typeface="Calibri"/>
                <a:cs typeface="Times New Roman"/>
              </a:rPr>
              <a:t>).</a:t>
            </a:r>
          </a:p>
          <a:p>
            <a:pPr marL="0" marR="0" lvl="0" indent="0">
              <a:spcBef>
                <a:spcPts val="0"/>
              </a:spcBef>
              <a:spcAft>
                <a:spcPts val="0"/>
              </a:spcAft>
              <a:buNone/>
            </a:pPr>
            <a:endParaRPr lang="en-US" dirty="0">
              <a:ea typeface="Calibri"/>
              <a:cs typeface="Times New Roman"/>
            </a:endParaRPr>
          </a:p>
          <a:p>
            <a:pPr marL="342900" marR="0" lvl="0" indent="-342900">
              <a:spcBef>
                <a:spcPts val="0"/>
              </a:spcBef>
              <a:spcAft>
                <a:spcPts val="0"/>
              </a:spcAft>
              <a:buFont typeface="Symbol"/>
              <a:buChar char=""/>
            </a:pPr>
            <a:r>
              <a:rPr lang="en-US" dirty="0" smtClean="0">
                <a:ea typeface="Calibri"/>
                <a:cs typeface="Times New Roman"/>
              </a:rPr>
              <a:t>Ontario Region is exploring </a:t>
            </a:r>
            <a:r>
              <a:rPr lang="en-US" dirty="0">
                <a:ea typeface="Calibri"/>
                <a:cs typeface="Times New Roman"/>
              </a:rPr>
              <a:t>new regional approach/mechanism to support solid waste </a:t>
            </a:r>
            <a:r>
              <a:rPr lang="en-US" dirty="0" smtClean="0">
                <a:ea typeface="Calibri"/>
                <a:cs typeface="Times New Roman"/>
              </a:rPr>
              <a:t>management,</a:t>
            </a:r>
            <a:r>
              <a:rPr lang="en-US" dirty="0">
                <a:ea typeface="Calibri"/>
                <a:cs typeface="Times New Roman"/>
              </a:rPr>
              <a:t> </a:t>
            </a:r>
            <a:r>
              <a:rPr lang="en-US" dirty="0" smtClean="0">
                <a:ea typeface="Calibri"/>
                <a:cs typeface="Times New Roman"/>
              </a:rPr>
              <a:t>driven </a:t>
            </a:r>
            <a:r>
              <a:rPr lang="en-US" dirty="0">
                <a:ea typeface="Calibri"/>
                <a:cs typeface="Times New Roman"/>
              </a:rPr>
              <a:t>by First Nation engagement (Think Tank/Focus Group</a:t>
            </a:r>
            <a:r>
              <a:rPr lang="en-US" dirty="0" smtClean="0">
                <a:ea typeface="Calibri"/>
                <a:cs typeface="Times New Roman"/>
              </a:rPr>
              <a:t>)</a:t>
            </a:r>
            <a:r>
              <a:rPr lang="en-US" b="1" dirty="0">
                <a:ea typeface="Calibri"/>
                <a:cs typeface="Times New Roman"/>
              </a:rPr>
              <a:t>.</a:t>
            </a:r>
            <a:r>
              <a:rPr lang="en-US" b="1" dirty="0" smtClean="0">
                <a:solidFill>
                  <a:srgbClr val="C0504D"/>
                </a:solidFill>
                <a:ea typeface="Calibri"/>
                <a:cs typeface="Times New Roman"/>
              </a:rPr>
              <a:t> </a:t>
            </a:r>
            <a:endParaRPr lang="en-US" dirty="0">
              <a:ea typeface="Calibri"/>
              <a:cs typeface="Times New Roman"/>
            </a:endParaRPr>
          </a:p>
          <a:p>
            <a:pPr marL="38100" marR="0" indent="0">
              <a:spcBef>
                <a:spcPts val="0"/>
              </a:spcBef>
              <a:spcAft>
                <a:spcPts val="0"/>
              </a:spcAft>
              <a:buNone/>
            </a:pPr>
            <a:endParaRPr lang="en-US" dirty="0">
              <a:latin typeface="Calibri"/>
              <a:ea typeface="Calibri"/>
              <a:cs typeface="Times New Roman"/>
            </a:endParaRP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solidFill>
                  <a:srgbClr val="000000"/>
                </a:solidFill>
              </a:rPr>
              <a:pPr>
                <a:defRPr/>
              </a:pPr>
              <a:t>9</a:t>
            </a:fld>
            <a:endParaRPr lang="en-CA" dirty="0">
              <a:solidFill>
                <a:srgbClr val="000000"/>
              </a:solidFill>
            </a:endParaRPr>
          </a:p>
        </p:txBody>
      </p:sp>
    </p:spTree>
    <p:extLst>
      <p:ext uri="{BB962C8B-B14F-4D97-AF65-F5344CB8AC3E}">
        <p14:creationId xmlns:p14="http://schemas.microsoft.com/office/powerpoint/2010/main" val="13264547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4d93533352f046df19f&quot;,&quot;SmartGridHorizontal&quot;:0,&quot;LinkedExcelSources&quot;:{},&quot;LinkedProject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27438</TotalTime>
  <Words>1688</Words>
  <Application>Microsoft Office PowerPoint</Application>
  <PresentationFormat>On-screen Show (4:3)</PresentationFormat>
  <Paragraphs>172</Paragraphs>
  <Slides>19</Slides>
  <Notes>1</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Standard_white</vt:lpstr>
      <vt:lpstr>Custom Design</vt:lpstr>
      <vt:lpstr>PowerPoint Presentation</vt:lpstr>
      <vt:lpstr>Opening Questions</vt:lpstr>
      <vt:lpstr>Highlights for Infrastructure Funding 2017/2018</vt:lpstr>
      <vt:lpstr>Community Infrastructure</vt:lpstr>
      <vt:lpstr>Community Infrastructure</vt:lpstr>
      <vt:lpstr>Community Infrastructure</vt:lpstr>
      <vt:lpstr>Community Infrastructure</vt:lpstr>
      <vt:lpstr>Social/Health Infrastructure</vt:lpstr>
      <vt:lpstr>Lands and Economic Development </vt:lpstr>
      <vt:lpstr>Lands and Economic Development </vt:lpstr>
      <vt:lpstr>Lands and Economic Development </vt:lpstr>
      <vt:lpstr>Lands and Economic Development </vt:lpstr>
      <vt:lpstr>Lands and Economic Development </vt:lpstr>
      <vt:lpstr>Lands and Economic Development </vt:lpstr>
      <vt:lpstr>Lands and Economic Development </vt:lpstr>
      <vt:lpstr>Governance, Individual Affairs and Government Relations </vt:lpstr>
      <vt:lpstr>Governance, Individual Affairs and Government Relations </vt:lpstr>
      <vt:lpstr>Governance, Individual Affairs and Government Relations </vt:lpstr>
      <vt:lpstr>Priorities Ahead</vt:lpstr>
    </vt:vector>
  </TitlesOfParts>
  <Manager>Ray Luoma</Manager>
  <Company>Deloitte.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David Horn</cp:lastModifiedBy>
  <cp:revision>690</cp:revision>
  <cp:lastPrinted>2018-05-02T20:47:35Z</cp:lastPrinted>
  <dcterms:created xsi:type="dcterms:W3CDTF">2007-03-13T16:30:24Z</dcterms:created>
  <dcterms:modified xsi:type="dcterms:W3CDTF">2018-05-03T12:22:28Z</dcterms:modified>
</cp:coreProperties>
</file>