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1"/>
  </p:notesMasterIdLst>
  <p:sldIdLst>
    <p:sldId id="256" r:id="rId2"/>
    <p:sldId id="278" r:id="rId3"/>
    <p:sldId id="276" r:id="rId4"/>
    <p:sldId id="265" r:id="rId5"/>
    <p:sldId id="268" r:id="rId6"/>
    <p:sldId id="296" r:id="rId7"/>
    <p:sldId id="271" r:id="rId8"/>
    <p:sldId id="270" r:id="rId9"/>
    <p:sldId id="259" r:id="rId10"/>
    <p:sldId id="267" r:id="rId11"/>
    <p:sldId id="295" r:id="rId12"/>
    <p:sldId id="294" r:id="rId13"/>
    <p:sldId id="293" r:id="rId14"/>
    <p:sldId id="284" r:id="rId15"/>
    <p:sldId id="258" r:id="rId16"/>
    <p:sldId id="291" r:id="rId17"/>
    <p:sldId id="285" r:id="rId18"/>
    <p:sldId id="287" r:id="rId19"/>
    <p:sldId id="282" r:id="rId2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FF66"/>
    <a:srgbClr val="0066CC"/>
    <a:srgbClr val="3366CC"/>
    <a:srgbClr val="0049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12" autoAdjust="0"/>
    <p:restoredTop sz="94660"/>
  </p:normalViewPr>
  <p:slideViewPr>
    <p:cSldViewPr>
      <p:cViewPr varScale="1">
        <p:scale>
          <a:sx n="67" d="100"/>
          <a:sy n="67" d="100"/>
        </p:scale>
        <p:origin x="-499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image" Target="../media/image4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870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70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70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870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1E3DA2FC-DD41-4F2A-AF41-173662A9717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7366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PPT_TitleBckGr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066800"/>
            <a:ext cx="7772400" cy="1676400"/>
          </a:xfrm>
        </p:spPr>
        <p:txBody>
          <a:bodyPr/>
          <a:lstStyle>
            <a:lvl1pPr>
              <a:defRPr sz="6600"/>
            </a:lvl1pPr>
          </a:lstStyle>
          <a:p>
            <a:pPr lvl="0"/>
            <a:r>
              <a:rPr lang="en-US" noProof="0" smtClean="0"/>
              <a:t>City of Thunder Bay Archives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581400"/>
            <a:ext cx="6400800" cy="1752600"/>
          </a:xfrm>
        </p:spPr>
        <p:txBody>
          <a:bodyPr/>
          <a:lstStyle>
            <a:lvl1pPr marL="0" indent="0" algn="ctr">
              <a:defRPr sz="3600"/>
            </a:lvl1pPr>
          </a:lstStyle>
          <a:p>
            <a:pPr lvl="0"/>
            <a:r>
              <a:rPr lang="en-US" noProof="0" smtClean="0"/>
              <a:t>Jeremy Mohr</a:t>
            </a:r>
          </a:p>
          <a:p>
            <a:pPr lvl="0"/>
            <a:r>
              <a:rPr lang="en-US" noProof="0" smtClean="0"/>
              <a:t>Records Analyst/Archivist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353AAF-06B3-402F-8F96-4827E9B120A0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613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533400"/>
            <a:ext cx="20955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1341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E851EE-6BDC-4AFB-BCD3-C012E84A8348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5901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533400"/>
            <a:ext cx="83820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66800" y="1752600"/>
            <a:ext cx="3810000" cy="2095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029200" y="1752600"/>
            <a:ext cx="3810000" cy="2095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066800" y="4000500"/>
            <a:ext cx="3810000" cy="2095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4000500"/>
            <a:ext cx="3810000" cy="2095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162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2FD03CA-CBDB-4FC7-9333-6B01A953F7E9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4161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533400"/>
            <a:ext cx="8382000" cy="5562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162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629D167-9406-4A68-A091-8EAD7C76FC7A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7660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3820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6800" y="1752600"/>
            <a:ext cx="38100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029200" y="1752600"/>
            <a:ext cx="3810000" cy="2095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029200" y="4000500"/>
            <a:ext cx="3810000" cy="2095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162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11D1D0C-0A1C-4B43-A54D-F713C738A783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640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641D82-381C-475E-B01A-510DA800D1D5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529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6A64F2-5B82-4A1A-AB61-6ECE8CF49EAD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4888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7526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7526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FB26B5-5D5C-43C2-9C96-7ACE64C22DB7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643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69781D-04A9-4EA3-87B3-454DB7E7584F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570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0B81F2-D88C-4EBC-B932-63651FBD1E88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618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929DF2-E7AC-42F9-85C7-B8723693329A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6372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C2EB0F-88DD-4F75-80D9-8D84EDE85735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18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ABBF69-475E-42A2-99B6-0E2E3453F3C3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167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497B"/>
            </a:gs>
            <a:gs pos="100000">
              <a:srgbClr val="0066CC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PPT_SlideBckGrnd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33400"/>
            <a:ext cx="8382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752600"/>
            <a:ext cx="77724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fld id="{16F6EFD6-C08E-42B3-9C05-03D4BB5E2B5F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sz="2800" b="1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Times New Roman" pitchFamily="18" charset="0"/>
        </a:defRPr>
      </a:lvl2pPr>
      <a:lvl3pPr marL="1143000" indent="-228600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Times New Roman" pitchFamily="18" charset="0"/>
        </a:defRPr>
      </a:lvl3pPr>
      <a:lvl4pPr marL="1600200" indent="-228600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Times New Roman" pitchFamily="18" charset="0"/>
        </a:defRPr>
      </a:lvl4pPr>
      <a:lvl5pPr marL="2057400" indent="-228600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Times New Roman" pitchFamily="18" charset="0"/>
        </a:defRPr>
      </a:lvl5pPr>
      <a:lvl6pPr marL="2514600" indent="-228600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Times New Roman" pitchFamily="18" charset="0"/>
        </a:defRPr>
      </a:lvl6pPr>
      <a:lvl7pPr marL="2971800" indent="-228600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Times New Roman" pitchFamily="18" charset="0"/>
        </a:defRPr>
      </a:lvl7pPr>
      <a:lvl8pPr marL="3429000" indent="-228600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Times New Roman" pitchFamily="18" charset="0"/>
        </a:defRPr>
      </a:lvl8pPr>
      <a:lvl9pPr marL="3886200" indent="-228600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http://www.fantasybooksandmovies.com/imgs/BACK.gif" TargetMode="Externa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buyandsell.gc.ca/" TargetMode="External"/><Relationship Id="rId13" Type="http://schemas.openxmlformats.org/officeDocument/2006/relationships/image" Target="../media/image39.jpeg"/><Relationship Id="rId3" Type="http://schemas.openxmlformats.org/officeDocument/2006/relationships/image" Target="../media/image35.png"/><Relationship Id="rId7" Type="http://schemas.openxmlformats.org/officeDocument/2006/relationships/image" Target="../media/image37.png"/><Relationship Id="rId12" Type="http://schemas.openxmlformats.org/officeDocument/2006/relationships/hyperlink" Target="http://www.google.ca/url?sa=i&amp;rct=j&amp;q=&amp;esrc=s&amp;source=images&amp;cd=&amp;cad=rja&amp;uact=8&amp;ved=0ahUKEwi5vLf5j5zPAhWMx4MKHUMyC4sQjRwIBw&amp;url=http%3A%2F%2Fwww.me-newswire.net%2Fnews%2Fbravosolution-recognized-as-a-leader-in-gartnerrsquos-magic-quadrant-for-strategic-sourcing-applications%2Fen&amp;psig=AFQjCNH4VbnLk5QYOegXGKoUx4r-qxwsiA&amp;ust=1474398323281170" TargetMode="External"/><Relationship Id="rId2" Type="http://schemas.openxmlformats.org/officeDocument/2006/relationships/hyperlink" Target="https://www.biddingo.com/*.main?toPage=Welcome.jsp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6.png"/><Relationship Id="rId11" Type="http://schemas.openxmlformats.org/officeDocument/2006/relationships/image" Target="../media/image32.png"/><Relationship Id="rId5" Type="http://schemas.openxmlformats.org/officeDocument/2006/relationships/hyperlink" Target="http://www.merx.com/English/NonMember.asp?WCE=Show&amp;TAB=1&amp;PORTAL=MERX&amp;State=1&amp;hcode=tAF08b5PaGBuUkl43CRDCg==" TargetMode="External"/><Relationship Id="rId15" Type="http://schemas.openxmlformats.org/officeDocument/2006/relationships/image" Target="../media/image40.jpeg"/><Relationship Id="rId10" Type="http://schemas.microsoft.com/office/2007/relationships/hdphoto" Target="../media/hdphoto5.wdp"/><Relationship Id="rId4" Type="http://schemas.microsoft.com/office/2007/relationships/hdphoto" Target="../media/hdphoto4.wdp"/><Relationship Id="rId9" Type="http://schemas.openxmlformats.org/officeDocument/2006/relationships/image" Target="../media/image38.png"/><Relationship Id="rId14" Type="http://schemas.openxmlformats.org/officeDocument/2006/relationships/hyperlink" Target="http://www.google.ca/url?sa=i&amp;rct=j&amp;q=&amp;esrc=s&amp;source=images&amp;cd=&amp;cad=rja&amp;uact=8&amp;ved=0ahUKEwiKoZ-hkJzPAhUE0YMKHQ6hAUoQjRwIBw&amp;url=http%3A%2F%2Fwww.flexoproducts.com%2Foecm.html&amp;bvm=bv.133178914,d.amc&amp;psig=AFQjCNGmfnRBVsdDSTLv_ESBkLqELpt3uA&amp;ust=1474398397498570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3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4.png"/><Relationship Id="rId18" Type="http://schemas.openxmlformats.org/officeDocument/2006/relationships/hyperlink" Target="http://www.google.ca/url?sa=i&amp;rct=j&amp;q=&amp;esrc=s&amp;source=images&amp;cd=&amp;cad=rja&amp;uact=8&amp;ved=0ahUKEwj1pK_h5PDOAhXFHx4KHVimDmoQjRwIBw&amp;url=http://www.cbc.ca/news/canada/thunder-bay/prince-arthur-s-landing-in-thunder-bay-finalist-in-national-contest-1.3272067&amp;psig=AFQjCNF5RWZYhneG3rLx_4vGwc8qyDIZ7Q&amp;ust=1472909239493542" TargetMode="External"/><Relationship Id="rId3" Type="http://schemas.openxmlformats.org/officeDocument/2006/relationships/image" Target="../media/image5.jpeg"/><Relationship Id="rId21" Type="http://schemas.openxmlformats.org/officeDocument/2006/relationships/image" Target="../media/image20.jpeg"/><Relationship Id="rId7" Type="http://schemas.openxmlformats.org/officeDocument/2006/relationships/image" Target="../media/image9.jpeg"/><Relationship Id="rId12" Type="http://schemas.openxmlformats.org/officeDocument/2006/relationships/image" Target="../media/image13.jpeg"/><Relationship Id="rId17" Type="http://schemas.openxmlformats.org/officeDocument/2006/relationships/image" Target="../media/image18.png"/><Relationship Id="rId2" Type="http://schemas.openxmlformats.org/officeDocument/2006/relationships/image" Target="../media/image4.jpeg"/><Relationship Id="rId16" Type="http://schemas.openxmlformats.org/officeDocument/2006/relationships/image" Target="../media/image17.png"/><Relationship Id="rId20" Type="http://schemas.openxmlformats.org/officeDocument/2006/relationships/hyperlink" Target="http://www.google.ca/url?sa=i&amp;rct=j&amp;q=&amp;esrc=s&amp;source=images&amp;cd=&amp;cad=rja&amp;uact=8&amp;ved=0ahUKEwjfw_qq5vDOAhUU-mMKHVioDI0QjRwIBw&amp;url=http://www.thunderbay.ca/City_Government/News_and_Strategic_Initiatives/Waterfront_Development/Waterfront_Public_Art.htm&amp;bvm=bv.131669213,d.cGc&amp;psig=AFQjCNGP8y_sd-sbsxp5jdS6HSvZvkEWvg&amp;ust=1472909588724374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jpeg"/><Relationship Id="rId11" Type="http://schemas.openxmlformats.org/officeDocument/2006/relationships/image" Target="../media/image12.jpeg"/><Relationship Id="rId5" Type="http://schemas.openxmlformats.org/officeDocument/2006/relationships/image" Target="../media/image7.jpeg"/><Relationship Id="rId15" Type="http://schemas.openxmlformats.org/officeDocument/2006/relationships/image" Target="../media/image16.png"/><Relationship Id="rId23" Type="http://schemas.openxmlformats.org/officeDocument/2006/relationships/image" Target="../media/image21.jpeg"/><Relationship Id="rId10" Type="http://schemas.openxmlformats.org/officeDocument/2006/relationships/hyperlink" Target="http://www.google.ca/url?sa=i&amp;rct=j&amp;q=&amp;esrc=s&amp;source=images&amp;cd=&amp;cad=rja&amp;uact=8&amp;ved=&amp;url=http://tbnewswatch13.rssing.com/chan-23283713/all_p90.html&amp;ei=BEKdVabKL4mpyAS47oyoBg&amp;bvm=bv.96952980,d.aWw&amp;psig=AFQjCNGTyGluqgVrBHnNk4KTy9jWqJNFKQ&amp;ust=1436455813257610" TargetMode="External"/><Relationship Id="rId19" Type="http://schemas.openxmlformats.org/officeDocument/2006/relationships/image" Target="../media/image19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Relationship Id="rId14" Type="http://schemas.openxmlformats.org/officeDocument/2006/relationships/image" Target="../media/image15.png"/><Relationship Id="rId22" Type="http://schemas.openxmlformats.org/officeDocument/2006/relationships/hyperlink" Target="http://www.google.ca/url?sa=i&amp;rct=j&amp;q=&amp;esrc=s&amp;source=images&amp;cd=&amp;ved=0ahUKEwiKtKTh5vDOAhVGyWMKHeIMC7oQjRwIBw&amp;url=http://www.netnewsledger.com/tag/canada-day/&amp;bvm=bv.131669213,d.cGc&amp;psig=AFQjCNGP8y_sd-sbsxp5jdS6HSvZvkEWvg&amp;ust=1472909588724374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www.google.ca/url?sa=i&amp;rct=j&amp;q=&amp;esrc=s&amp;source=images&amp;cd=&amp;ved=0ahUKEwj4iNvI_ZvPAhUd24MKHZMFAUEQjRwIBw&amp;url=http%3A%2F%2Fsocialpsychonline.com%2F2015%2F12%2Fbeing-a-good-samaritan-psychology-of-helping%2F&amp;bvm=bv.133178914,d.amc&amp;psig=AFQjCNEqjML1GAO_jUqMdmymAzDL2t7hUA&amp;ust=1474392646945796" TargetMode="Externa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6.emf"/><Relationship Id="rId7" Type="http://schemas.openxmlformats.org/officeDocument/2006/relationships/image" Target="../media/image29.png"/><Relationship Id="rId12" Type="http://schemas.openxmlformats.org/officeDocument/2006/relationships/image" Target="../media/image32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.png"/><Relationship Id="rId11" Type="http://schemas.openxmlformats.org/officeDocument/2006/relationships/image" Target="../media/image31.emf"/><Relationship Id="rId5" Type="http://schemas.microsoft.com/office/2007/relationships/hdphoto" Target="../media/hdphoto1.wdp"/><Relationship Id="rId10" Type="http://schemas.microsoft.com/office/2007/relationships/hdphoto" Target="../media/hdphoto3.wdp"/><Relationship Id="rId4" Type="http://schemas.openxmlformats.org/officeDocument/2006/relationships/image" Target="../media/image27.png"/><Relationship Id="rId9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791200" y="4876800"/>
            <a:ext cx="3505200" cy="914400"/>
          </a:xfrm>
        </p:spPr>
        <p:txBody>
          <a:bodyPr/>
          <a:lstStyle/>
          <a:p>
            <a:pPr algn="l">
              <a:lnSpc>
                <a:spcPct val="80000"/>
              </a:lnSpc>
            </a:pPr>
            <a:r>
              <a:rPr lang="en-US" sz="2400" dirty="0" smtClean="0">
                <a:solidFill>
                  <a:srgbClr val="FF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Supply Management</a:t>
            </a:r>
          </a:p>
          <a:p>
            <a:pPr algn="l">
              <a:lnSpc>
                <a:spcPct val="80000"/>
              </a:lnSpc>
            </a:pPr>
            <a:r>
              <a:rPr lang="en-US" sz="1400" b="0" dirty="0" smtClean="0">
                <a:solidFill>
                  <a:srgbClr val="FF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Munshaw,  </a:t>
            </a:r>
            <a:r>
              <a:rPr lang="en-US" sz="1200" b="0" dirty="0" smtClean="0">
                <a:solidFill>
                  <a:srgbClr val="FF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CPP, SCSMP, SCMP</a:t>
            </a:r>
            <a:endParaRPr lang="en-US" sz="1400" b="0" dirty="0" smtClean="0">
              <a:solidFill>
                <a:srgbClr val="FFFF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80000"/>
              </a:lnSpc>
            </a:pPr>
            <a:r>
              <a:rPr lang="en-US" sz="1400" b="0" dirty="0" smtClean="0">
                <a:solidFill>
                  <a:srgbClr val="FF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Manager Supply Management</a:t>
            </a:r>
          </a:p>
          <a:p>
            <a:pPr>
              <a:lnSpc>
                <a:spcPct val="80000"/>
              </a:lnSpc>
            </a:pPr>
            <a:endParaRPr lang="en-US" sz="1400" b="0" dirty="0">
              <a:solidFill>
                <a:srgbClr val="FFFF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5" name="Picture 7" descr="The Sleeping Gia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339788"/>
            <a:ext cx="7450667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52400"/>
            <a:ext cx="8305800" cy="2514600"/>
          </a:xfrm>
        </p:spPr>
        <p:txBody>
          <a:bodyPr/>
          <a:lstStyle/>
          <a:p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Selling to</a:t>
            </a:r>
            <a:b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City of Thunder Bay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link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Text Box 2"/>
          <p:cNvSpPr txBox="1">
            <a:spLocks noChangeArrowheads="1"/>
          </p:cNvSpPr>
          <p:nvPr/>
        </p:nvSpPr>
        <p:spPr bwMode="auto">
          <a:xfrm>
            <a:off x="4724400" y="228600"/>
            <a:ext cx="42672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6000" dirty="0">
              <a:solidFill>
                <a:srgbClr val="FFFF66"/>
              </a:solidFill>
              <a:latin typeface="Times New Roman" pitchFamily="18" charset="0"/>
            </a:endParaRPr>
          </a:p>
        </p:txBody>
      </p:sp>
      <p:sp>
        <p:nvSpPr>
          <p:cNvPr id="109572" name="Text Box 4"/>
          <p:cNvSpPr txBox="1">
            <a:spLocks noChangeArrowheads="1"/>
          </p:cNvSpPr>
          <p:nvPr/>
        </p:nvSpPr>
        <p:spPr bwMode="auto">
          <a:xfrm>
            <a:off x="609600" y="250115"/>
            <a:ext cx="7543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>
                <a:solidFill>
                  <a:srgbClr val="FF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Public purchasing, learn the process, it’s not magic.....</a:t>
            </a:r>
            <a:endParaRPr lang="en-CA" sz="4000" dirty="0">
              <a:solidFill>
                <a:srgbClr val="FFFF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9581" name="Picture 13" descr="The Lord of the Rings: The Fellowship of the Ring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55700" y="1752600"/>
            <a:ext cx="6451600" cy="4032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95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1095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95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9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382000" cy="914400"/>
          </a:xfrm>
        </p:spPr>
        <p:txBody>
          <a:bodyPr/>
          <a:lstStyle/>
          <a:p>
            <a:r>
              <a:rPr lang="en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 to </a:t>
            </a:r>
            <a:r>
              <a:rPr lang="en-CA" sz="48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Win</a:t>
            </a:r>
            <a:endParaRPr lang="en-CA" sz="4800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752600"/>
            <a:ext cx="7086600" cy="47244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3200" b="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Know the customer &amp; their needs</a:t>
            </a:r>
          </a:p>
          <a:p>
            <a:pPr marL="0" indent="0"/>
            <a:endParaRPr lang="en-CA" sz="1600" b="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3200" b="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Understand the rules &amp; process</a:t>
            </a:r>
          </a:p>
          <a:p>
            <a:pPr marL="0" indent="0"/>
            <a:endParaRPr lang="en-CA" sz="1600" b="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3200" b="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Watch for opportunities</a:t>
            </a:r>
          </a:p>
          <a:p>
            <a:pPr marL="0" indent="0"/>
            <a:endParaRPr lang="en-CA" sz="1600" b="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3200" b="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Built relationships</a:t>
            </a:r>
          </a:p>
          <a:p>
            <a:pPr marL="0" indent="0"/>
            <a:endParaRPr lang="en-CA" sz="1600" b="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3200" b="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Competed to win</a:t>
            </a:r>
          </a:p>
          <a:p>
            <a:pPr marL="0" indent="0"/>
            <a:endParaRPr lang="en-CA" sz="1600" b="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3200" b="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Offer fair value for money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sz="3200" b="0" dirty="0" smtClean="0">
              <a:solidFill>
                <a:srgbClr val="FFFF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sz="3200" b="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437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6725" y="609600"/>
            <a:ext cx="8382000" cy="914400"/>
          </a:xfrm>
        </p:spPr>
        <p:txBody>
          <a:bodyPr/>
          <a:lstStyle/>
          <a:p>
            <a:r>
              <a:rPr lang="en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Success = K + </a:t>
            </a: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R </a:t>
            </a:r>
            <a:r>
              <a:rPr lang="en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VM</a:t>
            </a:r>
          </a:p>
        </p:txBody>
      </p:sp>
      <p:pic>
        <p:nvPicPr>
          <p:cNvPr id="13927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133600"/>
            <a:ext cx="6267450" cy="352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1002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382000" cy="914400"/>
          </a:xfrm>
        </p:spPr>
        <p:txBody>
          <a:bodyPr/>
          <a:lstStyle/>
          <a:p>
            <a:r>
              <a:rPr lang="en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Reason for Un-Successes</a:t>
            </a:r>
            <a:endParaRPr lang="en-CA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7086600" cy="44196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3200" b="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Poor customer knowledge</a:t>
            </a:r>
          </a:p>
          <a:p>
            <a:pPr marL="0" indent="0"/>
            <a:endParaRPr lang="en-CA" sz="1400" b="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3200" b="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Failure to demonstrate, experience,  value added, environmental etc..</a:t>
            </a:r>
          </a:p>
          <a:p>
            <a:pPr marL="0" indent="0"/>
            <a:endParaRPr lang="en-CA" sz="1400" b="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3200" b="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Non-compliance with process &amp; rules</a:t>
            </a:r>
            <a:endParaRPr lang="en-CA" sz="1600" b="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/>
            <a:r>
              <a:rPr lang="en-CA" sz="3200" b="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(ie: missed mandatory criteria,</a:t>
            </a:r>
          </a:p>
          <a:p>
            <a:pPr marL="0" indent="0"/>
            <a:r>
              <a:rPr lang="en-CA" sz="3200" b="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delivered late, in pencil, unsigned)</a:t>
            </a:r>
          </a:p>
          <a:p>
            <a:pPr marL="0" indent="0"/>
            <a:endParaRPr lang="en-CA" sz="1600" b="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3200" b="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Ask for a debrief, listen &amp; learn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sz="3200" b="0" dirty="0" smtClean="0">
              <a:solidFill>
                <a:srgbClr val="FFFF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sz="3200" b="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470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US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Buying  Trends</a:t>
            </a:r>
            <a:endParaRPr lang="en-CA" dirty="0">
              <a:solidFill>
                <a:srgbClr val="FFFF66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7218" name="Picture 2" descr="Biddingo.com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081736"/>
            <a:ext cx="3048001" cy="960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7220" name="Picture 4" descr="MERX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234" y="1981200"/>
            <a:ext cx="2438266" cy="1002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7221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007" y="3547468"/>
            <a:ext cx="2592937" cy="689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4800600" y="3061277"/>
            <a:ext cx="32767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>
                <a:hlinkClick r:id="rId8" tooltip="Home page"/>
              </a:rPr>
              <a:t>Buyandsell.gc.ca</a:t>
            </a:r>
            <a:endParaRPr lang="en-CA" dirty="0"/>
          </a:p>
          <a:p>
            <a:r>
              <a:rPr lang="en-CA" dirty="0" smtClean="0"/>
              <a:t>Government Canada</a:t>
            </a:r>
            <a:endParaRPr lang="en-CA" dirty="0">
              <a:effectLst/>
            </a:endParaRPr>
          </a:p>
        </p:txBody>
      </p:sp>
      <p:pic>
        <p:nvPicPr>
          <p:cNvPr id="137223" name="Picture 7" descr="HealthPro Public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1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4479078"/>
            <a:ext cx="2130424" cy="710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925830" y="2709236"/>
            <a:ext cx="4114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BPS Procurement Directive </a:t>
            </a:r>
          </a:p>
        </p:txBody>
      </p:sp>
      <p:pic>
        <p:nvPicPr>
          <p:cNvPr id="137224" name="Picture 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516878"/>
            <a:ext cx="2819400" cy="601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8242" name="Picture 2" descr="Image result for bravo solutions logo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5189219"/>
            <a:ext cx="3209925" cy="96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8246" name="Picture 6" descr="Image result for oecm ontario">
            <a:hlinkClick r:id="rId14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379" y="1781633"/>
            <a:ext cx="1893275" cy="878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ext Box 2"/>
          <p:cNvSpPr txBox="1">
            <a:spLocks noChangeArrowheads="1"/>
          </p:cNvSpPr>
          <p:nvPr/>
        </p:nvSpPr>
        <p:spPr bwMode="auto">
          <a:xfrm>
            <a:off x="4724400" y="228600"/>
            <a:ext cx="42672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6000" dirty="0">
              <a:solidFill>
                <a:srgbClr val="FFFF66"/>
              </a:solidFill>
              <a:latin typeface="Times New Roman" pitchFamily="18" charset="0"/>
            </a:endParaRPr>
          </a:p>
        </p:txBody>
      </p:sp>
      <p:sp>
        <p:nvSpPr>
          <p:cNvPr id="100356" name="Text Box 4"/>
          <p:cNvSpPr txBox="1">
            <a:spLocks noChangeArrowheads="1"/>
          </p:cNvSpPr>
          <p:nvPr/>
        </p:nvSpPr>
        <p:spPr bwMode="auto">
          <a:xfrm>
            <a:off x="339090" y="708520"/>
            <a:ext cx="80772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 “5 ” Buying Trends</a:t>
            </a:r>
            <a:endParaRPr lang="en-CA" sz="4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0357" name="Text Box 5"/>
          <p:cNvSpPr txBox="1">
            <a:spLocks noChangeArrowheads="1"/>
          </p:cNvSpPr>
          <p:nvPr/>
        </p:nvSpPr>
        <p:spPr bwMode="auto">
          <a:xfrm>
            <a:off x="571500" y="1905000"/>
            <a:ext cx="7505700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CA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#1  	Use of </a:t>
            </a:r>
            <a:r>
              <a:rPr lang="en-CA" sz="3600" dirty="0">
                <a:solidFill>
                  <a:srgbClr val="FFFF00"/>
                </a:solidFill>
                <a:latin typeface="Times New Roman" pitchFamily="18" charset="0"/>
                <a:cs typeface="Times New Roman" panose="02020603050405020304" pitchFamily="18" charset="0"/>
              </a:rPr>
              <a:t>P</a:t>
            </a:r>
            <a:r>
              <a:rPr lang="en-CA" sz="3600" dirty="0" smtClean="0">
                <a:solidFill>
                  <a:srgbClr val="FFFF00"/>
                </a:solidFill>
                <a:latin typeface="Times New Roman" pitchFamily="18" charset="0"/>
                <a:cs typeface="Times New Roman" panose="02020603050405020304" pitchFamily="18" charset="0"/>
              </a:rPr>
              <a:t>rocurement Portals </a:t>
            </a:r>
          </a:p>
          <a:p>
            <a:pPr>
              <a:spcBef>
                <a:spcPct val="50000"/>
              </a:spcBef>
            </a:pPr>
            <a:r>
              <a:rPr lang="en-CA" sz="3600" dirty="0" smtClean="0">
                <a:solidFill>
                  <a:srgbClr val="FFFF00"/>
                </a:solidFill>
                <a:latin typeface="Times New Roman" pitchFamily="18" charset="0"/>
                <a:cs typeface="Times New Roman" panose="02020603050405020304" pitchFamily="18" charset="0"/>
              </a:rPr>
              <a:t>#2	Increased </a:t>
            </a:r>
            <a:r>
              <a:rPr lang="en-CA" sz="3600" dirty="0">
                <a:solidFill>
                  <a:srgbClr val="FFFF00"/>
                </a:solidFill>
                <a:latin typeface="Times New Roman" pitchFamily="18" charset="0"/>
                <a:cs typeface="Times New Roman" panose="02020603050405020304" pitchFamily="18" charset="0"/>
              </a:rPr>
              <a:t>G</a:t>
            </a:r>
            <a:r>
              <a:rPr lang="en-CA" sz="3600" dirty="0" smtClean="0">
                <a:solidFill>
                  <a:srgbClr val="FFFF00"/>
                </a:solidFill>
                <a:latin typeface="Times New Roman" pitchFamily="18" charset="0"/>
                <a:cs typeface="Times New Roman" panose="02020603050405020304" pitchFamily="18" charset="0"/>
              </a:rPr>
              <a:t>roup </a:t>
            </a:r>
            <a:r>
              <a:rPr lang="en-CA" sz="3600" dirty="0">
                <a:solidFill>
                  <a:srgbClr val="FFFF00"/>
                </a:solidFill>
                <a:latin typeface="Times New Roman" pitchFamily="18" charset="0"/>
                <a:cs typeface="Times New Roman" panose="02020603050405020304" pitchFamily="18" charset="0"/>
              </a:rPr>
              <a:t>B</a:t>
            </a:r>
            <a:r>
              <a:rPr lang="en-CA" sz="3600" dirty="0" smtClean="0">
                <a:solidFill>
                  <a:srgbClr val="FFFF00"/>
                </a:solidFill>
                <a:latin typeface="Times New Roman" pitchFamily="18" charset="0"/>
                <a:cs typeface="Times New Roman" panose="02020603050405020304" pitchFamily="18" charset="0"/>
              </a:rPr>
              <a:t>uying </a:t>
            </a:r>
          </a:p>
          <a:p>
            <a:pPr>
              <a:spcBef>
                <a:spcPct val="50000"/>
              </a:spcBef>
            </a:pPr>
            <a:r>
              <a:rPr lang="en-CA" sz="3600" dirty="0" smtClean="0">
                <a:solidFill>
                  <a:srgbClr val="FFFF00"/>
                </a:solidFill>
                <a:latin typeface="Times New Roman" pitchFamily="18" charset="0"/>
                <a:cs typeface="Times New Roman" panose="02020603050405020304" pitchFamily="18" charset="0"/>
              </a:rPr>
              <a:t>#3	Electronic Bid Submissions</a:t>
            </a:r>
          </a:p>
          <a:p>
            <a:pPr>
              <a:spcBef>
                <a:spcPct val="50000"/>
              </a:spcBef>
            </a:pPr>
            <a:r>
              <a:rPr lang="en-CA" sz="3600" dirty="0" smtClean="0">
                <a:solidFill>
                  <a:srgbClr val="FFFF00"/>
                </a:solidFill>
                <a:latin typeface="Times New Roman" pitchFamily="18" charset="0"/>
                <a:cs typeface="Times New Roman" panose="02020603050405020304" pitchFamily="18" charset="0"/>
              </a:rPr>
              <a:t>#4	Longer Term Agreements</a:t>
            </a:r>
          </a:p>
          <a:p>
            <a:pPr>
              <a:spcBef>
                <a:spcPct val="50000"/>
              </a:spcBef>
            </a:pPr>
            <a:r>
              <a:rPr lang="en-CA" sz="3600" dirty="0" smtClean="0">
                <a:solidFill>
                  <a:srgbClr val="FFFF00"/>
                </a:solidFill>
                <a:latin typeface="Times New Roman" pitchFamily="18" charset="0"/>
                <a:cs typeface="Times New Roman" panose="02020603050405020304" pitchFamily="18" charset="0"/>
              </a:rPr>
              <a:t>#5	Total Cost &amp; SEEP Consideration</a:t>
            </a:r>
            <a:endParaRPr lang="en-CA" sz="3600" dirty="0">
              <a:solidFill>
                <a:srgbClr val="FFFF00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0" indent="0"/>
            <a:endParaRPr lang="en-US" sz="1200" dirty="0"/>
          </a:p>
          <a:p>
            <a:pPr marL="0" indent="0"/>
            <a:endParaRPr lang="en-US" sz="2400" b="0" dirty="0"/>
          </a:p>
          <a:p>
            <a:pPr marL="0" indent="0"/>
            <a:endParaRPr lang="en-CA" sz="2400" dirty="0"/>
          </a:p>
        </p:txBody>
      </p:sp>
      <p:pic>
        <p:nvPicPr>
          <p:cNvPr id="140307" name="Picture 19" descr="fa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600200"/>
            <a:ext cx="50292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300" fill="hold"/>
                                        <p:tgtEl>
                                          <p:spTgt spid="1403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300" fill="hold"/>
                                        <p:tgtEl>
                                          <p:spTgt spid="1403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300" fill="hold"/>
                                        <p:tgtEl>
                                          <p:spTgt spid="1403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300" fill="hold"/>
                                        <p:tgtEl>
                                          <p:spTgt spid="14030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03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03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403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403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762000"/>
            <a:ext cx="8305800" cy="5257800"/>
          </a:xfrm>
        </p:spPr>
        <p:txBody>
          <a:bodyPr/>
          <a:lstStyle/>
          <a:p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Does the City maintain a bidders list</a:t>
            </a:r>
            <a:r>
              <a:rPr 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No.</a:t>
            </a:r>
            <a:endParaRPr lang="en-US" sz="3200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there a 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local preference </a:t>
            </a:r>
            <a:r>
              <a:rPr 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policy?   </a:t>
            </a:r>
            <a:r>
              <a:rPr lang="en-US" sz="3200" b="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</a:t>
            </a:r>
            <a:r>
              <a:rPr lang="en-US" sz="3200" b="0" i="1" dirty="0" smtClean="0">
                <a:solidFill>
                  <a:srgbClr val="FF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400" b="0" dirty="0" smtClean="0">
              <a:solidFill>
                <a:srgbClr val="FFFF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CA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do I arrange to see a department</a:t>
            </a:r>
            <a:r>
              <a:rPr lang="en-CA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n-CA" sz="1000" b="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CA" sz="3200" b="0" dirty="0" smtClean="0">
                <a:solidFill>
                  <a:srgbClr val="FF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CA" sz="3200" b="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Contact departments directly, see </a:t>
            </a:r>
            <a:r>
              <a:rPr lang="en-CA" sz="3200" b="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web site </a:t>
            </a:r>
            <a:r>
              <a:rPr lang="en-CA" sz="3200" b="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&amp; blue </a:t>
            </a:r>
            <a:r>
              <a:rPr lang="en-CA" sz="3200" b="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pages for </a:t>
            </a:r>
            <a:r>
              <a:rPr lang="en-CA" sz="3200" b="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 listings</a:t>
            </a:r>
          </a:p>
          <a:p>
            <a:endParaRPr lang="en-CA" sz="2400" b="0" dirty="0">
              <a:solidFill>
                <a:srgbClr val="FFFF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CA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I view </a:t>
            </a:r>
            <a:r>
              <a:rPr lang="en-CA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opportunities </a:t>
            </a:r>
            <a:r>
              <a:rPr lang="en-CA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line</a:t>
            </a:r>
            <a:r>
              <a:rPr lang="en-CA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 </a:t>
            </a:r>
            <a:r>
              <a:rPr lang="en-CA" sz="3200" b="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Yes</a:t>
            </a:r>
            <a:r>
              <a:rPr lang="en-CA" sz="3200" b="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CA" sz="3200" b="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CA" b="0" dirty="0">
                <a:solidFill>
                  <a:srgbClr val="FFFF66"/>
                </a:solidFill>
              </a:rPr>
              <a:t>	</a:t>
            </a:r>
            <a:endParaRPr lang="en-US" b="0" dirty="0">
              <a:solidFill>
                <a:srgbClr val="FFFF66"/>
              </a:solidFill>
            </a:endParaRPr>
          </a:p>
          <a:p>
            <a:endParaRPr lang="en-US" b="0" dirty="0"/>
          </a:p>
          <a:p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204" name="Rectangle 12"/>
          <p:cNvSpPr>
            <a:spLocks noGrp="1" noChangeArrowheads="1"/>
          </p:cNvSpPr>
          <p:nvPr>
            <p:ph type="title"/>
          </p:nvPr>
        </p:nvSpPr>
        <p:spPr>
          <a:xfrm>
            <a:off x="381000" y="1066800"/>
            <a:ext cx="8382000" cy="914400"/>
          </a:xfrm>
        </p:spPr>
        <p:txBody>
          <a:bodyPr/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Questions?</a:t>
            </a:r>
            <a:r>
              <a:rPr lang="en-US" sz="6000" dirty="0"/>
              <a:t/>
            </a:r>
            <a:br>
              <a:rPr lang="en-US" sz="6000" dirty="0"/>
            </a:br>
            <a:endParaRPr lang="en-CA" sz="6000" dirty="0"/>
          </a:p>
        </p:txBody>
      </p:sp>
      <p:graphicFrame>
        <p:nvGraphicFramePr>
          <p:cNvPr id="136200" name="Object 8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1447800" y="2590800"/>
          <a:ext cx="2743200" cy="2454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96" name="Bitmap Image" r:id="rId3" imgW="1991003" imgH="1781424" progId="Paint.Picture">
                  <p:embed/>
                </p:oleObj>
              </mc:Choice>
              <mc:Fallback>
                <p:oleObj name="Bitmap Image" r:id="rId3" imgW="1991003" imgH="1781424" progId="Paint.Picture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2590800"/>
                        <a:ext cx="2743200" cy="2454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6203" name="Object 11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3657600" y="3886200"/>
          <a:ext cx="3438525" cy="197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97" name="Bitmap Image" r:id="rId5" imgW="3438095" imgH="1666667" progId="Paint.Picture">
                  <p:embed/>
                </p:oleObj>
              </mc:Choice>
              <mc:Fallback>
                <p:oleObj name="Bitmap Image" r:id="rId5" imgW="3438095" imgH="1666667" progId="Paint.Picture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3886200"/>
                        <a:ext cx="3438525" cy="1971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6" dur="2000" fill="hold"/>
                                        <p:tgtEl>
                                          <p:spTgt spid="1362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362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36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36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0800000">
                                      <p:cBhvr>
                                        <p:cTn id="15" dur="2000" fill="hold"/>
                                        <p:tgtEl>
                                          <p:spTgt spid="1362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20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7" name="Picture 5" descr="rotate_b_7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09800" y="1178786"/>
            <a:ext cx="1524000" cy="1564414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0843" name="Picture 11" descr="animals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0" y="3810000"/>
            <a:ext cx="1270000" cy="1270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0846" name="Picture 14" descr="arenas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87937" y="3279059"/>
            <a:ext cx="1447800" cy="1447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0849" name="Picture 17" descr="bus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429000"/>
            <a:ext cx="1619250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855" name="Picture 23" descr="fir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7178" y="1524000"/>
            <a:ext cx="17526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861" name="Picture 29" descr="gol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718" y="4038430"/>
            <a:ext cx="16002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865" name="Picture 33" descr="On Patrol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3214" y="4724400"/>
            <a:ext cx="1981200" cy="1287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867" name="Picture 35" descr="rectrail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302" y="5139531"/>
            <a:ext cx="1333500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877" name="Picture 45" descr="https://encrypted-tbn2.gstatic.com/images?q=tbn:ANd9GcTh3gUfuoCBlvzs5TnvaFeBTBCucsLxq4O-pXMNtQKwm6cePTTx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1540" y="4838530"/>
            <a:ext cx="1946275" cy="1295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879" name="Picture 47" descr="Image result for city of thunder bay parks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895" y="2548045"/>
            <a:ext cx="1881505" cy="1057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885" name="Picture 5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3231" y="3428999"/>
            <a:ext cx="2052637" cy="1153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0886" name="Picture 5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056" y="2169228"/>
            <a:ext cx="206013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0887" name="Picture 55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233" y="2460914"/>
            <a:ext cx="1862137" cy="1394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0889" name="Picture 57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2647" y="221586"/>
            <a:ext cx="2071687" cy="1378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0290" name="Picture 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7067" y="1234645"/>
            <a:ext cx="1920636" cy="1079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7218" name="Picture 2" descr="Image result for city thunder bay waterfront park">
            <a:hlinkClick r:id="rId18"/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3214" y="265866"/>
            <a:ext cx="2102623" cy="1183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7220" name="Picture 4" descr="Image result for city thunder bay waterfront park first nations">
            <a:hlinkClick r:id="rId20"/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5952" y="5048250"/>
            <a:ext cx="1332225" cy="133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7222" name="Picture 6" descr="Image result for city thunder bay waterfront park first nations">
            <a:hlinkClick r:id="rId22"/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77" y="754923"/>
            <a:ext cx="2292595" cy="1528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Text Box 2"/>
          <p:cNvSpPr txBox="1">
            <a:spLocks noChangeArrowheads="1"/>
          </p:cNvSpPr>
          <p:nvPr/>
        </p:nvSpPr>
        <p:spPr bwMode="auto">
          <a:xfrm>
            <a:off x="4724400" y="228600"/>
            <a:ext cx="42672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6000" dirty="0">
              <a:solidFill>
                <a:srgbClr val="FFFF66"/>
              </a:solidFill>
              <a:latin typeface="Times New Roman" pitchFamily="18" charset="0"/>
            </a:endParaRPr>
          </a:p>
        </p:txBody>
      </p:sp>
      <p:sp>
        <p:nvSpPr>
          <p:cNvPr id="118793" name="Rectangle 9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382000" cy="1219200"/>
          </a:xfrm>
        </p:spPr>
        <p:txBody>
          <a:bodyPr/>
          <a:lstStyle/>
          <a:p>
            <a:r>
              <a:rPr lang="en-US" sz="4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Broader Public Sector Procurement</a:t>
            </a:r>
            <a:r>
              <a:rPr lang="en-US" sz="4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br>
              <a:rPr lang="en-US" sz="4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know</a:t>
            </a:r>
            <a:r>
              <a:rPr lang="en-US" sz="4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rules</a:t>
            </a:r>
            <a:endParaRPr lang="en-CA" sz="40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8789" name="Picture 5" descr="4076959393_0c7a46bbaa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9200" y="2057400"/>
            <a:ext cx="3200400" cy="3200400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8792" name="Picture 8" descr="bird_breaking_the_rules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91000" y="2743200"/>
            <a:ext cx="3011488" cy="3276600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187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187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187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187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87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87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8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8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9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Text Box 2"/>
          <p:cNvSpPr txBox="1">
            <a:spLocks noChangeArrowheads="1"/>
          </p:cNvSpPr>
          <p:nvPr/>
        </p:nvSpPr>
        <p:spPr bwMode="auto">
          <a:xfrm>
            <a:off x="4724400" y="228600"/>
            <a:ext cx="42672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6000" dirty="0">
              <a:solidFill>
                <a:srgbClr val="FFFF66"/>
              </a:solidFill>
              <a:latin typeface="Times New Roman" pitchFamily="18" charset="0"/>
            </a:endParaRPr>
          </a:p>
        </p:txBody>
      </p:sp>
      <p:sp>
        <p:nvSpPr>
          <p:cNvPr id="107524" name="Text Box 4"/>
          <p:cNvSpPr txBox="1">
            <a:spLocks noChangeArrowheads="1"/>
          </p:cNvSpPr>
          <p:nvPr/>
        </p:nvSpPr>
        <p:spPr bwMode="auto">
          <a:xfrm>
            <a:off x="1143000" y="533400"/>
            <a:ext cx="57912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CA" sz="4000" b="1" dirty="0" smtClean="0">
                <a:solidFill>
                  <a:srgbClr val="FFFF00"/>
                </a:solidFill>
                <a:latin typeface="Times New Roman" pitchFamily="18" charset="0"/>
              </a:rPr>
              <a:t>City  “</a:t>
            </a:r>
            <a:r>
              <a:rPr lang="en-CA" sz="4000" b="1" i="1" dirty="0" smtClean="0">
                <a:solidFill>
                  <a:srgbClr val="FFFF00"/>
                </a:solidFill>
                <a:latin typeface="Times New Roman" pitchFamily="18" charset="0"/>
              </a:rPr>
              <a:t>Rules</a:t>
            </a:r>
            <a:r>
              <a:rPr lang="en-CA" sz="4000" b="1" dirty="0" smtClean="0">
                <a:solidFill>
                  <a:srgbClr val="FFFF00"/>
                </a:solidFill>
                <a:latin typeface="Times New Roman" pitchFamily="18" charset="0"/>
              </a:rPr>
              <a:t>” </a:t>
            </a:r>
            <a:endParaRPr lang="en-CA" sz="40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07525" name="Text Box 5"/>
          <p:cNvSpPr txBox="1">
            <a:spLocks noChangeArrowheads="1"/>
          </p:cNvSpPr>
          <p:nvPr/>
        </p:nvSpPr>
        <p:spPr bwMode="auto">
          <a:xfrm>
            <a:off x="609600" y="1676400"/>
            <a:ext cx="7543800" cy="5222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sz="1000" dirty="0">
              <a:solidFill>
                <a:srgbClr val="FFFF66"/>
              </a:solidFill>
              <a:latin typeface="Times New Roman" pitchFamily="18" charset="0"/>
            </a:endParaRPr>
          </a:p>
          <a:p>
            <a:pPr marL="457200" indent="-457200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</a:rPr>
              <a:t>Over $60,000  Public tender call</a:t>
            </a:r>
          </a:p>
          <a:p>
            <a:pPr eaLnBrk="1" hangingPunct="1">
              <a:spcBef>
                <a:spcPct val="20000"/>
              </a:spcBef>
            </a:pPr>
            <a:endParaRPr lang="en-US" sz="1050" dirty="0" smtClean="0">
              <a:solidFill>
                <a:srgbClr val="FFFF00"/>
              </a:solidFill>
              <a:latin typeface="Times New Roman" pitchFamily="18" charset="0"/>
            </a:endParaRPr>
          </a:p>
          <a:p>
            <a:pPr marL="457200" indent="-457200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</a:rPr>
              <a:t>$5 –  $60,000   At least 3 quotes</a:t>
            </a:r>
          </a:p>
          <a:p>
            <a:pPr eaLnBrk="1" hangingPunct="1">
              <a:spcBef>
                <a:spcPct val="20000"/>
              </a:spcBef>
            </a:pPr>
            <a:endParaRPr lang="en-US" sz="1400" dirty="0" smtClean="0">
              <a:solidFill>
                <a:srgbClr val="FFFF00"/>
              </a:solidFill>
              <a:latin typeface="Times New Roman" pitchFamily="18" charset="0"/>
            </a:endParaRPr>
          </a:p>
          <a:p>
            <a:pPr marL="457200" indent="-457200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</a:rPr>
              <a:t>&lt; $5,000 , most beneficial &amp; economical</a:t>
            </a:r>
          </a:p>
          <a:p>
            <a:pPr algn="ctr" eaLnBrk="1" hangingPunct="1">
              <a:spcBef>
                <a:spcPct val="20000"/>
              </a:spcBef>
            </a:pPr>
            <a:endParaRPr lang="en-US" sz="2000" dirty="0" smtClean="0">
              <a:solidFill>
                <a:srgbClr val="FFFF00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20000"/>
              </a:spcBef>
            </a:pPr>
            <a:endParaRPr lang="en-US" sz="2000" dirty="0">
              <a:solidFill>
                <a:srgbClr val="FFFF00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20000"/>
              </a:spcBef>
            </a:pPr>
            <a:r>
              <a:rPr lang="en-US" sz="2800" u="sng" dirty="0" smtClean="0">
                <a:solidFill>
                  <a:srgbClr val="FFFF00"/>
                </a:solidFill>
                <a:latin typeface="Times New Roman" pitchFamily="18" charset="0"/>
              </a:rPr>
              <a:t>Visit our web site for complete details</a:t>
            </a:r>
          </a:p>
          <a:p>
            <a:pPr algn="ctr" eaLnBrk="1" hangingPunct="1">
              <a:spcBef>
                <a:spcPct val="20000"/>
              </a:spcBef>
            </a:pPr>
            <a:endParaRPr lang="en-US" sz="3200" b="1" dirty="0">
              <a:solidFill>
                <a:schemeClr val="tx2"/>
              </a:solidFill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endParaRPr lang="en-CA" sz="3600" dirty="0">
              <a:solidFill>
                <a:srgbClr val="FFFF66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ext Box 2"/>
          <p:cNvSpPr txBox="1">
            <a:spLocks noChangeArrowheads="1"/>
          </p:cNvSpPr>
          <p:nvPr/>
        </p:nvSpPr>
        <p:spPr bwMode="auto">
          <a:xfrm>
            <a:off x="4724400" y="228600"/>
            <a:ext cx="42672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6000" dirty="0">
              <a:solidFill>
                <a:srgbClr val="FFFF66"/>
              </a:solidFill>
              <a:latin typeface="Times New Roman" pitchFamily="18" charset="0"/>
            </a:endParaRPr>
          </a:p>
        </p:txBody>
      </p:sp>
      <p:sp>
        <p:nvSpPr>
          <p:cNvPr id="110596" name="Text Box 4"/>
          <p:cNvSpPr txBox="1">
            <a:spLocks noChangeArrowheads="1"/>
          </p:cNvSpPr>
          <p:nvPr/>
        </p:nvSpPr>
        <p:spPr bwMode="auto">
          <a:xfrm>
            <a:off x="194310" y="527189"/>
            <a:ext cx="85344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CA" sz="4000" b="1" dirty="0" smtClean="0">
                <a:solidFill>
                  <a:srgbClr val="FF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Buying Process</a:t>
            </a:r>
            <a:endParaRPr lang="en-CA" sz="4000" b="1" dirty="0">
              <a:solidFill>
                <a:srgbClr val="FFFF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0597" name="Text Box 5"/>
          <p:cNvSpPr txBox="1">
            <a:spLocks noChangeArrowheads="1"/>
          </p:cNvSpPr>
          <p:nvPr/>
        </p:nvSpPr>
        <p:spPr bwMode="auto">
          <a:xfrm>
            <a:off x="838200" y="1676400"/>
            <a:ext cx="7924800" cy="4093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Departments generally </a:t>
            </a:r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buy direct under </a:t>
            </a:r>
          </a:p>
          <a:p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$15,000.</a:t>
            </a:r>
          </a:p>
          <a:p>
            <a:endParaRPr lang="en-US" sz="3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•"/>
            </a:pP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Supply begins to get involved between </a:t>
            </a:r>
          </a:p>
          <a:p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$15 - 60,000.</a:t>
            </a:r>
            <a:endParaRPr lang="en-US" sz="3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•"/>
            </a:pPr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Supply controls the process above</a:t>
            </a:r>
          </a:p>
          <a:p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$60,000 .</a:t>
            </a:r>
            <a:endParaRPr lang="en-CA" sz="3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/>
        <p:txBody>
          <a:bodyPr/>
          <a:lstStyle/>
          <a:p>
            <a:pPr algn="ctr"/>
            <a:r>
              <a:rPr lang="en-US" sz="4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Selling Strategies</a:t>
            </a:r>
          </a:p>
          <a:p>
            <a:endParaRPr lang="en-US" sz="3200" b="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b="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Under $60k, view the CTB as many different accounts &amp; establish relationships with </a:t>
            </a:r>
            <a:r>
              <a:rPr lang="en-US" sz="3200" b="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depts</a:t>
            </a:r>
            <a:endParaRPr lang="en-US" sz="3200" b="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/>
            <a:endParaRPr lang="en-US" sz="1200" b="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b="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Review CTB web site, all </a:t>
            </a:r>
            <a:r>
              <a:rPr lang="en-US" sz="3200" b="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depts</a:t>
            </a:r>
            <a:r>
              <a:rPr lang="en-US" sz="3200" b="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staff and contact information listed </a:t>
            </a:r>
          </a:p>
          <a:p>
            <a:pPr marL="0" indent="0"/>
            <a:endParaRPr lang="en-US" sz="1200" b="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b="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Over $60k, know Supply staff, watch local paper &amp; Merx for bid opportunities</a:t>
            </a:r>
          </a:p>
          <a:p>
            <a:pPr marL="0" indent="0"/>
            <a:endParaRPr lang="en-US" sz="1200" b="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b="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Watch capital budget approval process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b="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11302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Text Box 2"/>
          <p:cNvSpPr txBox="1">
            <a:spLocks noChangeArrowheads="1"/>
          </p:cNvSpPr>
          <p:nvPr/>
        </p:nvSpPr>
        <p:spPr bwMode="auto">
          <a:xfrm>
            <a:off x="4724400" y="228600"/>
            <a:ext cx="42672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6000" dirty="0">
              <a:solidFill>
                <a:srgbClr val="FFFF66"/>
              </a:solidFill>
              <a:latin typeface="Times New Roman" pitchFamily="18" charset="0"/>
            </a:endParaRPr>
          </a:p>
        </p:txBody>
      </p:sp>
      <p:sp>
        <p:nvSpPr>
          <p:cNvPr id="113668" name="Text Box 4"/>
          <p:cNvSpPr txBox="1">
            <a:spLocks noChangeArrowheads="1"/>
          </p:cNvSpPr>
          <p:nvPr/>
        </p:nvSpPr>
        <p:spPr bwMode="auto">
          <a:xfrm>
            <a:off x="297628" y="456055"/>
            <a:ext cx="86106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CA" sz="4000" b="1" dirty="0" smtClean="0">
                <a:solidFill>
                  <a:srgbClr val="FF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Our “SEEP” Commitment</a:t>
            </a:r>
            <a:r>
              <a:rPr lang="en-CA" sz="4000" dirty="0" smtClean="0">
                <a:solidFill>
                  <a:srgbClr val="FF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CA" sz="4000" dirty="0">
              <a:solidFill>
                <a:srgbClr val="FFFF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9600" y="1676400"/>
            <a:ext cx="7772400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We will:</a:t>
            </a:r>
          </a:p>
          <a:p>
            <a:endParaRPr lang="en-US" sz="1100" dirty="0">
              <a:solidFill>
                <a:srgbClr val="FFFF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r>
              <a:rPr lang="en-US" sz="3200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</a:t>
            </a:r>
            <a:r>
              <a:rPr lang="en-US" sz="3200" i="1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Promote sustainable, social, </a:t>
            </a:r>
          </a:p>
          <a:p>
            <a:r>
              <a:rPr lang="en-US" sz="3200" i="1" dirty="0">
                <a:solidFill>
                  <a:srgbClr val="FFFF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3200" i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	</a:t>
            </a:r>
            <a:r>
              <a:rPr lang="en-US" sz="3200" i="1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environmental and ethical procurement</a:t>
            </a:r>
          </a:p>
          <a:p>
            <a:endParaRPr lang="en-US" sz="2000" dirty="0" smtClean="0">
              <a:solidFill>
                <a:srgbClr val="FFFF00"/>
              </a:solidFill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We require:</a:t>
            </a:r>
          </a:p>
          <a:p>
            <a:endParaRPr lang="en-CA" sz="20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CA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	</a:t>
            </a:r>
            <a:r>
              <a:rPr lang="en-CA" sz="32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Suppliers that exhibits leadership in </a:t>
            </a:r>
          </a:p>
          <a:p>
            <a:r>
              <a:rPr lang="en-CA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2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environmental &amp; social responsibility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sz="32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Text Box 2"/>
          <p:cNvSpPr txBox="1">
            <a:spLocks noChangeArrowheads="1"/>
          </p:cNvSpPr>
          <p:nvPr/>
        </p:nvSpPr>
        <p:spPr bwMode="auto">
          <a:xfrm>
            <a:off x="4724400" y="228600"/>
            <a:ext cx="42672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6000" dirty="0">
              <a:solidFill>
                <a:srgbClr val="FFFF66"/>
              </a:solidFill>
              <a:latin typeface="Times New Roman" pitchFamily="18" charset="0"/>
            </a:endParaRPr>
          </a:p>
        </p:txBody>
      </p:sp>
      <p:sp>
        <p:nvSpPr>
          <p:cNvPr id="112657" name="Text Box 17"/>
          <p:cNvSpPr txBox="1">
            <a:spLocks noChangeArrowheads="1"/>
          </p:cNvSpPr>
          <p:nvPr/>
        </p:nvSpPr>
        <p:spPr bwMode="auto">
          <a:xfrm>
            <a:off x="0" y="381000"/>
            <a:ext cx="7162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>
                <a:latin typeface="Times New Roman" pitchFamily="18" charset="0"/>
              </a:rPr>
              <a:t>	   </a:t>
            </a:r>
            <a:r>
              <a:rPr lang="en-US" sz="4000" dirty="0">
                <a:solidFill>
                  <a:srgbClr val="FFFF66"/>
                </a:solidFill>
                <a:latin typeface="Times New Roman" pitchFamily="18" charset="0"/>
              </a:rPr>
              <a:t>Sometimes you need help		to find your way….</a:t>
            </a:r>
            <a:endParaRPr lang="en-CA" sz="4000" dirty="0">
              <a:solidFill>
                <a:srgbClr val="FFFF66"/>
              </a:solidFill>
              <a:latin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0028" y="5641032"/>
            <a:ext cx="868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Visit Supply’s  web site for information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7220" name="Picture 4" descr="Image result for helping hand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775" y="2209800"/>
            <a:ext cx="6953250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126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126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ext Box 2"/>
          <p:cNvSpPr txBox="1">
            <a:spLocks noChangeArrowheads="1"/>
          </p:cNvSpPr>
          <p:nvPr/>
        </p:nvSpPr>
        <p:spPr bwMode="auto">
          <a:xfrm>
            <a:off x="4724400" y="228600"/>
            <a:ext cx="42672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6000" dirty="0">
              <a:solidFill>
                <a:srgbClr val="FFFF66"/>
              </a:solidFill>
              <a:latin typeface="Times New Roman" pitchFamily="18" charset="0"/>
            </a:endParaRPr>
          </a:p>
        </p:txBody>
      </p:sp>
      <p:sp>
        <p:nvSpPr>
          <p:cNvPr id="101380" name="Text Box 4"/>
          <p:cNvSpPr txBox="1">
            <a:spLocks noChangeArrowheads="1"/>
          </p:cNvSpPr>
          <p:nvPr/>
        </p:nvSpPr>
        <p:spPr bwMode="auto">
          <a:xfrm>
            <a:off x="838200" y="457200"/>
            <a:ext cx="70866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 smtClean="0">
                <a:solidFill>
                  <a:srgbClr val="FF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Supply’s Local Partners</a:t>
            </a:r>
            <a:endParaRPr lang="en-CA" sz="4000" dirty="0">
              <a:solidFill>
                <a:srgbClr val="FFFF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8242" name="Picture 2" descr="Entrepreneur Centre - select for more inform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884" y="3179088"/>
            <a:ext cx="2282773" cy="815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8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519" y="1447800"/>
            <a:ext cx="1865923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8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00000"/>
                    </a14:imgEffect>
                    <a14:imgEffect>
                      <a14:brightnessContrast brigh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51489"/>
            <a:ext cx="2267712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824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362200"/>
            <a:ext cx="1455075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8246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7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5" y="2934370"/>
            <a:ext cx="3143250" cy="735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8247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250" y="3994364"/>
            <a:ext cx="1419225" cy="2270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8248" name="Picture 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817087"/>
            <a:ext cx="2268295" cy="676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30" y="4254543"/>
            <a:ext cx="2437127" cy="520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TBBlue">
  <a:themeElements>
    <a:clrScheme name="">
      <a:dk1>
        <a:srgbClr val="FFFFCC"/>
      </a:dk1>
      <a:lt1>
        <a:srgbClr val="FFFFFF"/>
      </a:lt1>
      <a:dk2>
        <a:srgbClr val="FFCC66"/>
      </a:dk2>
      <a:lt2>
        <a:srgbClr val="000000"/>
      </a:lt2>
      <a:accent1>
        <a:srgbClr val="00CC99"/>
      </a:accent1>
      <a:accent2>
        <a:srgbClr val="009999"/>
      </a:accent2>
      <a:accent3>
        <a:srgbClr val="FFFFFF"/>
      </a:accent3>
      <a:accent4>
        <a:srgbClr val="DADAAE"/>
      </a:accent4>
      <a:accent5>
        <a:srgbClr val="AAE2CA"/>
      </a:accent5>
      <a:accent6>
        <a:srgbClr val="008A8A"/>
      </a:accent6>
      <a:hlink>
        <a:srgbClr val="FFFFFF"/>
      </a:hlink>
      <a:folHlink>
        <a:srgbClr val="FFFFFF"/>
      </a:folHlink>
    </a:clrScheme>
    <a:fontScheme name="CTBBlu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TBBlu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TBBlu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TBBlu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TBBlu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TBBlu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TBBlu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TBBlu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FFFFCC"/>
    </a:dk1>
    <a:lt1>
      <a:srgbClr val="FFFFFF"/>
    </a:lt1>
    <a:dk2>
      <a:srgbClr val="FFCC66"/>
    </a:dk2>
    <a:lt2>
      <a:srgbClr val="808080"/>
    </a:lt2>
    <a:accent1>
      <a:srgbClr val="00CC99"/>
    </a:accent1>
    <a:accent2>
      <a:srgbClr val="009999"/>
    </a:accent2>
    <a:accent3>
      <a:srgbClr val="FFFFFF"/>
    </a:accent3>
    <a:accent4>
      <a:srgbClr val="DADAAE"/>
    </a:accent4>
    <a:accent5>
      <a:srgbClr val="AAE2CA"/>
    </a:accent5>
    <a:accent6>
      <a:srgbClr val="008A8A"/>
    </a:accent6>
    <a:hlink>
      <a:srgbClr val="FFFFFF"/>
    </a:hlink>
    <a:folHlink>
      <a:srgbClr val="FFFF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CTBBlue</Template>
  <TotalTime>4743</TotalTime>
  <Words>321</Words>
  <Application>Microsoft Office PowerPoint</Application>
  <PresentationFormat>On-screen Show (4:3)</PresentationFormat>
  <Paragraphs>92</Paragraphs>
  <Slides>19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CTBBlue</vt:lpstr>
      <vt:lpstr>Bitmap Image</vt:lpstr>
      <vt:lpstr>Selling to City of Thunder Bay</vt:lpstr>
      <vt:lpstr>PowerPoint Presentation</vt:lpstr>
      <vt:lpstr>Broader Public Sector Procurement,  know the rules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to Win</vt:lpstr>
      <vt:lpstr>Success = K + R + VM</vt:lpstr>
      <vt:lpstr>Reason for Un-Successes</vt:lpstr>
      <vt:lpstr>Buying  Trends</vt:lpstr>
      <vt:lpstr>PowerPoint Presentation</vt:lpstr>
      <vt:lpstr>PowerPoint Presentation</vt:lpstr>
      <vt:lpstr>PowerPoint Presentation</vt:lpstr>
      <vt:lpstr>Questions? </vt:lpstr>
      <vt:lpstr>PowerPoint Presentation</vt:lpstr>
    </vt:vector>
  </TitlesOfParts>
  <Company>ctb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City of Thunder Bay Archives</dc:title>
  <dc:creator>JMohr</dc:creator>
  <cp:lastModifiedBy>Dan Munshaw</cp:lastModifiedBy>
  <cp:revision>141</cp:revision>
  <dcterms:created xsi:type="dcterms:W3CDTF">2010-01-08T14:42:14Z</dcterms:created>
  <dcterms:modified xsi:type="dcterms:W3CDTF">2016-09-19T19:08:08Z</dcterms:modified>
</cp:coreProperties>
</file>