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61" r:id="rId6"/>
    <p:sldId id="262" r:id="rId7"/>
    <p:sldId id="268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837" autoAdjust="0"/>
  </p:normalViewPr>
  <p:slideViewPr>
    <p:cSldViewPr>
      <p:cViewPr varScale="1">
        <p:scale>
          <a:sx n="61" d="100"/>
          <a:sy n="61" d="100"/>
        </p:scale>
        <p:origin x="-16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600AA99-3263-4779-A04C-C8981B005C3F}" type="datetimeFigureOut">
              <a:rPr lang="en-CA" smtClean="0"/>
              <a:t>27/09/2016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DD548DB-21F1-45C6-8A02-4D9B98DD0C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1884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548DB-21F1-45C6-8A02-4D9B98DD0CAB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4528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548DB-21F1-45C6-8A02-4D9B98DD0CAB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81707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548DB-21F1-45C6-8A02-4D9B98DD0CAB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88863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548DB-21F1-45C6-8A02-4D9B98DD0CAB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4363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548DB-21F1-45C6-8A02-4D9B98DD0CAB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1238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aseline="0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548DB-21F1-45C6-8A02-4D9B98DD0CAB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9517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548DB-21F1-45C6-8A02-4D9B98DD0CAB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271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548DB-21F1-45C6-8A02-4D9B98DD0CAB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075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548DB-21F1-45C6-8A02-4D9B98DD0CAB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37770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548DB-21F1-45C6-8A02-4D9B98DD0CAB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59726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548DB-21F1-45C6-8A02-4D9B98DD0CAB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25943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548DB-21F1-45C6-8A02-4D9B98DD0CAB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32537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baseline="0" dirty="0" smtClean="0"/>
              <a:t> 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548DB-21F1-45C6-8A02-4D9B98DD0CAB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947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400A-443C-450A-AB14-0616D83AEF9E}" type="datetimeFigureOut">
              <a:rPr lang="en-CA" smtClean="0"/>
              <a:t>27/09/2016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6E13978-B448-4A71-BE6B-BB48A3748844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400A-443C-450A-AB14-0616D83AEF9E}" type="datetimeFigureOut">
              <a:rPr lang="en-CA" smtClean="0"/>
              <a:t>27/09/2016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3978-B448-4A71-BE6B-BB48A374884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400A-443C-450A-AB14-0616D83AEF9E}" type="datetimeFigureOut">
              <a:rPr lang="en-CA" smtClean="0"/>
              <a:t>27/09/2016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3978-B448-4A71-BE6B-BB48A374884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400A-443C-450A-AB14-0616D83AEF9E}" type="datetimeFigureOut">
              <a:rPr lang="en-CA" smtClean="0"/>
              <a:t>27/09/2016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3978-B448-4A71-BE6B-BB48A374884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400A-443C-450A-AB14-0616D83AEF9E}" type="datetimeFigureOut">
              <a:rPr lang="en-CA" smtClean="0"/>
              <a:t>27/09/2016</a:t>
            </a:fld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3978-B448-4A71-BE6B-BB48A3748844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400A-443C-450A-AB14-0616D83AEF9E}" type="datetimeFigureOut">
              <a:rPr lang="en-CA" smtClean="0"/>
              <a:t>27/09/2016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3978-B448-4A71-BE6B-BB48A374884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400A-443C-450A-AB14-0616D83AEF9E}" type="datetimeFigureOut">
              <a:rPr lang="en-CA" smtClean="0"/>
              <a:t>27/09/2016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3978-B448-4A71-BE6B-BB48A374884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400A-443C-450A-AB14-0616D83AEF9E}" type="datetimeFigureOut">
              <a:rPr lang="en-CA" smtClean="0"/>
              <a:t>27/09/2016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3978-B448-4A71-BE6B-BB48A374884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400A-443C-450A-AB14-0616D83AEF9E}" type="datetimeFigureOut">
              <a:rPr lang="en-CA" smtClean="0"/>
              <a:t>27/09/2016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3978-B448-4A71-BE6B-BB48A374884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400A-443C-450A-AB14-0616D83AEF9E}" type="datetimeFigureOut">
              <a:rPr lang="en-CA" smtClean="0"/>
              <a:t>27/09/2016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3978-B448-4A71-BE6B-BB48A3748844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400A-443C-450A-AB14-0616D83AEF9E}" type="datetimeFigureOut">
              <a:rPr lang="en-CA" smtClean="0"/>
              <a:t>27/09/2016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3978-B448-4A71-BE6B-BB48A3748844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E82400A-443C-450A-AB14-0616D83AEF9E}" type="datetimeFigureOut">
              <a:rPr lang="en-CA" smtClean="0"/>
              <a:t>27/09/2016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6E13978-B448-4A71-BE6B-BB48A3748844}" type="slidenum">
              <a:rPr lang="en-CA" smtClean="0"/>
              <a:t>‹#›</a:t>
            </a:fld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to.gov.on.ca/english/highway.../northern-highways-program-2016-2020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ontariotenders.bravosolution.com/" TargetMode="External"/><Relationship Id="rId4" Type="http://schemas.openxmlformats.org/officeDocument/2006/relationships/hyperlink" Target="http://www.raqs.merx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qs.merx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pPr algn="l"/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Doing Business with Government/Indigenous Procurement Forum</a:t>
            </a:r>
          </a:p>
          <a:p>
            <a:pPr algn="l"/>
            <a:r>
              <a:rPr lang="en-CA" dirty="0" err="1" smtClean="0">
                <a:solidFill>
                  <a:schemeClr val="tx2">
                    <a:lumMod val="75000"/>
                  </a:schemeClr>
                </a:solidFill>
              </a:rPr>
              <a:t>Nor’wester</a:t>
            </a:r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 Hotel and Conference Centre, Thunder Bay </a:t>
            </a:r>
          </a:p>
          <a:p>
            <a:pPr algn="l"/>
            <a:endParaRPr lang="en-CA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September 27, 2016</a:t>
            </a:r>
            <a:endParaRPr lang="en-CA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MTO Procurement</a:t>
            </a:r>
            <a:br>
              <a:rPr lang="en-CA" dirty="0" smtClean="0"/>
            </a:br>
            <a:r>
              <a:rPr lang="en-CA" dirty="0" smtClean="0"/>
              <a:t>Northwestern Region </a:t>
            </a:r>
            <a:endParaRPr lang="en-CA" dirty="0"/>
          </a:p>
        </p:txBody>
      </p:sp>
      <p:pic>
        <p:nvPicPr>
          <p:cNvPr id="6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648325"/>
            <a:ext cx="2292350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84" y="332656"/>
            <a:ext cx="8181975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658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Prequalification Process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dirty="0" smtClean="0"/>
              <a:t>For information on MTO’s Prequalification Process visit raqs.merx.com  Here you will find Qualification Forms, Guides &amp; Procedures.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Contactors may be rated in the following classifications of work: GR-General Road; S-Structural; E-Electrical; SC-Structural Coating; and GM-General Maintenance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The process generally requires contractors to submit annual financial statements, along with a work history demonstrating their ability to complete the work.  This work history will be reviewed with the road authority for whom the work was performed.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4806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Documentation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CA" dirty="0" smtClean="0"/>
              <a:t>Once your bid has been accepted, you will be required to submit certain documentation before you can be awarded the contract.</a:t>
            </a:r>
          </a:p>
          <a:p>
            <a:pPr marL="114300" indent="0">
              <a:buNone/>
            </a:pPr>
            <a:endParaRPr lang="en-CA" dirty="0"/>
          </a:p>
          <a:p>
            <a:r>
              <a:rPr lang="en-CA" dirty="0" smtClean="0"/>
              <a:t>Proof of automobile and liability insurance  </a:t>
            </a:r>
          </a:p>
          <a:p>
            <a:r>
              <a:rPr lang="en-CA" dirty="0" smtClean="0"/>
              <a:t>WSIB Clearance Certificate</a:t>
            </a:r>
          </a:p>
          <a:p>
            <a:r>
              <a:rPr lang="en-CA" dirty="0" smtClean="0"/>
              <a:t>CVOR</a:t>
            </a:r>
          </a:p>
          <a:p>
            <a:r>
              <a:rPr lang="en-CA" dirty="0" smtClean="0"/>
              <a:t>50% Performance and 50% Payment Bond</a:t>
            </a:r>
          </a:p>
          <a:p>
            <a:r>
              <a:rPr lang="en-CA" dirty="0" smtClean="0"/>
              <a:t>Federal Tax Compliance Verification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4158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err="1" smtClean="0"/>
              <a:t>Mto</a:t>
            </a:r>
            <a:r>
              <a:rPr lang="en-CA" dirty="0" smtClean="0"/>
              <a:t> contacts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Indigenous community relations working group</a:t>
            </a:r>
          </a:p>
          <a:p>
            <a:endParaRPr lang="en-CA" dirty="0"/>
          </a:p>
          <a:p>
            <a:r>
              <a:rPr lang="en-CA" sz="1800" dirty="0" smtClean="0"/>
              <a:t>Real Bouchard, Aboriginal Liaison Officer 807-473-2139</a:t>
            </a:r>
          </a:p>
          <a:p>
            <a:r>
              <a:rPr lang="en-CA" sz="1800" dirty="0" smtClean="0"/>
              <a:t>Steve Sutch, Area Manager, Planning &amp; Design 807-473-2120</a:t>
            </a:r>
          </a:p>
          <a:p>
            <a:r>
              <a:rPr lang="en-CA" sz="1800" dirty="0" smtClean="0"/>
              <a:t>Cathy Seeley, Technical Services Supervisor, 807-473-2047Operational Services</a:t>
            </a:r>
          </a:p>
          <a:p>
            <a:r>
              <a:rPr lang="en-CA" sz="1800" dirty="0" smtClean="0"/>
              <a:t>Rob Neron, Head Airport Operations, RNTO 807-475-2028</a:t>
            </a: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356724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Links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Northern Highways Program</a:t>
            </a:r>
          </a:p>
          <a:p>
            <a:r>
              <a:rPr lang="en-CA" i="1" dirty="0">
                <a:hlinkClick r:id="rId3"/>
              </a:rPr>
              <a:t>www.</a:t>
            </a:r>
            <a:r>
              <a:rPr lang="en-CA" b="1" i="1" dirty="0">
                <a:hlinkClick r:id="rId3"/>
              </a:rPr>
              <a:t>mto</a:t>
            </a:r>
            <a:r>
              <a:rPr lang="en-CA" i="1" dirty="0">
                <a:hlinkClick r:id="rId3"/>
              </a:rPr>
              <a:t>.gov.on.ca/</a:t>
            </a:r>
            <a:r>
              <a:rPr lang="en-CA" i="1" dirty="0" err="1">
                <a:hlinkClick r:id="rId3"/>
              </a:rPr>
              <a:t>english</a:t>
            </a:r>
            <a:r>
              <a:rPr lang="en-CA" i="1" dirty="0">
                <a:hlinkClick r:id="rId3"/>
              </a:rPr>
              <a:t>/</a:t>
            </a:r>
            <a:r>
              <a:rPr lang="en-CA" b="1" i="1" dirty="0">
                <a:hlinkClick r:id="rId3"/>
              </a:rPr>
              <a:t>highway</a:t>
            </a:r>
            <a:r>
              <a:rPr lang="en-CA" i="1" dirty="0">
                <a:hlinkClick r:id="rId3"/>
              </a:rPr>
              <a:t>.../</a:t>
            </a:r>
            <a:r>
              <a:rPr lang="en-CA" b="1" i="1" dirty="0" smtClean="0">
                <a:hlinkClick r:id="rId3"/>
              </a:rPr>
              <a:t>northern</a:t>
            </a:r>
            <a:r>
              <a:rPr lang="en-CA" i="1" dirty="0" smtClean="0">
                <a:hlinkClick r:id="rId3"/>
              </a:rPr>
              <a:t>-</a:t>
            </a:r>
            <a:r>
              <a:rPr lang="en-CA" b="1" i="1" dirty="0" smtClean="0">
                <a:hlinkClick r:id="rId3"/>
              </a:rPr>
              <a:t>highways</a:t>
            </a:r>
            <a:r>
              <a:rPr lang="en-CA" i="1" dirty="0" smtClean="0">
                <a:hlinkClick r:id="rId3"/>
              </a:rPr>
              <a:t>-</a:t>
            </a:r>
            <a:r>
              <a:rPr lang="en-CA" b="1" i="1" dirty="0" smtClean="0">
                <a:hlinkClick r:id="rId3"/>
              </a:rPr>
              <a:t>program</a:t>
            </a:r>
            <a:r>
              <a:rPr lang="en-CA" i="1" dirty="0" smtClean="0">
                <a:hlinkClick r:id="rId3"/>
              </a:rPr>
              <a:t>-2016-2020</a:t>
            </a:r>
            <a:endParaRPr lang="en-CA" i="1" dirty="0" smtClean="0"/>
          </a:p>
          <a:p>
            <a:r>
              <a:rPr lang="en-CA" i="1" dirty="0" err="1" smtClean="0"/>
              <a:t>Raqs</a:t>
            </a:r>
            <a:r>
              <a:rPr lang="en-CA" i="1" dirty="0" smtClean="0"/>
              <a:t>/</a:t>
            </a:r>
            <a:r>
              <a:rPr lang="en-CA" i="1" dirty="0" err="1" smtClean="0"/>
              <a:t>Merx</a:t>
            </a:r>
            <a:endParaRPr lang="en-CA" i="1" dirty="0" smtClean="0"/>
          </a:p>
          <a:p>
            <a:r>
              <a:rPr lang="en-CA" i="1" dirty="0" smtClean="0">
                <a:hlinkClick r:id="rId4"/>
              </a:rPr>
              <a:t>www.</a:t>
            </a:r>
            <a:r>
              <a:rPr lang="en-CA" b="1" i="1" dirty="0" smtClean="0">
                <a:hlinkClick r:id="rId4"/>
              </a:rPr>
              <a:t>raqs</a:t>
            </a:r>
            <a:r>
              <a:rPr lang="en-CA" i="1" dirty="0" smtClean="0">
                <a:hlinkClick r:id="rId4"/>
              </a:rPr>
              <a:t>.</a:t>
            </a:r>
            <a:r>
              <a:rPr lang="en-CA" b="1" i="1" dirty="0" smtClean="0">
                <a:hlinkClick r:id="rId4"/>
              </a:rPr>
              <a:t>merx</a:t>
            </a:r>
            <a:r>
              <a:rPr lang="en-CA" i="1" dirty="0" smtClean="0">
                <a:hlinkClick r:id="rId4"/>
              </a:rPr>
              <a:t>.com</a:t>
            </a:r>
            <a:endParaRPr lang="en-CA" i="1" dirty="0" smtClean="0"/>
          </a:p>
          <a:p>
            <a:r>
              <a:rPr lang="en-CA" i="1" dirty="0" err="1" smtClean="0"/>
              <a:t>Bravosolutions</a:t>
            </a:r>
            <a:endParaRPr lang="en-CA" i="1" dirty="0" smtClean="0"/>
          </a:p>
          <a:p>
            <a:r>
              <a:rPr lang="en-CA" i="1" dirty="0">
                <a:hlinkClick r:id="rId5"/>
              </a:rPr>
              <a:t>https://</a:t>
            </a:r>
            <a:r>
              <a:rPr lang="en-CA" i="1" dirty="0" smtClean="0">
                <a:hlinkClick r:id="rId5"/>
              </a:rPr>
              <a:t>ontariotenders.</a:t>
            </a:r>
            <a:r>
              <a:rPr lang="en-CA" b="1" i="1" dirty="0" smtClean="0">
                <a:hlinkClick r:id="rId5"/>
              </a:rPr>
              <a:t>bravosolution</a:t>
            </a:r>
            <a:r>
              <a:rPr lang="en-CA" i="1" dirty="0" smtClean="0">
                <a:hlinkClick r:id="rId5"/>
              </a:rPr>
              <a:t>.com</a:t>
            </a:r>
            <a:endParaRPr lang="en-CA" i="1" dirty="0" smtClean="0"/>
          </a:p>
          <a:p>
            <a:r>
              <a:rPr lang="en-CA" i="1" dirty="0" smtClean="0"/>
              <a:t>Ministry of Transportation Contractor Prequalification Procedure</a:t>
            </a:r>
          </a:p>
          <a:p>
            <a:r>
              <a:rPr lang="en-CA" dirty="0"/>
              <a:t>https://www.raqs.merx.com/public/main/guideAndProcedures.jsf</a:t>
            </a:r>
          </a:p>
        </p:txBody>
      </p:sp>
    </p:spTree>
    <p:extLst>
      <p:ext uri="{BB962C8B-B14F-4D97-AF65-F5344CB8AC3E}">
        <p14:creationId xmlns:p14="http://schemas.microsoft.com/office/powerpoint/2010/main" val="188782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MTO Procurement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The Ministry of Transportation contracts for:</a:t>
            </a:r>
          </a:p>
          <a:p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Engineering Services</a:t>
            </a:r>
          </a:p>
          <a:p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Construction</a:t>
            </a:r>
          </a:p>
          <a:p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Contract Administration Services</a:t>
            </a:r>
          </a:p>
          <a:p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Maintenance</a:t>
            </a:r>
          </a:p>
          <a:p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Property </a:t>
            </a:r>
          </a:p>
          <a:p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Facility Construction</a:t>
            </a:r>
          </a:p>
          <a:p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Remote Northern Airports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60054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Construction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Major Capital Construction includes:</a:t>
            </a:r>
          </a:p>
          <a:p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Rehabilitation of existing highways and bridges</a:t>
            </a:r>
          </a:p>
          <a:p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Expansion projects</a:t>
            </a:r>
          </a:p>
          <a:p>
            <a:endParaRPr lang="en-CA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CA" dirty="0">
                <a:solidFill>
                  <a:schemeClr val="tx2">
                    <a:lumMod val="75000"/>
                  </a:schemeClr>
                </a:solidFill>
              </a:rPr>
              <a:t>Minor Capital Construction includes:</a:t>
            </a:r>
          </a:p>
          <a:p>
            <a:r>
              <a:rPr lang="en-CA" dirty="0">
                <a:solidFill>
                  <a:schemeClr val="tx2">
                    <a:lumMod val="75000"/>
                  </a:schemeClr>
                </a:solidFill>
              </a:rPr>
              <a:t>Rehabilitation of minor secondary highways</a:t>
            </a:r>
          </a:p>
          <a:p>
            <a:r>
              <a:rPr lang="en-CA" dirty="0">
                <a:solidFill>
                  <a:schemeClr val="tx2">
                    <a:lumMod val="75000"/>
                  </a:schemeClr>
                </a:solidFill>
              </a:rPr>
              <a:t>Preservation management work on other highways</a:t>
            </a:r>
          </a:p>
          <a:p>
            <a:endParaRPr lang="en-CA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2328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Construction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Facilities Construction includes:</a:t>
            </a:r>
          </a:p>
          <a:p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Building new Patrol Yard Buildings</a:t>
            </a:r>
          </a:p>
          <a:p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Rehabilitation of existing buildings</a:t>
            </a:r>
          </a:p>
          <a:p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Upgrades to Rest Sites</a:t>
            </a:r>
            <a:endParaRPr lang="en-CA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Maintenance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Highway Maintenance is tendered as either Area Maintenance Contracts (AMCs), or Performance Based Maintenance Contracts (PBMCs)  These contracts are long term and cover a large area.  Northwest Region has three Highway Maintenance Contracts:</a:t>
            </a:r>
          </a:p>
          <a:p>
            <a:pPr marL="0" indent="0">
              <a:buNone/>
            </a:pPr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Thunder Bay East AMC 2012-18 Carillion</a:t>
            </a:r>
          </a:p>
          <a:p>
            <a:pPr marL="0" indent="0">
              <a:buNone/>
            </a:pPr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Thunder Bay West AMC 2010-07 IMOS</a:t>
            </a:r>
          </a:p>
          <a:p>
            <a:pPr marL="0" indent="0">
              <a:buNone/>
            </a:pPr>
            <a:r>
              <a:rPr lang="en-CA" dirty="0" err="1" smtClean="0">
                <a:solidFill>
                  <a:schemeClr val="tx2">
                    <a:lumMod val="75000"/>
                  </a:schemeClr>
                </a:solidFill>
              </a:rPr>
              <a:t>Kenora</a:t>
            </a:r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 PBMC 2015-01 </a:t>
            </a:r>
            <a:r>
              <a:rPr lang="en-CA" dirty="0" err="1" smtClean="0">
                <a:solidFill>
                  <a:schemeClr val="tx2">
                    <a:lumMod val="75000"/>
                  </a:schemeClr>
                </a:solidFill>
              </a:rPr>
              <a:t>Emcon</a:t>
            </a:r>
            <a:endParaRPr lang="en-CA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73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Maintenance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Unincorporated Roads Maintenance, where not included in the highway maintenance contracts, is tendered in small, shorter-term contracts.  These contracts are normally 1-2 years in duration and include items such as:</a:t>
            </a:r>
          </a:p>
          <a:p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Winter grading</a:t>
            </a:r>
          </a:p>
          <a:p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Summer grading</a:t>
            </a:r>
          </a:p>
          <a:p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Plowing/Spreading</a:t>
            </a:r>
          </a:p>
          <a:p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Patrolling</a:t>
            </a:r>
            <a:endParaRPr lang="en-CA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42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Property Services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Northwest Region Property Section procures a variety of services:</a:t>
            </a:r>
          </a:p>
          <a:p>
            <a:r>
              <a:rPr lang="en-CA" dirty="0" smtClean="0"/>
              <a:t>Property maintenance</a:t>
            </a:r>
          </a:p>
          <a:p>
            <a:r>
              <a:rPr lang="en-CA" dirty="0" smtClean="0"/>
              <a:t>Snow removal/grass cutting</a:t>
            </a:r>
          </a:p>
          <a:p>
            <a:r>
              <a:rPr lang="en-CA" dirty="0" smtClean="0"/>
              <a:t>Building demolition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1806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Delivery Methods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Full public tender</a:t>
            </a:r>
          </a:p>
          <a:p>
            <a:pPr lvl="1"/>
            <a:r>
              <a:rPr lang="en-CA" dirty="0" smtClean="0">
                <a:hlinkClick r:id="rId3"/>
              </a:rPr>
              <a:t>www.</a:t>
            </a:r>
            <a:r>
              <a:rPr lang="en-CA" b="1" dirty="0" smtClean="0">
                <a:hlinkClick r:id="rId3"/>
              </a:rPr>
              <a:t>raqs</a:t>
            </a:r>
            <a:r>
              <a:rPr lang="en-CA" dirty="0" smtClean="0">
                <a:hlinkClick r:id="rId3"/>
              </a:rPr>
              <a:t>.</a:t>
            </a:r>
            <a:r>
              <a:rPr lang="en-CA" b="1" dirty="0" smtClean="0">
                <a:hlinkClick r:id="rId3"/>
              </a:rPr>
              <a:t>merx</a:t>
            </a:r>
            <a:r>
              <a:rPr lang="en-CA" dirty="0" smtClean="0">
                <a:hlinkClick r:id="rId3"/>
              </a:rPr>
              <a:t>.com</a:t>
            </a:r>
            <a:endParaRPr lang="en-CA" dirty="0" smtClean="0"/>
          </a:p>
          <a:p>
            <a:pPr lvl="1"/>
            <a:r>
              <a:rPr lang="en-CA" dirty="0" smtClean="0"/>
              <a:t>ontariotenders.bravosolution.com</a:t>
            </a:r>
          </a:p>
          <a:p>
            <a:r>
              <a:rPr lang="en-CA" dirty="0" smtClean="0"/>
              <a:t>Quotation Requests</a:t>
            </a:r>
          </a:p>
          <a:p>
            <a:r>
              <a:rPr lang="en-CA" dirty="0" smtClean="0"/>
              <a:t>In-Scope Capital</a:t>
            </a:r>
          </a:p>
          <a:p>
            <a:r>
              <a:rPr lang="en-CA" dirty="0" smtClean="0"/>
              <a:t>Day-labour (operational services tender)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0469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Types of Contracts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 smtClean="0"/>
              <a:t>There are generally two types of construction contract: Qualified, and Designated.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b="1" dirty="0" smtClean="0"/>
              <a:t>Qualified Contracts </a:t>
            </a:r>
            <a:r>
              <a:rPr lang="en-CA" dirty="0" smtClean="0"/>
              <a:t>require that bidders be pre-qualified through the Ministry’s Qualification Process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b="1" dirty="0" smtClean="0"/>
              <a:t>Designated Contracts </a:t>
            </a:r>
            <a:r>
              <a:rPr lang="en-CA" dirty="0" smtClean="0"/>
              <a:t>require performance and payment bonding, and do not require pre-qualification.  Qualified Contractors may utilize their rating if they wish and are not required to provide securities.</a:t>
            </a:r>
          </a:p>
        </p:txBody>
      </p:sp>
    </p:spTree>
    <p:extLst>
      <p:ext uri="{BB962C8B-B14F-4D97-AF65-F5344CB8AC3E}">
        <p14:creationId xmlns:p14="http://schemas.microsoft.com/office/powerpoint/2010/main" val="376069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1098</TotalTime>
  <Words>494</Words>
  <Application>Microsoft Office PowerPoint</Application>
  <PresentationFormat>On-screen Show (4:3)</PresentationFormat>
  <Paragraphs>100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Apothecary</vt:lpstr>
      <vt:lpstr>MTO Procurement Northwestern Region </vt:lpstr>
      <vt:lpstr>MTO Procurement</vt:lpstr>
      <vt:lpstr>Construction</vt:lpstr>
      <vt:lpstr>Construction</vt:lpstr>
      <vt:lpstr>Maintenance</vt:lpstr>
      <vt:lpstr>Maintenance</vt:lpstr>
      <vt:lpstr>Property Services</vt:lpstr>
      <vt:lpstr>Delivery Methods</vt:lpstr>
      <vt:lpstr>Types of Contracts</vt:lpstr>
      <vt:lpstr>Prequalification Process</vt:lpstr>
      <vt:lpstr>Documentation</vt:lpstr>
      <vt:lpstr>Mto contacts </vt:lpstr>
      <vt:lpstr>Links</vt:lpstr>
    </vt:vector>
  </TitlesOfParts>
  <Company>MGS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MTO Procurement Northwestern Region</dc:title>
  <dc:creator>Seeley, Cathy (MTO)</dc:creator>
  <cp:lastModifiedBy>Seeley, Cathy (MTO)</cp:lastModifiedBy>
  <cp:revision>19</cp:revision>
  <cp:lastPrinted>2016-09-27T12:28:53Z</cp:lastPrinted>
  <dcterms:created xsi:type="dcterms:W3CDTF">2016-09-26T18:17:11Z</dcterms:created>
  <dcterms:modified xsi:type="dcterms:W3CDTF">2016-09-27T19:47:16Z</dcterms:modified>
</cp:coreProperties>
</file>