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61" r:id="rId5"/>
    <p:sldId id="262" r:id="rId6"/>
    <p:sldId id="26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43" autoAdjust="0"/>
  </p:normalViewPr>
  <p:slideViewPr>
    <p:cSldViewPr>
      <p:cViewPr>
        <p:scale>
          <a:sx n="150" d="100"/>
          <a:sy n="150" d="100"/>
        </p:scale>
        <p:origin x="-186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170340-2A95-4579-9E70-F27F2FC3BAFB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C365DB0-96F7-46B3-9A55-E7759079DA28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>
              <a:solidFill>
                <a:schemeClr val="tx1"/>
              </a:solidFill>
            </a:rPr>
            <a:t>First Nation</a:t>
          </a:r>
          <a:endParaRPr lang="en-US" dirty="0">
            <a:solidFill>
              <a:schemeClr val="tx1"/>
            </a:solidFill>
          </a:endParaRPr>
        </a:p>
      </dgm:t>
    </dgm:pt>
    <dgm:pt modelId="{35280625-29A5-4DC1-9E12-5FFD6CEEA3FE}" type="parTrans" cxnId="{5AA88F07-7991-4A86-BD10-5ECB191B9297}">
      <dgm:prSet/>
      <dgm:spPr/>
      <dgm:t>
        <a:bodyPr/>
        <a:lstStyle/>
        <a:p>
          <a:pPr algn="ctr"/>
          <a:endParaRPr lang="en-US"/>
        </a:p>
      </dgm:t>
    </dgm:pt>
    <dgm:pt modelId="{4589F19A-D010-41CC-B459-BA57D43EF96F}" type="sibTrans" cxnId="{5AA88F07-7991-4A86-BD10-5ECB191B9297}">
      <dgm:prSet/>
      <dgm:spPr/>
      <dgm:t>
        <a:bodyPr/>
        <a:lstStyle/>
        <a:p>
          <a:pPr algn="ctr"/>
          <a:endParaRPr lang="en-US"/>
        </a:p>
      </dgm:t>
    </dgm:pt>
    <dgm:pt modelId="{68D21DA4-1216-4E05-A6C2-B7E9483700EC}">
      <dgm:prSet phldrT="[Text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en-US" sz="1000" b="1" dirty="0" smtClean="0">
              <a:solidFill>
                <a:schemeClr val="tx1"/>
              </a:solidFill>
            </a:rPr>
            <a:t>First Nation and Tribal Council Funding Agreement Model </a:t>
          </a:r>
        </a:p>
        <a:p>
          <a:pPr algn="ctr"/>
          <a:r>
            <a:rPr lang="en-US" sz="1000" b="1" dirty="0" smtClean="0">
              <a:solidFill>
                <a:schemeClr val="tx1"/>
              </a:solidFill>
            </a:rPr>
            <a:t>GCIMS# 003485</a:t>
          </a:r>
          <a:endParaRPr lang="en-US" sz="1000" b="1" dirty="0">
            <a:solidFill>
              <a:schemeClr val="tx1"/>
            </a:solidFill>
          </a:endParaRPr>
        </a:p>
      </dgm:t>
    </dgm:pt>
    <dgm:pt modelId="{CEE0B6BE-42B5-442E-BBF6-82B8A3B0B3F2}" type="parTrans" cxnId="{6135A42F-BD37-4C95-A7AE-328463A22C67}">
      <dgm:prSet/>
      <dgm:spPr/>
      <dgm:t>
        <a:bodyPr/>
        <a:lstStyle/>
        <a:p>
          <a:pPr algn="ctr"/>
          <a:endParaRPr lang="en-US"/>
        </a:p>
      </dgm:t>
    </dgm:pt>
    <dgm:pt modelId="{A61D9F5E-BA8E-4B21-8E1D-794CB832B7F8}" type="sibTrans" cxnId="{6135A42F-BD37-4C95-A7AE-328463A22C67}">
      <dgm:prSet/>
      <dgm:spPr/>
      <dgm:t>
        <a:bodyPr/>
        <a:lstStyle/>
        <a:p>
          <a:pPr algn="ctr"/>
          <a:endParaRPr lang="en-US"/>
        </a:p>
      </dgm:t>
    </dgm:pt>
    <dgm:pt modelId="{D36D54CB-74E3-48DE-BDFF-59ABDF5FF268}">
      <dgm:prSet phldrT="[Text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en-US" sz="1000" b="1" dirty="0" smtClean="0">
              <a:solidFill>
                <a:schemeClr val="tx1"/>
              </a:solidFill>
            </a:rPr>
            <a:t>Canada Common Funding Agreement Model (CCFA) </a:t>
          </a:r>
        </a:p>
        <a:p>
          <a:pPr algn="ctr"/>
          <a:r>
            <a:rPr lang="en-US" sz="1000" b="1" dirty="0" smtClean="0">
              <a:solidFill>
                <a:schemeClr val="tx1"/>
              </a:solidFill>
            </a:rPr>
            <a:t>GCIMS# 003487</a:t>
          </a:r>
          <a:endParaRPr lang="en-US" sz="1000" b="1" dirty="0">
            <a:solidFill>
              <a:schemeClr val="tx1"/>
            </a:solidFill>
          </a:endParaRPr>
        </a:p>
      </dgm:t>
    </dgm:pt>
    <dgm:pt modelId="{872D054A-EEB9-4A08-909A-659994422879}" type="parTrans" cxnId="{795E7492-2DDD-48A9-ADE6-96D18717123C}">
      <dgm:prSet/>
      <dgm:spPr/>
      <dgm:t>
        <a:bodyPr/>
        <a:lstStyle/>
        <a:p>
          <a:pPr algn="ctr"/>
          <a:endParaRPr lang="en-US"/>
        </a:p>
      </dgm:t>
    </dgm:pt>
    <dgm:pt modelId="{7BF4D507-B802-4891-9830-2ABF7DBC9E28}" type="sibTrans" cxnId="{795E7492-2DDD-48A9-ADE6-96D18717123C}">
      <dgm:prSet/>
      <dgm:spPr/>
      <dgm:t>
        <a:bodyPr/>
        <a:lstStyle/>
        <a:p>
          <a:pPr algn="ctr"/>
          <a:endParaRPr lang="en-US"/>
        </a:p>
      </dgm:t>
    </dgm:pt>
    <dgm:pt modelId="{CC4F0E67-C225-42DF-A850-DA830140503C}">
      <dgm:prSet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en-US" sz="1000" b="1" dirty="0" smtClean="0"/>
            <a:t>Streamlined Funding Agreement Model </a:t>
          </a:r>
        </a:p>
        <a:p>
          <a:pPr algn="ctr"/>
          <a:r>
            <a:rPr lang="en-US" sz="1000" b="1" dirty="0" smtClean="0"/>
            <a:t>GCIMS# 003490</a:t>
          </a:r>
          <a:endParaRPr lang="en-US" sz="1000" b="1" dirty="0"/>
        </a:p>
      </dgm:t>
    </dgm:pt>
    <dgm:pt modelId="{ED931FE0-8A8D-44AA-9773-4D1ACAE2007B}" type="parTrans" cxnId="{5F4293F5-9D16-40B0-960A-D2F5D5162DF7}">
      <dgm:prSet/>
      <dgm:spPr/>
      <dgm:t>
        <a:bodyPr/>
        <a:lstStyle/>
        <a:p>
          <a:pPr algn="ctr"/>
          <a:endParaRPr lang="en-US"/>
        </a:p>
      </dgm:t>
    </dgm:pt>
    <dgm:pt modelId="{2F5833B1-B5CC-44AE-BC2A-DE01BB65D962}" type="sibTrans" cxnId="{5F4293F5-9D16-40B0-960A-D2F5D5162DF7}">
      <dgm:prSet/>
      <dgm:spPr/>
      <dgm:t>
        <a:bodyPr/>
        <a:lstStyle/>
        <a:p>
          <a:pPr algn="ctr"/>
          <a:endParaRPr lang="en-US"/>
        </a:p>
      </dgm:t>
    </dgm:pt>
    <dgm:pt modelId="{2DA13F71-BC63-420B-91B5-8D76F996726C}" type="pres">
      <dgm:prSet presAssocID="{F6170340-2A95-4579-9E70-F27F2FC3BAF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D44F2A-60E9-44CF-AF4B-72D2004D8E11}" type="pres">
      <dgm:prSet presAssocID="{4C365DB0-96F7-46B3-9A55-E7759079DA28}" presName="compNode" presStyleCnt="0"/>
      <dgm:spPr/>
      <dgm:t>
        <a:bodyPr/>
        <a:lstStyle/>
        <a:p>
          <a:endParaRPr lang="en-US"/>
        </a:p>
      </dgm:t>
    </dgm:pt>
    <dgm:pt modelId="{B6FDD7CD-EA19-4A5E-84FA-19FFD39659D4}" type="pres">
      <dgm:prSet presAssocID="{4C365DB0-96F7-46B3-9A55-E7759079DA28}" presName="aNode" presStyleLbl="bgShp" presStyleIdx="0" presStyleCnt="1" custLinFactNeighborX="-990" custLinFactNeighborY="-13469"/>
      <dgm:spPr/>
      <dgm:t>
        <a:bodyPr/>
        <a:lstStyle/>
        <a:p>
          <a:endParaRPr lang="en-US"/>
        </a:p>
      </dgm:t>
    </dgm:pt>
    <dgm:pt modelId="{588D1D4E-0A33-4ECF-803B-EFD16774294D}" type="pres">
      <dgm:prSet presAssocID="{4C365DB0-96F7-46B3-9A55-E7759079DA28}" presName="textNode" presStyleLbl="bgShp" presStyleIdx="0" presStyleCnt="1"/>
      <dgm:spPr/>
      <dgm:t>
        <a:bodyPr/>
        <a:lstStyle/>
        <a:p>
          <a:endParaRPr lang="en-US"/>
        </a:p>
      </dgm:t>
    </dgm:pt>
    <dgm:pt modelId="{43285872-5077-4EE0-A3DE-1A53D5B72407}" type="pres">
      <dgm:prSet presAssocID="{4C365DB0-96F7-46B3-9A55-E7759079DA28}" presName="compChildNode" presStyleCnt="0"/>
      <dgm:spPr/>
      <dgm:t>
        <a:bodyPr/>
        <a:lstStyle/>
        <a:p>
          <a:endParaRPr lang="en-US"/>
        </a:p>
      </dgm:t>
    </dgm:pt>
    <dgm:pt modelId="{6CCBB980-19F5-424D-B305-7C977908914F}" type="pres">
      <dgm:prSet presAssocID="{4C365DB0-96F7-46B3-9A55-E7759079DA28}" presName="theInnerList" presStyleCnt="0"/>
      <dgm:spPr/>
      <dgm:t>
        <a:bodyPr/>
        <a:lstStyle/>
        <a:p>
          <a:endParaRPr lang="en-US"/>
        </a:p>
      </dgm:t>
    </dgm:pt>
    <dgm:pt modelId="{2CB203AA-85C6-4F9A-93B9-E5172D45C315}" type="pres">
      <dgm:prSet presAssocID="{68D21DA4-1216-4E05-A6C2-B7E9483700EC}" presName="childNode" presStyleLbl="node1" presStyleIdx="0" presStyleCnt="3" custLinFactY="88963" custLinFactNeighborX="-70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B241-42A5-4AD4-8E07-A1340F617F9F}" type="pres">
      <dgm:prSet presAssocID="{68D21DA4-1216-4E05-A6C2-B7E9483700EC}" presName="aSpace2" presStyleCnt="0"/>
      <dgm:spPr/>
      <dgm:t>
        <a:bodyPr/>
        <a:lstStyle/>
        <a:p>
          <a:endParaRPr lang="en-US"/>
        </a:p>
      </dgm:t>
    </dgm:pt>
    <dgm:pt modelId="{5207A7EC-C5F5-48BB-8A64-2090CB82B3C0}" type="pres">
      <dgm:prSet presAssocID="{D36D54CB-74E3-48DE-BDFF-59ABDF5FF268}" presName="childNode" presStyleLbl="node1" presStyleIdx="1" presStyleCnt="3" custLinFactY="100000" custLinFactNeighborX="-708" custLinFactNeighborY="1695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C2FFB-3748-4A19-A9C8-295BF254FC2B}" type="pres">
      <dgm:prSet presAssocID="{D36D54CB-74E3-48DE-BDFF-59ABDF5FF268}" presName="aSpace2" presStyleCnt="0"/>
      <dgm:spPr/>
      <dgm:t>
        <a:bodyPr/>
        <a:lstStyle/>
        <a:p>
          <a:endParaRPr lang="en-US"/>
        </a:p>
      </dgm:t>
    </dgm:pt>
    <dgm:pt modelId="{4F5E4067-3AD5-4361-BF08-749D2627EE47}" type="pres">
      <dgm:prSet presAssocID="{CC4F0E67-C225-42DF-A850-DA830140503C}" presName="childNode" presStyleLbl="node1" presStyleIdx="2" presStyleCnt="3" custLinFactY="-217385" custLinFactNeighborX="-708" custLinFactNeighborY="-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5E7492-2DDD-48A9-ADE6-96D18717123C}" srcId="{4C365DB0-96F7-46B3-9A55-E7759079DA28}" destId="{D36D54CB-74E3-48DE-BDFF-59ABDF5FF268}" srcOrd="1" destOrd="0" parTransId="{872D054A-EEB9-4A08-909A-659994422879}" sibTransId="{7BF4D507-B802-4891-9830-2ABF7DBC9E28}"/>
    <dgm:cxn modelId="{6F72D589-7B84-49E1-97E1-62CE63584306}" type="presOf" srcId="{4C365DB0-96F7-46B3-9A55-E7759079DA28}" destId="{B6FDD7CD-EA19-4A5E-84FA-19FFD39659D4}" srcOrd="0" destOrd="0" presId="urn:microsoft.com/office/officeart/2005/8/layout/lProcess2"/>
    <dgm:cxn modelId="{5F4293F5-9D16-40B0-960A-D2F5D5162DF7}" srcId="{4C365DB0-96F7-46B3-9A55-E7759079DA28}" destId="{CC4F0E67-C225-42DF-A850-DA830140503C}" srcOrd="2" destOrd="0" parTransId="{ED931FE0-8A8D-44AA-9773-4D1ACAE2007B}" sibTransId="{2F5833B1-B5CC-44AE-BC2A-DE01BB65D962}"/>
    <dgm:cxn modelId="{6135A42F-BD37-4C95-A7AE-328463A22C67}" srcId="{4C365DB0-96F7-46B3-9A55-E7759079DA28}" destId="{68D21DA4-1216-4E05-A6C2-B7E9483700EC}" srcOrd="0" destOrd="0" parTransId="{CEE0B6BE-42B5-442E-BBF6-82B8A3B0B3F2}" sibTransId="{A61D9F5E-BA8E-4B21-8E1D-794CB832B7F8}"/>
    <dgm:cxn modelId="{F42431A0-031C-4986-835E-89FA130D62C4}" type="presOf" srcId="{F6170340-2A95-4579-9E70-F27F2FC3BAFB}" destId="{2DA13F71-BC63-420B-91B5-8D76F996726C}" srcOrd="0" destOrd="0" presId="urn:microsoft.com/office/officeart/2005/8/layout/lProcess2"/>
    <dgm:cxn modelId="{5AA88F07-7991-4A86-BD10-5ECB191B9297}" srcId="{F6170340-2A95-4579-9E70-F27F2FC3BAFB}" destId="{4C365DB0-96F7-46B3-9A55-E7759079DA28}" srcOrd="0" destOrd="0" parTransId="{35280625-29A5-4DC1-9E12-5FFD6CEEA3FE}" sibTransId="{4589F19A-D010-41CC-B459-BA57D43EF96F}"/>
    <dgm:cxn modelId="{07BCBF88-6FD7-407F-B4F0-EA53DC448D86}" type="presOf" srcId="{D36D54CB-74E3-48DE-BDFF-59ABDF5FF268}" destId="{5207A7EC-C5F5-48BB-8A64-2090CB82B3C0}" srcOrd="0" destOrd="0" presId="urn:microsoft.com/office/officeart/2005/8/layout/lProcess2"/>
    <dgm:cxn modelId="{B681678B-951E-46F4-8531-D1ABB2BDDCB2}" type="presOf" srcId="{4C365DB0-96F7-46B3-9A55-E7759079DA28}" destId="{588D1D4E-0A33-4ECF-803B-EFD16774294D}" srcOrd="1" destOrd="0" presId="urn:microsoft.com/office/officeart/2005/8/layout/lProcess2"/>
    <dgm:cxn modelId="{BF0191A7-7976-48DB-B0A6-4F971A1D5E05}" type="presOf" srcId="{CC4F0E67-C225-42DF-A850-DA830140503C}" destId="{4F5E4067-3AD5-4361-BF08-749D2627EE47}" srcOrd="0" destOrd="0" presId="urn:microsoft.com/office/officeart/2005/8/layout/lProcess2"/>
    <dgm:cxn modelId="{D5E46D92-5809-4FAB-8C54-57F0FA3D3814}" type="presOf" srcId="{68D21DA4-1216-4E05-A6C2-B7E9483700EC}" destId="{2CB203AA-85C6-4F9A-93B9-E5172D45C315}" srcOrd="0" destOrd="0" presId="urn:microsoft.com/office/officeart/2005/8/layout/lProcess2"/>
    <dgm:cxn modelId="{8C0DB171-6E52-4440-BDF5-CF04E20BCDD5}" type="presParOf" srcId="{2DA13F71-BC63-420B-91B5-8D76F996726C}" destId="{F2D44F2A-60E9-44CF-AF4B-72D2004D8E11}" srcOrd="0" destOrd="0" presId="urn:microsoft.com/office/officeart/2005/8/layout/lProcess2"/>
    <dgm:cxn modelId="{C4233924-45E5-40D2-B95F-904023695704}" type="presParOf" srcId="{F2D44F2A-60E9-44CF-AF4B-72D2004D8E11}" destId="{B6FDD7CD-EA19-4A5E-84FA-19FFD39659D4}" srcOrd="0" destOrd="0" presId="urn:microsoft.com/office/officeart/2005/8/layout/lProcess2"/>
    <dgm:cxn modelId="{CC6FF7BC-C855-4755-A656-872F1B05CF30}" type="presParOf" srcId="{F2D44F2A-60E9-44CF-AF4B-72D2004D8E11}" destId="{588D1D4E-0A33-4ECF-803B-EFD16774294D}" srcOrd="1" destOrd="0" presId="urn:microsoft.com/office/officeart/2005/8/layout/lProcess2"/>
    <dgm:cxn modelId="{0CE60C6B-58F4-4DAC-842D-99904ACD3064}" type="presParOf" srcId="{F2D44F2A-60E9-44CF-AF4B-72D2004D8E11}" destId="{43285872-5077-4EE0-A3DE-1A53D5B72407}" srcOrd="2" destOrd="0" presId="urn:microsoft.com/office/officeart/2005/8/layout/lProcess2"/>
    <dgm:cxn modelId="{5446CB04-BD82-4D30-A9E4-A7DA459697C6}" type="presParOf" srcId="{43285872-5077-4EE0-A3DE-1A53D5B72407}" destId="{6CCBB980-19F5-424D-B305-7C977908914F}" srcOrd="0" destOrd="0" presId="urn:microsoft.com/office/officeart/2005/8/layout/lProcess2"/>
    <dgm:cxn modelId="{C5B9C068-3A6C-4155-B227-B6D190EF0EEE}" type="presParOf" srcId="{6CCBB980-19F5-424D-B305-7C977908914F}" destId="{2CB203AA-85C6-4F9A-93B9-E5172D45C315}" srcOrd="0" destOrd="0" presId="urn:microsoft.com/office/officeart/2005/8/layout/lProcess2"/>
    <dgm:cxn modelId="{20FD9C43-A6F7-41EE-87AB-B46E16039A61}" type="presParOf" srcId="{6CCBB980-19F5-424D-B305-7C977908914F}" destId="{8794B241-42A5-4AD4-8E07-A1340F617F9F}" srcOrd="1" destOrd="0" presId="urn:microsoft.com/office/officeart/2005/8/layout/lProcess2"/>
    <dgm:cxn modelId="{9F61ED1E-E438-4BF5-9D79-75BC709C571E}" type="presParOf" srcId="{6CCBB980-19F5-424D-B305-7C977908914F}" destId="{5207A7EC-C5F5-48BB-8A64-2090CB82B3C0}" srcOrd="2" destOrd="0" presId="urn:microsoft.com/office/officeart/2005/8/layout/lProcess2"/>
    <dgm:cxn modelId="{3D987DC7-53B1-4586-8FC4-8C7D54444691}" type="presParOf" srcId="{6CCBB980-19F5-424D-B305-7C977908914F}" destId="{98BC2FFB-3748-4A19-A9C8-295BF254FC2B}" srcOrd="3" destOrd="0" presId="urn:microsoft.com/office/officeart/2005/8/layout/lProcess2"/>
    <dgm:cxn modelId="{A0A58E5E-A036-40E3-8B43-8C4BC64CBE3C}" type="presParOf" srcId="{6CCBB980-19F5-424D-B305-7C977908914F}" destId="{4F5E4067-3AD5-4361-BF08-749D2627EE47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DD7CD-EA19-4A5E-84FA-19FFD39659D4}">
      <dsp:nvSpPr>
        <dsp:cNvPr id="0" name=""/>
        <dsp:cNvSpPr/>
      </dsp:nvSpPr>
      <dsp:spPr>
        <a:xfrm>
          <a:off x="0" y="0"/>
          <a:ext cx="7696200" cy="452596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chemeClr val="tx1"/>
              </a:solidFill>
            </a:rPr>
            <a:t>First Nation</a:t>
          </a:r>
          <a:endParaRPr lang="en-US" sz="6500" kern="1200" dirty="0">
            <a:solidFill>
              <a:schemeClr val="tx1"/>
            </a:solidFill>
          </a:endParaRPr>
        </a:p>
      </dsp:txBody>
      <dsp:txXfrm>
        <a:off x="0" y="0"/>
        <a:ext cx="7696200" cy="1357788"/>
      </dsp:txXfrm>
    </dsp:sp>
    <dsp:sp modelId="{2CB203AA-85C6-4F9A-93B9-E5172D45C315}">
      <dsp:nvSpPr>
        <dsp:cNvPr id="0" name=""/>
        <dsp:cNvSpPr/>
      </dsp:nvSpPr>
      <dsp:spPr>
        <a:xfrm>
          <a:off x="726028" y="2286003"/>
          <a:ext cx="6156960" cy="8891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First Nation and Tribal Council Funding Agreement Model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GCIMS# 003485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752071" y="2312046"/>
        <a:ext cx="6104874" cy="837084"/>
      </dsp:txXfrm>
    </dsp:sp>
    <dsp:sp modelId="{5207A7EC-C5F5-48BB-8A64-2090CB82B3C0}">
      <dsp:nvSpPr>
        <dsp:cNvPr id="0" name=""/>
        <dsp:cNvSpPr/>
      </dsp:nvSpPr>
      <dsp:spPr>
        <a:xfrm>
          <a:off x="726028" y="3505200"/>
          <a:ext cx="6156960" cy="8891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Canada Common Funding Agreement Model (CCFA)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GCIMS# 003487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752071" y="3531243"/>
        <a:ext cx="6104874" cy="837084"/>
      </dsp:txXfrm>
    </dsp:sp>
    <dsp:sp modelId="{4F5E4067-3AD5-4361-BF08-749D2627EE47}">
      <dsp:nvSpPr>
        <dsp:cNvPr id="0" name=""/>
        <dsp:cNvSpPr/>
      </dsp:nvSpPr>
      <dsp:spPr>
        <a:xfrm>
          <a:off x="726028" y="1066797"/>
          <a:ext cx="6156960" cy="8891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Streamlined Funding Agreement Model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GCIMS# 003490</a:t>
          </a:r>
          <a:endParaRPr lang="en-US" sz="1000" b="1" kern="1200" dirty="0"/>
        </a:p>
      </dsp:txBody>
      <dsp:txXfrm>
        <a:off x="752071" y="1092840"/>
        <a:ext cx="6104874" cy="837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63CA47-7239-4291-B055-092930DB0884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FC7ED25-C20F-473D-9396-3809865BF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0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8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09" indent="-285734" defTabSz="9238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2937" indent="-228587" defTabSz="9238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111" indent="-228587" defTabSz="9238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287" indent="-228587" defTabSz="9238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461" indent="-228587" defTabSz="923874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635" indent="-228587" defTabSz="923874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8811" indent="-228587" defTabSz="923874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5985" indent="-228587" defTabSz="923874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24F3551-6772-4ED3-AD12-7448C81BF950}" type="slidenum">
              <a:rPr lang="en-CA" altLang="en-US" smtClean="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en-CA" altLang="en-US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\\creative\media$\GRAPHICS 2016\Corporate Branding and Templates\Ressources\PNG\inac-word-template-side-text-element-en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152" y="247498"/>
            <a:ext cx="1419606" cy="8044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\\creative\media$\GRAPHICS 2016\Corporate Branding and Templates\Templates - Powerpoint\Resources\Corporate-Look-FLAT-Photo-montage--Backgrounder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851" y="0"/>
            <a:ext cx="26550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logo_canada-wordmark_col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920" y="6529217"/>
            <a:ext cx="929640" cy="23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girouxa\Desktop\AANC-INAC FIP 2015\READY AANC-INAC LOGOS 2015\PNG\INAC-AANC-FIP-colour-reg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350" y="152400"/>
            <a:ext cx="2419507" cy="190196"/>
          </a:xfrm>
          <a:prstGeom prst="rect">
            <a:avLst/>
          </a:prstGeom>
          <a:noFill/>
        </p:spPr>
      </p:pic>
      <p:pic>
        <p:nvPicPr>
          <p:cNvPr id="2" name="Picture 2" descr="S:\GRAPHICS 2016\Corporate Branding and Templates\Corporate Branding - Icons\PNG\INAC-Icons-Corporate-lowres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6529217"/>
            <a:ext cx="1370012" cy="328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495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2000" y="6510528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00B6E52-F07A-44C8-B7AE-D6EEC3D50429}" type="slidenum">
              <a:rPr lang="en-CA" smtClean="0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4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308100"/>
            <a:ext cx="3822700" cy="49403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7408" y="1308101"/>
            <a:ext cx="3822192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2000" y="6510528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00B6E52-F07A-44C8-B7AE-D6EEC3D50429}" type="slidenum">
              <a:rPr lang="en-CA" smtClean="0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10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2000" y="6510528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00B6E52-F07A-44C8-B7AE-D6EEC3D50429}" type="slidenum">
              <a:rPr lang="en-CA" smtClean="0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54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163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4730750" cy="5562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9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2000" y="6510528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00B6E52-F07A-44C8-B7AE-D6EEC3D50429}" type="slidenum">
              <a:rPr lang="en-CA" smtClean="0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780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2000" y="6510528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00B6E52-F07A-44C8-B7AE-D6EEC3D50429}" type="slidenum">
              <a:rPr lang="en-CA" smtClean="0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13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 descr="\\creative\media$\GRAPHICS 2016\Corporate Branding and Templates\Ressources\PNG\inac-word-template-side-text-element-eng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152" y="247498"/>
            <a:ext cx="1419606" cy="8044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38200"/>
            <a:ext cx="784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dirty="0" smtClean="0"/>
              <a:t>Insert section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0" y="1308100"/>
            <a:ext cx="7861300" cy="500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smtClean="0"/>
              <a:t>Click to edit master text styles</a:t>
            </a:r>
          </a:p>
          <a:p>
            <a:pPr lvl="1"/>
            <a:r>
              <a:rPr lang="en-CA" altLang="en-GB" smtClean="0"/>
              <a:t>Second level</a:t>
            </a:r>
          </a:p>
          <a:p>
            <a:pPr lvl="2"/>
            <a:r>
              <a:rPr lang="en-CA" altLang="en-GB" smtClean="0"/>
              <a:t>Third level</a:t>
            </a:r>
          </a:p>
          <a:p>
            <a:pPr lvl="3"/>
            <a:r>
              <a:rPr lang="en-CA" altLang="en-GB" smtClean="0"/>
              <a:t>Fourth level</a:t>
            </a:r>
          </a:p>
        </p:txBody>
      </p:sp>
      <p:pic>
        <p:nvPicPr>
          <p:cNvPr id="8" name="Picture 3" descr="C:\Users\girouxa\Desktop\AANC-INAC FIP 2015\READY AANC-INAC LOGOS 2015\PNG\INAC-AANC-FIP-colour-reg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3350" y="152400"/>
            <a:ext cx="2419507" cy="190196"/>
          </a:xfrm>
          <a:prstGeom prst="rect">
            <a:avLst/>
          </a:prstGeom>
          <a:noFill/>
        </p:spPr>
      </p:pic>
      <p:pic>
        <p:nvPicPr>
          <p:cNvPr id="9" name="Picture 2" descr="S:\GRAPHICS 2016\Corporate Branding and Templates\Corporate Branding - Icons\PNG\INAC-Icons-Corporate-lowres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6529217"/>
            <a:ext cx="1370012" cy="328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82000" y="6510528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/>
            </a:pPr>
            <a:fld id="{E00B6E52-F07A-44C8-B7AE-D6EEC3D50429}" type="slidenum">
              <a:rPr lang="en-CA" smtClean="0">
                <a:solidFill>
                  <a:srgbClr val="000066"/>
                </a:solidFill>
                <a:latin typeface="Verdana" pitchFamily="34" charset="0"/>
              </a:rPr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37000"/>
                </a:spcAft>
                <a:defRPr/>
              </a:pPr>
              <a:t>‹#›</a:t>
            </a:fld>
            <a:endParaRPr lang="en-CA" dirty="0">
              <a:solidFill>
                <a:srgbClr val="000066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96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 baseline="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ct val="37000"/>
        </a:spcAft>
        <a:buChar char="•"/>
        <a:tabLst>
          <a:tab pos="5715000" algn="l"/>
        </a:tabLs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82588" indent="-190500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600">
          <a:solidFill>
            <a:srgbClr val="000000"/>
          </a:solidFill>
          <a:latin typeface="+mn-lt"/>
        </a:defRPr>
      </a:lvl2pPr>
      <a:lvl3pPr marL="574675" indent="-190500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400">
          <a:solidFill>
            <a:srgbClr val="000000"/>
          </a:solidFill>
          <a:latin typeface="+mn-lt"/>
        </a:defRPr>
      </a:lvl3pPr>
      <a:lvl4pPr marL="771525" indent="-195263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200">
          <a:solidFill>
            <a:srgbClr val="000000"/>
          </a:solidFill>
          <a:latin typeface="+mn-lt"/>
        </a:defRPr>
      </a:lvl4pPr>
      <a:lvl5pPr marL="960438" indent="-187325" algn="l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5pPr>
      <a:lvl6pPr marL="14176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6pPr>
      <a:lvl7pPr marL="18748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7pPr>
      <a:lvl8pPr marL="23320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8pPr>
      <a:lvl9pPr marL="27892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155700" y="534988"/>
            <a:ext cx="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GB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762000"/>
            <a:ext cx="4660900" cy="5486400"/>
          </a:xfrm>
          <a:noFill/>
        </p:spPr>
        <p:txBody>
          <a:bodyPr anchor="t"/>
          <a:lstStyle/>
          <a:p>
            <a:pPr marL="0" indent="0" algn="ctr" eaLnBrk="1" hangingPunct="1">
              <a:lnSpc>
                <a:spcPct val="107000"/>
              </a:lnSpc>
              <a:spcAft>
                <a:spcPct val="0"/>
              </a:spcAft>
              <a:buFontTx/>
              <a:buNone/>
            </a:pPr>
            <a:endParaRPr lang="en-CA" altLang="en-US" sz="3000" b="1" dirty="0" smtClean="0"/>
          </a:p>
          <a:p>
            <a:pPr marL="0" indent="0" algn="ctr" eaLnBrk="1" hangingPunct="1">
              <a:lnSpc>
                <a:spcPct val="107000"/>
              </a:lnSpc>
              <a:spcAft>
                <a:spcPct val="0"/>
              </a:spcAft>
              <a:buFontTx/>
              <a:buNone/>
            </a:pPr>
            <a:endParaRPr lang="en-CA" altLang="en-US" sz="3000" b="1" dirty="0"/>
          </a:p>
          <a:p>
            <a:pPr marL="0" indent="0" algn="ctr" eaLnBrk="1" hangingPunct="1">
              <a:lnSpc>
                <a:spcPct val="107000"/>
              </a:lnSpc>
              <a:spcAft>
                <a:spcPct val="0"/>
              </a:spcAft>
              <a:buFontTx/>
              <a:buNone/>
            </a:pPr>
            <a:r>
              <a:rPr lang="en-CA" altLang="en-US" sz="3000" b="1" dirty="0" smtClean="0"/>
              <a:t>Major </a:t>
            </a:r>
            <a:r>
              <a:rPr lang="en-CA" altLang="en-US" sz="3000" b="1" dirty="0"/>
              <a:t>Differences &amp; Benefits Between Types of Agreements Available to First Nations</a:t>
            </a:r>
          </a:p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FontTx/>
              <a:buNone/>
            </a:pPr>
            <a:r>
              <a:rPr lang="en-CA" altLang="en-US" sz="2400" b="1" dirty="0" smtClean="0">
                <a:latin typeface="Calibri" panose="020F0502020204030204" pitchFamily="34" charset="0"/>
              </a:rPr>
              <a:t>                  </a:t>
            </a:r>
          </a:p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FontTx/>
              <a:buNone/>
            </a:pPr>
            <a:endParaRPr lang="en-CA" altLang="en-US" sz="1600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FontTx/>
              <a:buNone/>
            </a:pPr>
            <a:endParaRPr lang="en-CA" altLang="en-US" sz="1600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FontTx/>
              <a:buNone/>
            </a:pPr>
            <a:endParaRPr lang="en-CA" altLang="en-US" sz="16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FontTx/>
              <a:buNone/>
            </a:pPr>
            <a:r>
              <a:rPr lang="en-CA" altLang="en-US" sz="1600" dirty="0" smtClean="0">
                <a:latin typeface="Calibri" panose="020F0502020204030204" pitchFamily="34" charset="0"/>
              </a:rPr>
              <a:t>November 2017</a:t>
            </a:r>
          </a:p>
        </p:txBody>
      </p:sp>
    </p:spTree>
    <p:extLst>
      <p:ext uri="{BB962C8B-B14F-4D97-AF65-F5344CB8AC3E}">
        <p14:creationId xmlns:p14="http://schemas.microsoft.com/office/powerpoint/2010/main" val="301960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>
                <a:effectLst>
                  <a:outerShdw blurRad="38100" dist="38100" dir="2700000" algn="tl">
                    <a:srgbClr val="C0C0C0"/>
                  </a:outerShdw>
                </a:effectLst>
                <a:latin typeface="Trajan Pro" pitchFamily="18" charset="0"/>
              </a:rPr>
              <a:t>2017-2018 National </a:t>
            </a:r>
            <a:r>
              <a:rPr lang="en-CA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ajan Pro" pitchFamily="18" charset="0"/>
              </a:rPr>
              <a:t>Funding Agreement </a:t>
            </a:r>
            <a:r>
              <a:rPr lang="en-CA" dirty="0">
                <a:effectLst>
                  <a:outerShdw blurRad="38100" dist="38100" dir="2700000" algn="tl">
                    <a:srgbClr val="C0C0C0"/>
                  </a:outerShdw>
                </a:effectLst>
                <a:latin typeface="Trajan Pro" pitchFamily="18" charset="0"/>
              </a:rPr>
              <a:t>Models</a:t>
            </a:r>
            <a:endParaRPr lang="fr-FR" altLang="en-US" dirty="0" smtClean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024350"/>
              </p:ext>
            </p:extLst>
          </p:nvPr>
        </p:nvGraphicFramePr>
        <p:xfrm>
          <a:off x="381000" y="1295400"/>
          <a:ext cx="7696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30A049-ABFD-40BC-9E7A-E198708E9BF3}" type="slidenum">
              <a:rPr lang="en-CA">
                <a:solidFill>
                  <a:srgbClr val="000066"/>
                </a:solidFill>
              </a:rPr>
              <a:pPr>
                <a:defRPr/>
              </a:pPr>
              <a:t>2</a:t>
            </a:fld>
            <a:endParaRPr lang="en-CA" dirty="0">
              <a:solidFill>
                <a:srgbClr val="000066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08100"/>
            <a:ext cx="7861300" cy="50085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FR" alt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706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Differences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417823"/>
              </p:ext>
            </p:extLst>
          </p:nvPr>
        </p:nvGraphicFramePr>
        <p:xfrm>
          <a:off x="304800" y="1371600"/>
          <a:ext cx="8046784" cy="4541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2105"/>
                <a:gridCol w="1880702"/>
                <a:gridCol w="1880702"/>
                <a:gridCol w="1843275"/>
              </a:tblGrid>
              <a:tr h="23293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2017-2018</a:t>
                      </a:r>
                      <a:endParaRPr lang="en-US" sz="1300" b="0" i="0" u="none" strike="noStrike" dirty="0">
                        <a:solidFill>
                          <a:srgbClr val="1F497D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rajan Pro"/>
                      </a:endParaRPr>
                    </a:p>
                  </a:txBody>
                  <a:tcPr marL="7059" marR="7059" marT="705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40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MAIN DIFFERENCES BETWEEN NATIONAL FUNDING AGREEMENT MODELS</a:t>
                      </a:r>
                      <a:endParaRPr lang="en-US" sz="1000" b="0" i="0" u="none" strike="noStrike" dirty="0">
                        <a:solidFill>
                          <a:srgbClr val="1F497D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rajan Pro"/>
                      </a:endParaRPr>
                    </a:p>
                  </a:txBody>
                  <a:tcPr marL="7059" marR="7059" marT="705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523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99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rajan Pro"/>
                      </a:endParaRPr>
                    </a:p>
                  </a:txBody>
                  <a:tcPr marL="7059" marR="7059" marT="705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99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rajan Pro"/>
                      </a:endParaRPr>
                    </a:p>
                  </a:txBody>
                  <a:tcPr marL="7059" marR="7059" marT="705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99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rajan Pro"/>
                      </a:endParaRPr>
                    </a:p>
                  </a:txBody>
                  <a:tcPr marL="7059" marR="7059" marT="705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99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rajan Pro"/>
                      </a:endParaRPr>
                    </a:p>
                  </a:txBody>
                  <a:tcPr marL="7059" marR="7059" marT="7059" marB="0" anchor="b"/>
                </a:tc>
              </a:tr>
              <a:tr h="18352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Options for First Nations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989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Funding Agreement Models and Agreement Sections</a:t>
                      </a:r>
                      <a:endParaRPr lang="en-US" sz="7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700" u="none" strike="noStrike" dirty="0" smtClean="0">
                          <a:effectLst/>
                        </a:rPr>
                        <a:t>Streamlined Funding Agreement Model </a:t>
                      </a:r>
                      <a:br>
                        <a:rPr lang="en-US" sz="700" u="none" strike="noStrike" dirty="0" smtClean="0">
                          <a:effectLst/>
                        </a:rPr>
                      </a:br>
                      <a:r>
                        <a:rPr lang="en-US" sz="700" u="none" strike="noStrike" dirty="0" smtClean="0">
                          <a:effectLst/>
                        </a:rPr>
                        <a:t>GCIMS # 003490</a:t>
                      </a:r>
                    </a:p>
                    <a:p>
                      <a:pPr algn="ctr" rtl="0" fontAlgn="t"/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700" u="none" strike="noStrike" dirty="0" smtClean="0">
                          <a:effectLst/>
                        </a:rPr>
                        <a:t>First Nations/Tribal Council Model (FA)</a:t>
                      </a:r>
                      <a:br>
                        <a:rPr lang="en-US" sz="700" u="none" strike="noStrike" dirty="0" smtClean="0">
                          <a:effectLst/>
                        </a:rPr>
                      </a:br>
                      <a:r>
                        <a:rPr lang="en-US" sz="700" u="none" strike="noStrike" dirty="0" smtClean="0">
                          <a:effectLst/>
                        </a:rPr>
                        <a:t>GCIMS # 003485</a:t>
                      </a:r>
                    </a:p>
                    <a:p>
                      <a:pPr algn="ctr" rtl="0" fontAlgn="t"/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700" u="none" strike="noStrike" dirty="0">
                          <a:effectLst/>
                        </a:rPr>
                        <a:t>Canada Common Funding Agreement Model (CCFA)</a:t>
                      </a:r>
                      <a:br>
                        <a:rPr lang="en-US" sz="700" u="none" strike="noStrike" dirty="0">
                          <a:effectLst/>
                        </a:rPr>
                      </a:br>
                      <a:r>
                        <a:rPr lang="en-US" sz="700" u="none" strike="noStrike" dirty="0">
                          <a:effectLst/>
                        </a:rPr>
                        <a:t>GCIMS # </a:t>
                      </a:r>
                      <a:r>
                        <a:rPr lang="en-US" sz="700" u="none" strike="noStrike" dirty="0" smtClean="0">
                          <a:effectLst/>
                        </a:rPr>
                        <a:t>003487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351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effectLst/>
                        </a:rPr>
                        <a:t>Recipient Type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>
                          <a:effectLst/>
                        </a:rPr>
                        <a:t>First Nations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>
                          <a:effectLst/>
                        </a:rPr>
                        <a:t>First Nations; and</a:t>
                      </a:r>
                      <a:br>
                        <a:rPr lang="en-US" sz="600" u="none" strike="noStrike" dirty="0">
                          <a:effectLst/>
                        </a:rPr>
                      </a:br>
                      <a:r>
                        <a:rPr lang="en-US" sz="600" u="none" strike="noStrike" dirty="0">
                          <a:effectLst/>
                        </a:rPr>
                        <a:t>Tribal Councils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>
                          <a:effectLst/>
                        </a:rPr>
                        <a:t>Health Canada and </a:t>
                      </a:r>
                      <a:r>
                        <a:rPr lang="en-US" sz="600" u="none" strike="noStrike" dirty="0" smtClean="0">
                          <a:effectLst/>
                        </a:rPr>
                        <a:t>INAC </a:t>
                      </a:r>
                      <a:r>
                        <a:rPr lang="en-US" sz="600" u="none" strike="noStrike" dirty="0">
                          <a:effectLst/>
                        </a:rPr>
                        <a:t>Common Recipients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469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effectLst/>
                        </a:rPr>
                        <a:t>Funders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>
                          <a:effectLst/>
                        </a:rPr>
                        <a:t>INAC only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>
                          <a:effectLst/>
                        </a:rPr>
                        <a:t>"Canada" - as represented by any federal departments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>
                          <a:effectLst/>
                        </a:rPr>
                        <a:t>"Canada"  as represented by Health Canada (FNIHB) and </a:t>
                      </a:r>
                      <a:r>
                        <a:rPr lang="en-US" sz="600" u="none" strike="noStrike" dirty="0" smtClean="0">
                          <a:effectLst/>
                        </a:rPr>
                        <a:t>INAC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64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effectLst/>
                        </a:rPr>
                        <a:t>Programs and Services vs Project management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>
                          <a:effectLst/>
                        </a:rPr>
                        <a:t>Program Delivery Requirements and Standards listed in </a:t>
                      </a:r>
                      <a:r>
                        <a:rPr lang="en-US" sz="600" u="none" strike="noStrike" dirty="0" smtClean="0">
                          <a:effectLst/>
                        </a:rPr>
                        <a:t>Annexes </a:t>
                      </a:r>
                      <a:r>
                        <a:rPr lang="en-US" sz="600" u="none" strike="noStrike" dirty="0">
                          <a:effectLst/>
                        </a:rPr>
                        <a:t>1A &amp; 1B</a:t>
                      </a:r>
                      <a:br>
                        <a:rPr lang="en-US" sz="600" u="none" strike="noStrike" dirty="0">
                          <a:effectLst/>
                        </a:rPr>
                      </a:br>
                      <a:r>
                        <a:rPr lang="en-US" sz="600" u="none" strike="noStrike" dirty="0">
                          <a:effectLst/>
                        </a:rPr>
                        <a:t/>
                      </a:r>
                      <a:br>
                        <a:rPr lang="en-US" sz="600" u="none" strike="noStrike" dirty="0">
                          <a:effectLst/>
                        </a:rPr>
                      </a:br>
                      <a:r>
                        <a:rPr lang="en-US" sz="600" u="none" strike="noStrike" dirty="0">
                          <a:effectLst/>
                        </a:rPr>
                        <a:t>Annex 1B may include reference to approved </a:t>
                      </a:r>
                      <a:r>
                        <a:rPr lang="en-US" sz="600" u="none" strike="noStrike" dirty="0" smtClean="0">
                          <a:effectLst/>
                        </a:rPr>
                        <a:t>work plans </a:t>
                      </a:r>
                      <a:r>
                        <a:rPr lang="en-US" sz="600" u="none" strike="noStrike" dirty="0">
                          <a:effectLst/>
                        </a:rPr>
                        <a:t>for projects and </a:t>
                      </a:r>
                      <a:r>
                        <a:rPr lang="en-US" sz="600" u="none" strike="noStrike" dirty="0" smtClean="0">
                          <a:effectLst/>
                        </a:rPr>
                        <a:t>activities; or </a:t>
                      </a:r>
                      <a:r>
                        <a:rPr lang="en-US" sz="600" u="none" strike="noStrike" dirty="0">
                          <a:effectLst/>
                        </a:rPr>
                        <a:t/>
                      </a:r>
                      <a:br>
                        <a:rPr lang="en-US" sz="600" u="none" strike="noStrike" dirty="0">
                          <a:effectLst/>
                        </a:rPr>
                      </a:br>
                      <a:endParaRPr lang="en-US" sz="600" u="none" strike="noStrike" dirty="0" smtClean="0">
                        <a:effectLst/>
                      </a:endParaRPr>
                    </a:p>
                    <a:p>
                      <a:pPr algn="l" rtl="0" fontAlgn="t"/>
                      <a:r>
                        <a:rPr lang="en-US" sz="600" u="none" strike="noStrike" dirty="0" smtClean="0">
                          <a:effectLst/>
                        </a:rPr>
                        <a:t>Annex </a:t>
                      </a:r>
                      <a:r>
                        <a:rPr lang="en-US" sz="600" u="none" strike="noStrike" dirty="0">
                          <a:effectLst/>
                        </a:rPr>
                        <a:t>1C can be used for the project description and conditions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>
                          <a:effectLst/>
                        </a:rPr>
                        <a:t>Program Delivery Requirements and Standards listed in Schedule DIAND-1 and DIAND-2</a:t>
                      </a:r>
                      <a:br>
                        <a:rPr lang="en-US" sz="600" u="none" strike="noStrike" dirty="0">
                          <a:effectLst/>
                        </a:rPr>
                      </a:br>
                      <a:r>
                        <a:rPr lang="en-US" sz="600" u="none" strike="noStrike" dirty="0">
                          <a:effectLst/>
                        </a:rPr>
                        <a:t/>
                      </a:r>
                      <a:br>
                        <a:rPr lang="en-US" sz="600" u="none" strike="noStrike" dirty="0">
                          <a:effectLst/>
                        </a:rPr>
                      </a:br>
                      <a:r>
                        <a:rPr lang="en-US" sz="600" u="none" strike="noStrike" dirty="0">
                          <a:effectLst/>
                        </a:rPr>
                        <a:t>Program Delivery Requirements may include a reference to approved </a:t>
                      </a:r>
                      <a:r>
                        <a:rPr lang="en-US" sz="600" u="none" strike="noStrike" dirty="0" smtClean="0">
                          <a:effectLst/>
                        </a:rPr>
                        <a:t>work plans </a:t>
                      </a:r>
                      <a:r>
                        <a:rPr lang="en-US" sz="600" u="none" strike="noStrike" dirty="0">
                          <a:effectLst/>
                        </a:rPr>
                        <a:t>for projects and activities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>
                          <a:effectLst/>
                        </a:rPr>
                        <a:t>Program Delivery Requirements and Standards listed in a single Program Plan.</a:t>
                      </a:r>
                      <a:br>
                        <a:rPr lang="en-US" sz="600" u="none" strike="noStrike" dirty="0">
                          <a:effectLst/>
                        </a:rPr>
                      </a:br>
                      <a:r>
                        <a:rPr lang="en-US" sz="600" u="none" strike="noStrike" dirty="0">
                          <a:effectLst/>
                        </a:rPr>
                        <a:t/>
                      </a:r>
                      <a:br>
                        <a:rPr lang="en-US" sz="600" u="none" strike="noStrike" dirty="0">
                          <a:effectLst/>
                        </a:rPr>
                      </a:br>
                      <a:r>
                        <a:rPr lang="en-US" sz="600" u="none" strike="noStrike" dirty="0">
                          <a:effectLst/>
                        </a:rPr>
                        <a:t>Program Delivery Requirements may include a reference to approved </a:t>
                      </a:r>
                      <a:r>
                        <a:rPr lang="en-US" sz="600" u="none" strike="noStrike" dirty="0" smtClean="0">
                          <a:effectLst/>
                        </a:rPr>
                        <a:t>work plans </a:t>
                      </a:r>
                      <a:r>
                        <a:rPr lang="en-US" sz="600" u="none" strike="noStrike" dirty="0">
                          <a:effectLst/>
                        </a:rPr>
                        <a:t>for projects and activities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057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effectLst/>
                        </a:rPr>
                        <a:t>Funding approaches options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>
                          <a:effectLst/>
                        </a:rPr>
                        <a:t>Block, Set, Fixed, Flexible and Grant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>
                          <a:effectLst/>
                        </a:rPr>
                        <a:t>Block, Set, Fixed, Flexible and Grant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>
                          <a:effectLst/>
                        </a:rPr>
                        <a:t>Block, Set, Fixed, Flexible and Grant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1757">
                <a:tc rowSpan="5"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effectLst/>
                        </a:rPr>
                        <a:t>Actions that can be taken in case of default based on the nature of the relationship (e.g. Business to business or long term relationship)</a:t>
                      </a:r>
                      <a:br>
                        <a:rPr lang="en-US" sz="700" u="none" strike="noStrike" dirty="0">
                          <a:effectLst/>
                        </a:rPr>
                      </a:br>
                      <a:r>
                        <a:rPr lang="en-US" sz="700" u="none" strike="noStrike" dirty="0">
                          <a:effectLst/>
                        </a:rPr>
                        <a:t/>
                      </a:r>
                      <a:br>
                        <a:rPr lang="en-US" sz="700" u="none" strike="noStrike" dirty="0">
                          <a:effectLst/>
                        </a:rPr>
                      </a:br>
                      <a:r>
                        <a:rPr lang="en-US" sz="700" u="none" strike="noStrike" dirty="0">
                          <a:effectLst/>
                        </a:rPr>
                        <a:t>(Included in all models: Requirement for the Council or Recipient to take action necessary to remedy the default and take such other reasonable action as Canada deems necessary)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>
                          <a:effectLst/>
                        </a:rPr>
                        <a:t>Requesting a Management Action Plan;</a:t>
                      </a:r>
                      <a:r>
                        <a:rPr lang="en-US" sz="700" u="none" strike="noStrike" dirty="0">
                          <a:effectLst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>
                          <a:effectLst/>
                        </a:rPr>
                        <a:t>Requesting a Management Action </a:t>
                      </a:r>
                      <a:r>
                        <a:rPr lang="en-US" sz="600" u="none" strike="noStrike" dirty="0" smtClean="0">
                          <a:effectLst/>
                        </a:rPr>
                        <a:t>Plan;</a:t>
                      </a:r>
                      <a:r>
                        <a:rPr lang="en-US" sz="600" u="none" strike="noStrike" baseline="0" dirty="0" smtClean="0">
                          <a:effectLst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>
                          <a:effectLst/>
                        </a:rPr>
                        <a:t>Requesting a Management Action Plan;</a:t>
                      </a:r>
                      <a:r>
                        <a:rPr lang="en-US" sz="700" u="none" strike="noStrike" dirty="0">
                          <a:effectLst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41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>
                          <a:effectLst/>
                        </a:rPr>
                        <a:t>Seeking advisory </a:t>
                      </a:r>
                      <a:r>
                        <a:rPr lang="en-US" sz="600" u="none" strike="noStrike" dirty="0" smtClean="0">
                          <a:effectLst/>
                        </a:rPr>
                        <a:t>support, </a:t>
                      </a:r>
                      <a:r>
                        <a:rPr lang="en-US" sz="700" u="none" strike="noStrike" dirty="0" smtClean="0">
                          <a:effectLst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>
                          <a:effectLst/>
                        </a:rPr>
                        <a:t>Seeking advisory support, </a:t>
                      </a:r>
                      <a:r>
                        <a:rPr lang="en-US" sz="700" u="none" strike="noStrike" dirty="0">
                          <a:effectLst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>
                          <a:effectLst/>
                        </a:rPr>
                        <a:t>Seeking advisory support, </a:t>
                      </a:r>
                      <a:r>
                        <a:rPr lang="en-US" sz="700" u="none" strike="noStrike" dirty="0">
                          <a:effectLst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52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 smtClean="0">
                          <a:effectLst/>
                        </a:rPr>
                        <a:t>Appointing </a:t>
                      </a:r>
                      <a:r>
                        <a:rPr lang="en-US" sz="600" u="none" strike="noStrike" dirty="0">
                          <a:effectLst/>
                        </a:rPr>
                        <a:t>a Third Party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l" rtl="0" fontAlgn="t"/>
                      <a:r>
                        <a:rPr lang="en-US" sz="600" u="none" strike="noStrike" dirty="0" smtClean="0">
                          <a:effectLst/>
                        </a:rPr>
                        <a:t>Funding </a:t>
                      </a:r>
                      <a:r>
                        <a:rPr lang="en-US" sz="600" u="none" strike="noStrike" dirty="0">
                          <a:effectLst/>
                        </a:rPr>
                        <a:t>Agreement </a:t>
                      </a:r>
                      <a:r>
                        <a:rPr lang="en-US" sz="600" u="none" strike="noStrike" dirty="0" smtClean="0">
                          <a:effectLst/>
                        </a:rPr>
                        <a:t>Manager, </a:t>
                      </a:r>
                      <a:r>
                        <a:rPr lang="en-US" sz="700" u="none" strike="noStrike" dirty="0" smtClean="0">
                          <a:effectLst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 smtClean="0">
                          <a:effectLst/>
                        </a:rPr>
                        <a:t>Appointing a Third Party </a:t>
                      </a:r>
                    </a:p>
                    <a:p>
                      <a:pPr algn="l" rtl="0" fontAlgn="t"/>
                      <a:r>
                        <a:rPr lang="en-US" sz="600" u="none" strike="noStrike" dirty="0" smtClean="0">
                          <a:effectLst/>
                        </a:rPr>
                        <a:t>Funding Agreement Manager, </a:t>
                      </a:r>
                      <a:r>
                        <a:rPr lang="en-US" sz="700" u="none" strike="noStrike" dirty="0" smtClean="0">
                          <a:effectLst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 smtClean="0">
                          <a:effectLst/>
                        </a:rPr>
                        <a:t>Appointing a Third Party </a:t>
                      </a:r>
                    </a:p>
                    <a:p>
                      <a:pPr algn="l" rtl="0" fontAlgn="t"/>
                      <a:r>
                        <a:rPr lang="en-US" sz="600" u="none" strike="noStrike" dirty="0" smtClean="0">
                          <a:effectLst/>
                        </a:rPr>
                        <a:t>Funding Agreement Manager, </a:t>
                      </a:r>
                      <a:r>
                        <a:rPr lang="en-US" sz="700" u="none" strike="noStrike" dirty="0" smtClean="0">
                          <a:effectLst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 smtClean="0">
                          <a:effectLst/>
                        </a:rPr>
                        <a:t>Withholding </a:t>
                      </a:r>
                      <a:r>
                        <a:rPr lang="en-US" sz="600" u="none" strike="noStrike" dirty="0">
                          <a:effectLst/>
                        </a:rPr>
                        <a:t>Funds, and </a:t>
                      </a:r>
                      <a:r>
                        <a:rPr lang="en-US" sz="700" u="none" strike="noStrike" dirty="0">
                          <a:effectLst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 smtClean="0">
                          <a:effectLst/>
                        </a:rPr>
                        <a:t>Withholding Funds, and </a:t>
                      </a:r>
                      <a:r>
                        <a:rPr lang="en-US" sz="700" u="none" strike="noStrike" dirty="0" smtClean="0">
                          <a:effectLst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 smtClean="0">
                          <a:effectLst/>
                        </a:rPr>
                        <a:t>Withholding Funds, and </a:t>
                      </a:r>
                      <a:r>
                        <a:rPr lang="en-US" sz="700" u="none" strike="noStrike" dirty="0" smtClean="0">
                          <a:effectLst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99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 smtClean="0">
                          <a:effectLst/>
                        </a:rPr>
                        <a:t>Terminating the </a:t>
                      </a:r>
                      <a:r>
                        <a:rPr lang="en-US" sz="600" u="none" strike="noStrike" dirty="0">
                          <a:effectLst/>
                        </a:rPr>
                        <a:t>Agreement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 smtClean="0">
                          <a:effectLst/>
                        </a:rPr>
                        <a:t>Terminating the Agreement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 smtClean="0">
                          <a:effectLst/>
                        </a:rPr>
                        <a:t>Terminating the Agreement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763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effectLst/>
                        </a:rPr>
                        <a:t>Accountability and disclosure of information requirements (other than to </a:t>
                      </a:r>
                      <a:r>
                        <a:rPr lang="en-US" sz="700" u="none" strike="noStrike" dirty="0" smtClean="0">
                          <a:effectLst/>
                        </a:rPr>
                        <a:t>INAC)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>
                          <a:effectLst/>
                        </a:rPr>
                        <a:t>No accountability and disclosure of information requirements to Members of the First </a:t>
                      </a:r>
                      <a:r>
                        <a:rPr lang="en-US" sz="600" u="none" strike="noStrike" dirty="0" smtClean="0">
                          <a:effectLst/>
                        </a:rPr>
                        <a:t>Nation in  </a:t>
                      </a:r>
                      <a:r>
                        <a:rPr lang="en-US" sz="600" u="none" strike="noStrike" dirty="0">
                          <a:effectLst/>
                        </a:rPr>
                        <a:t>funding agreements as these are better addressed through legislation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 smtClean="0">
                          <a:effectLst/>
                        </a:rPr>
                        <a:t>Accountability </a:t>
                      </a:r>
                      <a:r>
                        <a:rPr lang="en-US" sz="600" u="none" strike="noStrike" dirty="0">
                          <a:effectLst/>
                        </a:rPr>
                        <a:t>and disclosure of information requirements to Members for First Nations and to Members of Member First Nations for Tribal Councils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u="none" strike="noStrike" dirty="0" smtClean="0">
                          <a:effectLst/>
                        </a:rPr>
                        <a:t>Accountability </a:t>
                      </a:r>
                      <a:r>
                        <a:rPr lang="en-US" sz="600" u="none" strike="noStrike" dirty="0">
                          <a:effectLst/>
                        </a:rPr>
                        <a:t>and disclosure of information requirements to Members for First Nations and to Members of Member First Nations for Tribal Councils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59" marR="7059" marT="705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437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124129"/>
              </p:ext>
            </p:extLst>
          </p:nvPr>
        </p:nvGraphicFramePr>
        <p:xfrm>
          <a:off x="381000" y="838200"/>
          <a:ext cx="7924800" cy="4876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4800"/>
              </a:tblGrid>
              <a:tr h="405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2017-2018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7059" marR="7059" marT="7059" marB="0" anchor="b">
                    <a:solidFill>
                      <a:schemeClr val="tx1"/>
                    </a:solidFill>
                  </a:tcPr>
                </a:tc>
              </a:tr>
              <a:tr h="330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MAIN BENEFITS OF THE STEAMLINED</a:t>
                      </a:r>
                      <a:r>
                        <a:rPr lang="en-US" sz="140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 NATIO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NAL 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FUNDING AGREEMENT MODELS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7059" marR="7059" marT="7059" marB="0" anchor="b">
                    <a:solidFill>
                      <a:schemeClr val="tx1"/>
                    </a:solidFill>
                  </a:tcPr>
                </a:tc>
              </a:tr>
              <a:tr h="330799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accent3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rajan Pro"/>
                      </a:endParaRPr>
                    </a:p>
                  </a:txBody>
                  <a:tcPr marL="7059" marR="7059" marT="7059" marB="0" anchor="b">
                    <a:solidFill>
                      <a:schemeClr val="tx1"/>
                    </a:solidFill>
                  </a:tcPr>
                </a:tc>
              </a:tr>
              <a:tr h="64930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Streamlined Funding Agreement Model </a:t>
                      </a:r>
                      <a:br>
                        <a:rPr lang="en-US" sz="1200" u="none" strike="noStrike" dirty="0">
                          <a:effectLst/>
                          <a:latin typeface="+mn-lt"/>
                        </a:rPr>
                      </a:b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GCIMS # </a:t>
                      </a:r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003490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861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dirty="0" smtClean="0">
                          <a:effectLst/>
                          <a:latin typeface="+mn-lt"/>
                        </a:rPr>
                        <a:t>Removal of the accountability provisions from funding agreements as these are better addressed through legislation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6549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dirty="0" smtClean="0">
                          <a:effectLst/>
                          <a:latin typeface="+mn-lt"/>
                        </a:rPr>
                        <a:t>Inclusion of a standard Non-Derogation provision to respect any treaties and Aboriginal rights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1386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dirty="0" smtClean="0">
                          <a:effectLst/>
                          <a:latin typeface="+mn-lt"/>
                        </a:rPr>
                        <a:t>Simplifying obligations regarding agents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4090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dirty="0" smtClean="0">
                          <a:effectLst/>
                          <a:latin typeface="+mn-lt"/>
                        </a:rPr>
                        <a:t>Consolidating default and remedy provisions</a:t>
                      </a:r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879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dirty="0" smtClean="0">
                          <a:effectLst/>
                          <a:latin typeface="+mn-lt"/>
                        </a:rPr>
                        <a:t>Simplifying the dispute resolution process</a:t>
                      </a:r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4255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dirty="0" smtClean="0">
                          <a:effectLst/>
                          <a:latin typeface="+mn-lt"/>
                        </a:rPr>
                        <a:t>Consolidating audit and evaluation provisions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59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361523"/>
              </p:ext>
            </p:extLst>
          </p:nvPr>
        </p:nvGraphicFramePr>
        <p:xfrm>
          <a:off x="381000" y="838200"/>
          <a:ext cx="7924800" cy="48808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4800"/>
              </a:tblGrid>
              <a:tr h="405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2017-2018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7059" marR="7059" marT="7059" marB="0" anchor="b">
                    <a:solidFill>
                      <a:schemeClr val="tx1"/>
                    </a:solidFill>
                  </a:tcPr>
                </a:tc>
              </a:tr>
              <a:tr h="330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MAIN BENEFITS OF THE STEAMLINED</a:t>
                      </a:r>
                      <a:r>
                        <a:rPr lang="en-US" sz="140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 NATIO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NAL 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FUNDING AGREEMENT MODELS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7059" marR="7059" marT="7059" marB="0" anchor="b">
                    <a:solidFill>
                      <a:schemeClr val="tx1"/>
                    </a:solidFill>
                  </a:tcPr>
                </a:tc>
              </a:tr>
              <a:tr h="330799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accent3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rajan Pro"/>
                      </a:endParaRPr>
                    </a:p>
                  </a:txBody>
                  <a:tcPr marL="7059" marR="7059" marT="7059" marB="0" anchor="b">
                    <a:solidFill>
                      <a:schemeClr val="tx1"/>
                    </a:solidFill>
                  </a:tcPr>
                </a:tc>
              </a:tr>
              <a:tr h="64930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Canada Common Funding Agreement Model (CCFA)</a:t>
                      </a:r>
                      <a:br>
                        <a:rPr lang="en-US" sz="1200" u="none" strike="noStrike" dirty="0">
                          <a:effectLst/>
                          <a:latin typeface="+mn-lt"/>
                        </a:rPr>
                      </a:b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GCIMS # </a:t>
                      </a:r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003487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861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dirty="0" smtClean="0">
                          <a:effectLst/>
                          <a:latin typeface="+mn-lt"/>
                        </a:rPr>
                        <a:t>One harmonized agreement with two departments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6549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dirty="0" smtClean="0">
                          <a:effectLst/>
                          <a:latin typeface="+mn-lt"/>
                        </a:rPr>
                        <a:t>One cheque released to the recipient on behalf of both departments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1386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dirty="0" smtClean="0">
                          <a:effectLst/>
                          <a:latin typeface="+mn-lt"/>
                        </a:rPr>
                        <a:t>One set of consolidated audited financial statements submitted only once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4090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dirty="0" smtClean="0">
                          <a:effectLst/>
                          <a:latin typeface="+mn-lt"/>
                        </a:rPr>
                        <a:t>Harmonized terms and conditions found in main body of the agreement and fewer departmental specific conditions identified in schedules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879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dirty="0" smtClean="0">
                          <a:effectLst/>
                          <a:latin typeface="+mn-lt"/>
                        </a:rPr>
                        <a:t>Simplification and harmonization of the First Nations' Council's requirement on accountability, transparency, disclosure of information to members, and dispute resolution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42558">
                <a:tc>
                  <a:txBody>
                    <a:bodyPr/>
                    <a:lstStyle/>
                    <a:p>
                      <a:pPr algn="l" rtl="0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59" marR="7059" marT="7059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094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_white">
  <a:themeElements>
    <a:clrScheme name="Standard_white 1">
      <a:dk1>
        <a:srgbClr val="000066"/>
      </a:dk1>
      <a:lt1>
        <a:srgbClr val="E5E5CC"/>
      </a:lt1>
      <a:dk2>
        <a:srgbClr val="000066"/>
      </a:dk2>
      <a:lt2>
        <a:srgbClr val="E5E5CC"/>
      </a:lt2>
      <a:accent1>
        <a:srgbClr val="009999"/>
      </a:accent1>
      <a:accent2>
        <a:srgbClr val="FFCC00"/>
      </a:accent2>
      <a:accent3>
        <a:srgbClr val="F0F0E2"/>
      </a:accent3>
      <a:accent4>
        <a:srgbClr val="000056"/>
      </a:accent4>
      <a:accent5>
        <a:srgbClr val="AACACA"/>
      </a:accent5>
      <a:accent6>
        <a:srgbClr val="E7B900"/>
      </a:accent6>
      <a:hlink>
        <a:srgbClr val="003399"/>
      </a:hlink>
      <a:folHlink>
        <a:srgbClr val="336699"/>
      </a:folHlink>
    </a:clrScheme>
    <a:fontScheme name="Standard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rd_white 1">
        <a:dk1>
          <a:srgbClr val="000066"/>
        </a:dk1>
        <a:lt1>
          <a:srgbClr val="E5E5CC"/>
        </a:lt1>
        <a:dk2>
          <a:srgbClr val="000066"/>
        </a:dk2>
        <a:lt2>
          <a:srgbClr val="E5E5CC"/>
        </a:lt2>
        <a:accent1>
          <a:srgbClr val="009999"/>
        </a:accent1>
        <a:accent2>
          <a:srgbClr val="FFCC00"/>
        </a:accent2>
        <a:accent3>
          <a:srgbClr val="F0F0E2"/>
        </a:accent3>
        <a:accent4>
          <a:srgbClr val="000056"/>
        </a:accent4>
        <a:accent5>
          <a:srgbClr val="AACACA"/>
        </a:accent5>
        <a:accent6>
          <a:srgbClr val="E7B900"/>
        </a:accent6>
        <a:hlink>
          <a:srgbClr val="0033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</TotalTime>
  <Words>531</Words>
  <Application>Microsoft Office PowerPoint</Application>
  <PresentationFormat>On-screen Show (4:3)</PresentationFormat>
  <Paragraphs>84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Standard_white</vt:lpstr>
      <vt:lpstr>PowerPoint Presentation</vt:lpstr>
      <vt:lpstr>2017-2018 National Funding Agreement Models</vt:lpstr>
      <vt:lpstr>Major Differences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Sonya Paunic</dc:creator>
  <cp:lastModifiedBy>cameronkl</cp:lastModifiedBy>
  <cp:revision>8</cp:revision>
  <cp:lastPrinted>2017-10-19T20:20:31Z</cp:lastPrinted>
  <dcterms:created xsi:type="dcterms:W3CDTF">2006-08-16T00:00:00Z</dcterms:created>
  <dcterms:modified xsi:type="dcterms:W3CDTF">2017-11-02T10:49:44Z</dcterms:modified>
</cp:coreProperties>
</file>