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0"/>
  </p:notesMasterIdLst>
  <p:handoutMasterIdLst>
    <p:handoutMasterId r:id="rId11"/>
  </p:handoutMasterIdLst>
  <p:sldIdLst>
    <p:sldId id="502" r:id="rId2"/>
    <p:sldId id="511" r:id="rId3"/>
    <p:sldId id="503" r:id="rId4"/>
    <p:sldId id="537" r:id="rId5"/>
    <p:sldId id="516" r:id="rId6"/>
    <p:sldId id="520" r:id="rId7"/>
    <p:sldId id="540" r:id="rId8"/>
    <p:sldId id="541" r:id="rId9"/>
  </p:sldIdLst>
  <p:sldSz cx="9144000" cy="6858000" type="screen4x3"/>
  <p:notesSz cx="7010400" cy="9296400"/>
  <p:custDataLst>
    <p:tags r:id="rId12"/>
  </p:custDataLst>
  <p:defaultTextStyle>
    <a:defPPr>
      <a:defRPr lang="en-CA"/>
    </a:defPPr>
    <a:lvl1pPr algn="l" rtl="0" fontAlgn="base">
      <a:lnSpc>
        <a:spcPct val="90000"/>
      </a:lnSpc>
      <a:spcBef>
        <a:spcPct val="0"/>
      </a:spcBef>
      <a:spcAft>
        <a:spcPct val="3700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lnSpc>
        <a:spcPct val="90000"/>
      </a:lnSpc>
      <a:spcBef>
        <a:spcPct val="0"/>
      </a:spcBef>
      <a:spcAft>
        <a:spcPct val="3700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lnSpc>
        <a:spcPct val="90000"/>
      </a:lnSpc>
      <a:spcBef>
        <a:spcPct val="0"/>
      </a:spcBef>
      <a:spcAft>
        <a:spcPct val="3700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lnSpc>
        <a:spcPct val="90000"/>
      </a:lnSpc>
      <a:spcBef>
        <a:spcPct val="0"/>
      </a:spcBef>
      <a:spcAft>
        <a:spcPct val="3700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lnSpc>
        <a:spcPct val="90000"/>
      </a:lnSpc>
      <a:spcBef>
        <a:spcPct val="0"/>
      </a:spcBef>
      <a:spcAft>
        <a:spcPct val="3700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rategic Options Deck" id="{AEE42E48-B932-408B-B26A-B95B5E2DBFB0}">
          <p14:sldIdLst>
            <p14:sldId id="502"/>
            <p14:sldId id="511"/>
            <p14:sldId id="503"/>
            <p14:sldId id="537"/>
            <p14:sldId id="516"/>
            <p14:sldId id="520"/>
          </p14:sldIdLst>
        </p14:section>
        <p14:section name="Annex - Data Analysis Deck" id="{FDB0D90E-DBDA-4442-958A-B9466CE2697A}">
          <p14:sldIdLst>
            <p14:sldId id="540"/>
            <p14:sldId id="541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ack Campbell" initials="JC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CC3300"/>
    <a:srgbClr val="98B3FE"/>
    <a:srgbClr val="FF5D5D"/>
    <a:srgbClr val="66CCFF"/>
    <a:srgbClr val="33CCFF"/>
    <a:srgbClr val="0000DE"/>
    <a:srgbClr val="000099"/>
    <a:srgbClr val="0035DE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4217" autoAdjust="0"/>
    <p:restoredTop sz="92189" autoAdjust="0"/>
  </p:normalViewPr>
  <p:slideViewPr>
    <p:cSldViewPr snapToObjects="1">
      <p:cViewPr>
        <p:scale>
          <a:sx n="100" d="100"/>
          <a:sy n="100" d="100"/>
        </p:scale>
        <p:origin x="-1140" y="-72"/>
      </p:cViewPr>
      <p:guideLst>
        <p:guide orient="horz" pos="720"/>
        <p:guide pos="240"/>
      </p:guideLst>
    </p:cSldViewPr>
  </p:slideViewPr>
  <p:outlineViewPr>
    <p:cViewPr>
      <p:scale>
        <a:sx n="25" d="100"/>
        <a:sy n="25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>
        <p:scale>
          <a:sx n="75" d="100"/>
          <a:sy n="75" d="100"/>
        </p:scale>
        <p:origin x="-3252" y="-342"/>
      </p:cViewPr>
      <p:guideLst>
        <p:guide orient="horz" pos="2929"/>
        <p:guide pos="22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CA2968-2803-4FE8-A594-D3B0AB45ADE6}" type="doc">
      <dgm:prSet loTypeId="urn:microsoft.com/office/officeart/2005/8/layout/default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C8363E97-81C9-462E-BD59-46658FB6B543}">
      <dgm:prSet phldrT="[Text]" custT="1"/>
      <dgm:spPr>
        <a:solidFill>
          <a:srgbClr val="FF5D5D"/>
        </a:solidFill>
        <a:ln>
          <a:solidFill>
            <a:srgbClr val="000000"/>
          </a:solidFill>
        </a:ln>
      </dgm:spPr>
      <dgm:t>
        <a:bodyPr/>
        <a:lstStyle/>
        <a:p>
          <a:r>
            <a:rPr lang="en-US" sz="1600" b="1" dirty="0" smtClean="0">
              <a:solidFill>
                <a:srgbClr val="000000"/>
              </a:solidFill>
              <a:latin typeface="Calibri" panose="020F0502020204030204" pitchFamily="34" charset="0"/>
            </a:rPr>
            <a:t>Promote capacity development and to meet INAC’s Level of Service Standards for fire protection and prevention in First Nations.</a:t>
          </a:r>
          <a:endParaRPr lang="en-US" sz="1600" b="1" dirty="0">
            <a:solidFill>
              <a:srgbClr val="000000"/>
            </a:solidFill>
            <a:latin typeface="Calibri" panose="020F0502020204030204" pitchFamily="34" charset="0"/>
          </a:endParaRPr>
        </a:p>
      </dgm:t>
    </dgm:pt>
    <dgm:pt modelId="{FBD97F4F-8CF9-4C7B-8DBD-14FE95DCE6EA}" type="parTrans" cxnId="{2CC8D5B2-A694-4F37-AD90-E907D9B23190}">
      <dgm:prSet/>
      <dgm:spPr/>
      <dgm:t>
        <a:bodyPr/>
        <a:lstStyle/>
        <a:p>
          <a:endParaRPr lang="en-US"/>
        </a:p>
      </dgm:t>
    </dgm:pt>
    <dgm:pt modelId="{8D34A161-73FB-4209-B687-49769F5869DB}" type="sibTrans" cxnId="{2CC8D5B2-A694-4F37-AD90-E907D9B23190}">
      <dgm:prSet/>
      <dgm:spPr/>
      <dgm:t>
        <a:bodyPr/>
        <a:lstStyle/>
        <a:p>
          <a:endParaRPr lang="en-US"/>
        </a:p>
      </dgm:t>
    </dgm:pt>
    <dgm:pt modelId="{90CB781D-03A9-45B1-9E8F-0D5B7C35C415}">
      <dgm:prSet phldrT="[Text]" custT="1"/>
      <dgm:spPr>
        <a:solidFill>
          <a:srgbClr val="98B3FE"/>
        </a:solidFill>
        <a:ln>
          <a:solidFill>
            <a:srgbClr val="000000"/>
          </a:solidFill>
        </a:ln>
      </dgm:spPr>
      <dgm:t>
        <a:bodyPr/>
        <a:lstStyle/>
        <a:p>
          <a:r>
            <a:rPr lang="en-US" sz="1600" b="1" dirty="0" smtClean="0">
              <a:solidFill>
                <a:srgbClr val="000000"/>
              </a:solidFill>
              <a:latin typeface="Calibri" panose="020F0502020204030204" pitchFamily="34" charset="0"/>
            </a:rPr>
            <a:t>Maintain the capacity and condition of existing assets and infrastructure.</a:t>
          </a:r>
          <a:endParaRPr lang="en-US" sz="1600" b="1" dirty="0">
            <a:solidFill>
              <a:srgbClr val="000000"/>
            </a:solidFill>
            <a:latin typeface="Calibri" panose="020F0502020204030204" pitchFamily="34" charset="0"/>
          </a:endParaRPr>
        </a:p>
      </dgm:t>
    </dgm:pt>
    <dgm:pt modelId="{4BC64D9E-77BB-4ECB-8071-CF1673888348}" type="parTrans" cxnId="{CE2DCB9A-00EE-461F-9BD3-C155BC714C1F}">
      <dgm:prSet/>
      <dgm:spPr/>
      <dgm:t>
        <a:bodyPr/>
        <a:lstStyle/>
        <a:p>
          <a:endParaRPr lang="en-US"/>
        </a:p>
      </dgm:t>
    </dgm:pt>
    <dgm:pt modelId="{C04D7045-841A-4214-B6F2-E375C35260EC}" type="sibTrans" cxnId="{CE2DCB9A-00EE-461F-9BD3-C155BC714C1F}">
      <dgm:prSet/>
      <dgm:spPr/>
      <dgm:t>
        <a:bodyPr/>
        <a:lstStyle/>
        <a:p>
          <a:endParaRPr lang="en-US"/>
        </a:p>
      </dgm:t>
    </dgm:pt>
    <dgm:pt modelId="{D4BB1F6A-311E-4E75-BA01-C8B46284A015}">
      <dgm:prSet phldrT="[Text]" custT="1"/>
      <dgm:spPr>
        <a:solidFill>
          <a:schemeClr val="accent6">
            <a:lumMod val="40000"/>
            <a:lumOff val="60000"/>
          </a:schemeClr>
        </a:solidFill>
        <a:ln>
          <a:solidFill>
            <a:srgbClr val="000000"/>
          </a:solidFill>
        </a:ln>
      </dgm:spPr>
      <dgm:t>
        <a:bodyPr/>
        <a:lstStyle/>
        <a:p>
          <a:r>
            <a:rPr lang="en-US" sz="1600" b="1" dirty="0" smtClean="0">
              <a:solidFill>
                <a:srgbClr val="000000"/>
              </a:solidFill>
              <a:latin typeface="Calibri" panose="020F0502020204030204" pitchFamily="34" charset="0"/>
            </a:rPr>
            <a:t>Strengthen relationships and support First Nations with their challenges relating to fire protection.</a:t>
          </a:r>
          <a:endParaRPr lang="en-US" sz="1600" b="1" dirty="0">
            <a:solidFill>
              <a:srgbClr val="000000"/>
            </a:solidFill>
            <a:latin typeface="Calibri" panose="020F0502020204030204" pitchFamily="34" charset="0"/>
          </a:endParaRPr>
        </a:p>
      </dgm:t>
    </dgm:pt>
    <dgm:pt modelId="{D8068127-977D-4E0A-B302-ED4B47D2F0E7}" type="parTrans" cxnId="{5352346C-E1AF-4616-AD7B-F658BF36B7E9}">
      <dgm:prSet/>
      <dgm:spPr/>
      <dgm:t>
        <a:bodyPr/>
        <a:lstStyle/>
        <a:p>
          <a:endParaRPr lang="en-US"/>
        </a:p>
      </dgm:t>
    </dgm:pt>
    <dgm:pt modelId="{CDFDFC5F-C08C-474E-8DAF-D44446AF3522}" type="sibTrans" cxnId="{5352346C-E1AF-4616-AD7B-F658BF36B7E9}">
      <dgm:prSet/>
      <dgm:spPr/>
      <dgm:t>
        <a:bodyPr/>
        <a:lstStyle/>
        <a:p>
          <a:endParaRPr lang="en-US"/>
        </a:p>
      </dgm:t>
    </dgm:pt>
    <dgm:pt modelId="{39C665D7-485A-451F-8EE6-FF829D4A5044}">
      <dgm:prSet phldrT="[Text]" custT="1"/>
      <dgm:spPr>
        <a:solidFill>
          <a:srgbClr val="92D050"/>
        </a:solidFill>
        <a:ln>
          <a:solidFill>
            <a:srgbClr val="000000"/>
          </a:solidFill>
        </a:ln>
      </dgm:spPr>
      <dgm:t>
        <a:bodyPr/>
        <a:lstStyle/>
        <a:p>
          <a:r>
            <a:rPr lang="en-US" sz="1600" b="1" dirty="0" smtClean="0">
              <a:solidFill>
                <a:srgbClr val="000000"/>
              </a:solidFill>
              <a:latin typeface="Calibri" panose="020F0502020204030204" pitchFamily="34" charset="0"/>
            </a:rPr>
            <a:t>Encourage and facilitate fire prevention measures that include household awareness and training on smoke/carbon monoxide detectors installation.</a:t>
          </a:r>
          <a:endParaRPr lang="en-US" sz="1600" b="1" dirty="0">
            <a:solidFill>
              <a:srgbClr val="000000"/>
            </a:solidFill>
            <a:latin typeface="Calibri" panose="020F0502020204030204" pitchFamily="34" charset="0"/>
          </a:endParaRPr>
        </a:p>
      </dgm:t>
    </dgm:pt>
    <dgm:pt modelId="{11A6D210-0560-4A0B-B7CD-F0BD5D23B7EC}" type="parTrans" cxnId="{55F570D7-A48A-4517-A18C-37D16B8F9977}">
      <dgm:prSet/>
      <dgm:spPr/>
      <dgm:t>
        <a:bodyPr/>
        <a:lstStyle/>
        <a:p>
          <a:endParaRPr lang="en-US"/>
        </a:p>
      </dgm:t>
    </dgm:pt>
    <dgm:pt modelId="{77407FC0-31FD-4E8B-B906-20A5003F2CB2}" type="sibTrans" cxnId="{55F570D7-A48A-4517-A18C-37D16B8F9977}">
      <dgm:prSet/>
      <dgm:spPr/>
      <dgm:t>
        <a:bodyPr/>
        <a:lstStyle/>
        <a:p>
          <a:endParaRPr lang="en-US"/>
        </a:p>
      </dgm:t>
    </dgm:pt>
    <dgm:pt modelId="{F632B482-E9B4-46CB-B20E-C8AFB9160BD2}">
      <dgm:prSet phldrT="[Text]" custT="1"/>
      <dgm:spPr>
        <a:solidFill>
          <a:srgbClr val="FFC000"/>
        </a:solidFill>
        <a:ln>
          <a:solidFill>
            <a:srgbClr val="000000"/>
          </a:solidFill>
        </a:ln>
      </dgm:spPr>
      <dgm:t>
        <a:bodyPr/>
        <a:lstStyle/>
        <a:p>
          <a:r>
            <a:rPr lang="en-US" sz="1600" b="1" dirty="0" smtClean="0">
              <a:solidFill>
                <a:srgbClr val="000000"/>
              </a:solidFill>
              <a:latin typeface="Calibri" panose="020F0502020204030204" pitchFamily="34" charset="0"/>
            </a:rPr>
            <a:t>Ongoing engagement with, and learning from, First Nations and regional partners to implement INAC’s strategic goals.</a:t>
          </a:r>
          <a:endParaRPr lang="en-US" sz="1600" b="1" dirty="0">
            <a:solidFill>
              <a:srgbClr val="000000"/>
            </a:solidFill>
            <a:latin typeface="Calibri" panose="020F0502020204030204" pitchFamily="34" charset="0"/>
          </a:endParaRPr>
        </a:p>
      </dgm:t>
    </dgm:pt>
    <dgm:pt modelId="{C44AA3C3-36CB-4564-9091-AF95A1A6E62F}" type="parTrans" cxnId="{D1F503B5-DA4D-4059-8DA8-721D28BD87F2}">
      <dgm:prSet/>
      <dgm:spPr/>
      <dgm:t>
        <a:bodyPr/>
        <a:lstStyle/>
        <a:p>
          <a:endParaRPr lang="en-US"/>
        </a:p>
      </dgm:t>
    </dgm:pt>
    <dgm:pt modelId="{F3AE4ACA-D004-44CD-9CB9-D0E7C1F08C00}" type="sibTrans" cxnId="{D1F503B5-DA4D-4059-8DA8-721D28BD87F2}">
      <dgm:prSet/>
      <dgm:spPr/>
      <dgm:t>
        <a:bodyPr/>
        <a:lstStyle/>
        <a:p>
          <a:endParaRPr lang="en-US"/>
        </a:p>
      </dgm:t>
    </dgm:pt>
    <dgm:pt modelId="{880C04BF-85B4-4538-A5EF-26A6EC23D358}" type="pres">
      <dgm:prSet presAssocID="{D2CA2968-2803-4FE8-A594-D3B0AB45ADE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2D1FB70-CC42-446E-BDF1-603999E04136}" type="pres">
      <dgm:prSet presAssocID="{C8363E97-81C9-462E-BD59-46658FB6B543}" presName="node" presStyleLbl="node1" presStyleIdx="0" presStyleCnt="5" custScaleX="68302" custScaleY="68302" custLinFactNeighborX="-1337" custLinFactNeighborY="6479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7495FAB0-404F-4BFF-96DF-FEB14BD0C816}" type="pres">
      <dgm:prSet presAssocID="{8D34A161-73FB-4209-B687-49769F5869DB}" presName="sibTrans" presStyleCnt="0"/>
      <dgm:spPr/>
    </dgm:pt>
    <dgm:pt modelId="{5C2A1720-FAB4-4A37-9849-0BD1B464076B}" type="pres">
      <dgm:prSet presAssocID="{90CB781D-03A9-45B1-9E8F-0D5B7C35C415}" presName="node" presStyleLbl="node1" presStyleIdx="1" presStyleCnt="5" custScaleX="68302" custScaleY="68302" custLinFactNeighborX="1337" custLinFactNeighborY="647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42257D9C-8A30-47EB-9852-9E2178EC7331}" type="pres">
      <dgm:prSet presAssocID="{C04D7045-841A-4214-B6F2-E375C35260EC}" presName="sibTrans" presStyleCnt="0"/>
      <dgm:spPr/>
    </dgm:pt>
    <dgm:pt modelId="{B126E6D5-0063-459D-BD75-0A5F35848F5D}" type="pres">
      <dgm:prSet presAssocID="{D4BB1F6A-311E-4E75-BA01-C8B46284A015}" presName="node" presStyleLbl="node1" presStyleIdx="2" presStyleCnt="5" custScaleX="68302" custScaleY="68302" custLinFactNeighborX="38903" custLinFactNeighborY="8507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D30605B1-A70B-4DF6-80FA-7B7DFAA2AFF2}" type="pres">
      <dgm:prSet presAssocID="{CDFDFC5F-C08C-474E-8DAF-D44446AF3522}" presName="sibTrans" presStyleCnt="0"/>
      <dgm:spPr/>
    </dgm:pt>
    <dgm:pt modelId="{C9326AC1-B2F9-47D3-92A6-8D5C2BF0F23F}" type="pres">
      <dgm:prSet presAssocID="{39C665D7-485A-451F-8EE6-FF829D4A5044}" presName="node" presStyleLbl="node1" presStyleIdx="3" presStyleCnt="5" custScaleX="68302" custScaleY="68302" custLinFactNeighborX="26273" custLinFactNeighborY="643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40BDD1B0-17AF-40AB-9F22-85836B62C520}" type="pres">
      <dgm:prSet presAssocID="{77407FC0-31FD-4E8B-B906-20A5003F2CB2}" presName="sibTrans" presStyleCnt="0"/>
      <dgm:spPr/>
    </dgm:pt>
    <dgm:pt modelId="{04453AD6-8402-4576-930B-D15536A59331}" type="pres">
      <dgm:prSet presAssocID="{F632B482-E9B4-46CB-B20E-C8AFB9160BD2}" presName="node" presStyleLbl="node1" presStyleIdx="4" presStyleCnt="5" custScaleX="68302" custScaleY="68302" custLinFactNeighborX="-65424" custLinFactNeighborY="-8034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</dgm:ptLst>
  <dgm:cxnLst>
    <dgm:cxn modelId="{CE2DCB9A-00EE-461F-9BD3-C155BC714C1F}" srcId="{D2CA2968-2803-4FE8-A594-D3B0AB45ADE6}" destId="{90CB781D-03A9-45B1-9E8F-0D5B7C35C415}" srcOrd="1" destOrd="0" parTransId="{4BC64D9E-77BB-4ECB-8071-CF1673888348}" sibTransId="{C04D7045-841A-4214-B6F2-E375C35260EC}"/>
    <dgm:cxn modelId="{9C0BC38E-DE95-4A40-90D7-65DB7D4C67E0}" type="presOf" srcId="{90CB781D-03A9-45B1-9E8F-0D5B7C35C415}" destId="{5C2A1720-FAB4-4A37-9849-0BD1B464076B}" srcOrd="0" destOrd="0" presId="urn:microsoft.com/office/officeart/2005/8/layout/default"/>
    <dgm:cxn modelId="{5352346C-E1AF-4616-AD7B-F658BF36B7E9}" srcId="{D2CA2968-2803-4FE8-A594-D3B0AB45ADE6}" destId="{D4BB1F6A-311E-4E75-BA01-C8B46284A015}" srcOrd="2" destOrd="0" parTransId="{D8068127-977D-4E0A-B302-ED4B47D2F0E7}" sibTransId="{CDFDFC5F-C08C-474E-8DAF-D44446AF3522}"/>
    <dgm:cxn modelId="{C1B2EAC8-C887-4088-AF64-D07896374E30}" type="presOf" srcId="{F632B482-E9B4-46CB-B20E-C8AFB9160BD2}" destId="{04453AD6-8402-4576-930B-D15536A59331}" srcOrd="0" destOrd="0" presId="urn:microsoft.com/office/officeart/2005/8/layout/default"/>
    <dgm:cxn modelId="{1EE2BDA4-631E-44BE-A5F8-FC94E6FB3D7A}" type="presOf" srcId="{C8363E97-81C9-462E-BD59-46658FB6B543}" destId="{22D1FB70-CC42-446E-BDF1-603999E04136}" srcOrd="0" destOrd="0" presId="urn:microsoft.com/office/officeart/2005/8/layout/default"/>
    <dgm:cxn modelId="{3A98E4A2-6BCC-49AB-B5C8-1D8A132683CB}" type="presOf" srcId="{D4BB1F6A-311E-4E75-BA01-C8B46284A015}" destId="{B126E6D5-0063-459D-BD75-0A5F35848F5D}" srcOrd="0" destOrd="0" presId="urn:microsoft.com/office/officeart/2005/8/layout/default"/>
    <dgm:cxn modelId="{75B9A4A1-80E6-4E5B-B22C-1F70C06755D5}" type="presOf" srcId="{39C665D7-485A-451F-8EE6-FF829D4A5044}" destId="{C9326AC1-B2F9-47D3-92A6-8D5C2BF0F23F}" srcOrd="0" destOrd="0" presId="urn:microsoft.com/office/officeart/2005/8/layout/default"/>
    <dgm:cxn modelId="{2CC8D5B2-A694-4F37-AD90-E907D9B23190}" srcId="{D2CA2968-2803-4FE8-A594-D3B0AB45ADE6}" destId="{C8363E97-81C9-462E-BD59-46658FB6B543}" srcOrd="0" destOrd="0" parTransId="{FBD97F4F-8CF9-4C7B-8DBD-14FE95DCE6EA}" sibTransId="{8D34A161-73FB-4209-B687-49769F5869DB}"/>
    <dgm:cxn modelId="{063B4ACF-52D1-4082-8F56-E65664EFCEA6}" type="presOf" srcId="{D2CA2968-2803-4FE8-A594-D3B0AB45ADE6}" destId="{880C04BF-85B4-4538-A5EF-26A6EC23D358}" srcOrd="0" destOrd="0" presId="urn:microsoft.com/office/officeart/2005/8/layout/default"/>
    <dgm:cxn modelId="{55F570D7-A48A-4517-A18C-37D16B8F9977}" srcId="{D2CA2968-2803-4FE8-A594-D3B0AB45ADE6}" destId="{39C665D7-485A-451F-8EE6-FF829D4A5044}" srcOrd="3" destOrd="0" parTransId="{11A6D210-0560-4A0B-B7CD-F0BD5D23B7EC}" sibTransId="{77407FC0-31FD-4E8B-B906-20A5003F2CB2}"/>
    <dgm:cxn modelId="{D1F503B5-DA4D-4059-8DA8-721D28BD87F2}" srcId="{D2CA2968-2803-4FE8-A594-D3B0AB45ADE6}" destId="{F632B482-E9B4-46CB-B20E-C8AFB9160BD2}" srcOrd="4" destOrd="0" parTransId="{C44AA3C3-36CB-4564-9091-AF95A1A6E62F}" sibTransId="{F3AE4ACA-D004-44CD-9CB9-D0E7C1F08C00}"/>
    <dgm:cxn modelId="{AC06C3F7-EC18-4658-85ED-8D6493DF429C}" type="presParOf" srcId="{880C04BF-85B4-4538-A5EF-26A6EC23D358}" destId="{22D1FB70-CC42-446E-BDF1-603999E04136}" srcOrd="0" destOrd="0" presId="urn:microsoft.com/office/officeart/2005/8/layout/default"/>
    <dgm:cxn modelId="{80EA249A-A75C-426D-8D9F-9887E8B529CA}" type="presParOf" srcId="{880C04BF-85B4-4538-A5EF-26A6EC23D358}" destId="{7495FAB0-404F-4BFF-96DF-FEB14BD0C816}" srcOrd="1" destOrd="0" presId="urn:microsoft.com/office/officeart/2005/8/layout/default"/>
    <dgm:cxn modelId="{D0FC73AD-5D58-42DE-B4F9-8E7039C80497}" type="presParOf" srcId="{880C04BF-85B4-4538-A5EF-26A6EC23D358}" destId="{5C2A1720-FAB4-4A37-9849-0BD1B464076B}" srcOrd="2" destOrd="0" presId="urn:microsoft.com/office/officeart/2005/8/layout/default"/>
    <dgm:cxn modelId="{F0156E3A-B54E-4F8C-B25D-BBEDCE456C41}" type="presParOf" srcId="{880C04BF-85B4-4538-A5EF-26A6EC23D358}" destId="{42257D9C-8A30-47EB-9852-9E2178EC7331}" srcOrd="3" destOrd="0" presId="urn:microsoft.com/office/officeart/2005/8/layout/default"/>
    <dgm:cxn modelId="{198BAABD-4314-4C89-89C1-CC3A48D436B6}" type="presParOf" srcId="{880C04BF-85B4-4538-A5EF-26A6EC23D358}" destId="{B126E6D5-0063-459D-BD75-0A5F35848F5D}" srcOrd="4" destOrd="0" presId="urn:microsoft.com/office/officeart/2005/8/layout/default"/>
    <dgm:cxn modelId="{D15B7409-95FE-4320-B367-13589CAE3723}" type="presParOf" srcId="{880C04BF-85B4-4538-A5EF-26A6EC23D358}" destId="{D30605B1-A70B-4DF6-80FA-7B7DFAA2AFF2}" srcOrd="5" destOrd="0" presId="urn:microsoft.com/office/officeart/2005/8/layout/default"/>
    <dgm:cxn modelId="{9305B385-F2C8-4BD8-B8E4-538E598F8163}" type="presParOf" srcId="{880C04BF-85B4-4538-A5EF-26A6EC23D358}" destId="{C9326AC1-B2F9-47D3-92A6-8D5C2BF0F23F}" srcOrd="6" destOrd="0" presId="urn:microsoft.com/office/officeart/2005/8/layout/default"/>
    <dgm:cxn modelId="{237D4EC4-EA81-4FA0-A3A1-EE1DFF454788}" type="presParOf" srcId="{880C04BF-85B4-4538-A5EF-26A6EC23D358}" destId="{40BDD1B0-17AF-40AB-9F22-85836B62C520}" srcOrd="7" destOrd="0" presId="urn:microsoft.com/office/officeart/2005/8/layout/default"/>
    <dgm:cxn modelId="{B89FFF6F-8D7F-403F-917C-BA1ED6A21121}" type="presParOf" srcId="{880C04BF-85B4-4538-A5EF-26A6EC23D358}" destId="{04453AD6-8402-4576-930B-D15536A59331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00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5" tIns="46182" rIns="92365" bIns="46182" numCol="1" anchor="t" anchorCtr="0" compatLnSpc="1">
            <a:prstTxWarp prst="textNoShape">
              <a:avLst/>
            </a:prstTxWarp>
          </a:bodyPr>
          <a:lstStyle>
            <a:lvl1pPr defTabSz="923925">
              <a:lnSpc>
                <a:spcPct val="100000"/>
              </a:lnSpc>
              <a:spcAft>
                <a:spcPct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8750" y="0"/>
            <a:ext cx="30400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5" tIns="46182" rIns="92365" bIns="46182" numCol="1" anchor="t" anchorCtr="0" compatLnSpc="1">
            <a:prstTxWarp prst="textNoShape">
              <a:avLst/>
            </a:prstTxWarp>
          </a:bodyPr>
          <a:lstStyle>
            <a:lvl1pPr algn="r" defTabSz="923925">
              <a:lnSpc>
                <a:spcPct val="100000"/>
              </a:lnSpc>
              <a:spcAft>
                <a:spcPct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904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400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5" tIns="46182" rIns="92365" bIns="46182" numCol="1" anchor="b" anchorCtr="0" compatLnSpc="1">
            <a:prstTxWarp prst="textNoShape">
              <a:avLst/>
            </a:prstTxWarp>
          </a:bodyPr>
          <a:lstStyle>
            <a:lvl1pPr defTabSz="923925">
              <a:lnSpc>
                <a:spcPct val="100000"/>
              </a:lnSpc>
              <a:spcAft>
                <a:spcPct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904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8750" y="8829675"/>
            <a:ext cx="30400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5" tIns="46182" rIns="92365" bIns="46182" numCol="1" anchor="b" anchorCtr="0" compatLnSpc="1">
            <a:prstTxWarp prst="textNoShape">
              <a:avLst/>
            </a:prstTxWarp>
          </a:bodyPr>
          <a:lstStyle>
            <a:lvl1pPr algn="r" defTabSz="923925">
              <a:lnSpc>
                <a:spcPct val="100000"/>
              </a:lnSpc>
              <a:spcAft>
                <a:spcPct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fld id="{2B19D8C8-5948-455E-A605-1EA89F85FCA0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472544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00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5" tIns="46182" rIns="92365" bIns="46182" numCol="1" anchor="t" anchorCtr="0" compatLnSpc="1">
            <a:prstTxWarp prst="textNoShape">
              <a:avLst/>
            </a:prstTxWarp>
          </a:bodyPr>
          <a:lstStyle>
            <a:lvl1pPr defTabSz="923925">
              <a:lnSpc>
                <a:spcPct val="100000"/>
              </a:lnSpc>
              <a:spcAft>
                <a:spcPct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8750" y="0"/>
            <a:ext cx="30400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5" tIns="46182" rIns="92365" bIns="46182" numCol="1" anchor="t" anchorCtr="0" compatLnSpc="1">
            <a:prstTxWarp prst="textNoShape">
              <a:avLst/>
            </a:prstTxWarp>
          </a:bodyPr>
          <a:lstStyle>
            <a:lvl1pPr algn="r" defTabSz="923925">
              <a:lnSpc>
                <a:spcPct val="100000"/>
              </a:lnSpc>
              <a:spcAft>
                <a:spcPct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5" tIns="46182" rIns="92365" bIns="461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noProof="0" smtClean="0"/>
              <a:t>Click to edit Master text styles</a:t>
            </a:r>
          </a:p>
          <a:p>
            <a:pPr lvl="1"/>
            <a:r>
              <a:rPr lang="en-CA" noProof="0" smtClean="0"/>
              <a:t>Second level</a:t>
            </a:r>
          </a:p>
          <a:p>
            <a:pPr lvl="2"/>
            <a:r>
              <a:rPr lang="en-CA" noProof="0" smtClean="0"/>
              <a:t>Third level</a:t>
            </a:r>
          </a:p>
          <a:p>
            <a:pPr lvl="3"/>
            <a:r>
              <a:rPr lang="en-CA" noProof="0" smtClean="0"/>
              <a:t>Fourth level</a:t>
            </a:r>
          </a:p>
          <a:p>
            <a:pPr lvl="4"/>
            <a:r>
              <a:rPr lang="en-CA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400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5" tIns="46182" rIns="92365" bIns="46182" numCol="1" anchor="b" anchorCtr="0" compatLnSpc="1">
            <a:prstTxWarp prst="textNoShape">
              <a:avLst/>
            </a:prstTxWarp>
          </a:bodyPr>
          <a:lstStyle>
            <a:lvl1pPr defTabSz="923925">
              <a:lnSpc>
                <a:spcPct val="100000"/>
              </a:lnSpc>
              <a:spcAft>
                <a:spcPct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8750" y="8829675"/>
            <a:ext cx="30400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5" tIns="46182" rIns="92365" bIns="46182" numCol="1" anchor="b" anchorCtr="0" compatLnSpc="1">
            <a:prstTxWarp prst="textNoShape">
              <a:avLst/>
            </a:prstTxWarp>
          </a:bodyPr>
          <a:lstStyle>
            <a:lvl1pPr algn="r" defTabSz="923925">
              <a:lnSpc>
                <a:spcPct val="100000"/>
              </a:lnSpc>
              <a:spcAft>
                <a:spcPct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fld id="{FE284EBD-CBB1-4A99-ABB1-E39FD7904359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627233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923925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923925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923925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923925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923925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3700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923925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3700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923925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3700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923925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3700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124F3551-6772-4ED3-AD12-7448C81BF950}" type="slidenum">
              <a:rPr lang="en-CA" altLang="en-US" smtClean="0">
                <a:latin typeface="Arial" charset="0"/>
              </a:rPr>
              <a:pPr eaLnBrk="1" hangingPunct="1"/>
              <a:t>1</a:t>
            </a:fld>
            <a:endParaRPr lang="en-CA" altLang="en-US" smtClean="0">
              <a:latin typeface="Arial" charset="0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INAC funded ONFFS Joint Strategic Plan endorsed by COO Chiefs Assembly in May 2017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284EBD-CBB1-4A99-ABB1-E39FD7904359}" type="slidenum">
              <a:rPr lang="en-CA" smtClean="0"/>
              <a:pPr>
                <a:defRPr/>
              </a:pPr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441377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Prioritized</a:t>
            </a:r>
            <a:r>
              <a:rPr lang="en-US" baseline="0" dirty="0" smtClean="0"/>
              <a:t> through FNNIIP, with exception of regional projects, i.e. fire trucks</a:t>
            </a:r>
            <a:endParaRPr lang="en-US" dirty="0" smtClean="0"/>
          </a:p>
          <a:p>
            <a:r>
              <a:rPr lang="en-US" dirty="0" smtClean="0"/>
              <a:t>The Minister’s goal is to have 100% coverage with </a:t>
            </a:r>
            <a:r>
              <a:rPr lang="en-US" altLang="en-US" sz="1200" dirty="0" smtClean="0">
                <a:latin typeface="Calibri" panose="020F0502020204030204" pitchFamily="34" charset="0"/>
              </a:rPr>
              <a:t>carbon monoxide and smoke detectors in every home.</a:t>
            </a:r>
            <a:endParaRPr lang="en-US" dirty="0" smtClean="0"/>
          </a:p>
          <a:p>
            <a:r>
              <a:rPr lang="en-US" dirty="0" smtClean="0"/>
              <a:t>Proposal based funding is in addition to the formula based O &amp; M funding every FN receives.  </a:t>
            </a:r>
          </a:p>
          <a:p>
            <a:r>
              <a:rPr lang="en-US" dirty="0" smtClean="0"/>
              <a:t>Working diligently with HQ to update formula (away from just $20/head)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284EBD-CBB1-4A99-ABB1-E39FD7904359}" type="slidenum">
              <a:rPr lang="en-CA" smtClean="0"/>
              <a:pPr>
                <a:defRPr/>
              </a:pPr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522891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284EBD-CBB1-4A99-ABB1-E39FD7904359}" type="slidenum">
              <a:rPr lang="en-CA" smtClean="0"/>
              <a:pPr>
                <a:defRPr/>
              </a:pPr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522891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Minister’s goal is to have 100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precent</a:t>
            </a:r>
            <a:r>
              <a:rPr lang="en-US" dirty="0" smtClean="0"/>
              <a:t> coverage with carbon monoxide and smoke detectors in every home.</a:t>
            </a:r>
          </a:p>
          <a:p>
            <a:r>
              <a:rPr lang="en-US" dirty="0" smtClean="0"/>
              <a:t>Each training session was 2 days in Toronto and Thunder Bay – 2016 Annual</a:t>
            </a:r>
            <a:r>
              <a:rPr lang="en-US" baseline="0" dirty="0" smtClean="0"/>
              <a:t> Info sessions</a:t>
            </a:r>
            <a:r>
              <a:rPr lang="en-US" dirty="0" smtClean="0"/>
              <a:t>.  </a:t>
            </a:r>
          </a:p>
          <a:p>
            <a:r>
              <a:rPr lang="en-US" dirty="0" smtClean="0"/>
              <a:t>Two sessions were planned for the South, but only one took place.  We can do a third if interest is sufficient.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284EBD-CBB1-4A99-ABB1-E39FD7904359}" type="slidenum">
              <a:rPr lang="en-CA" smtClean="0"/>
              <a:pPr>
                <a:defRPr/>
              </a:pPr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261433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Action:</a:t>
            </a:r>
          </a:p>
          <a:p>
            <a:r>
              <a:rPr lang="en-US" dirty="0" smtClean="0"/>
              <a:t>In some cases, the band office has not been able to identify an appropriate person responsible for installations.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284EBD-CBB1-4A99-ABB1-E39FD7904359}" type="slidenum">
              <a:rPr lang="en-CA" smtClean="0"/>
              <a:pPr>
                <a:defRPr/>
              </a:pPr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609494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 am available if you wish to speak to me further</a:t>
            </a:r>
          </a:p>
          <a:p>
            <a:r>
              <a:rPr lang="en-US" dirty="0" smtClean="0"/>
              <a:t>I have copies of the Letter and</a:t>
            </a:r>
            <a:r>
              <a:rPr lang="en-US" baseline="0" dirty="0" smtClean="0"/>
              <a:t> Survey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284EBD-CBB1-4A99-ABB1-E39FD7904359}" type="slidenum">
              <a:rPr lang="en-CA" smtClean="0"/>
              <a:pPr>
                <a:defRPr/>
              </a:pPr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87541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\\creative\media$\GRAPHICS 2016\Corporate Branding and Templates\Ressources\PNG\inac-word-template-side-text-element-eng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4152" y="247498"/>
            <a:ext cx="1419606" cy="8044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\\creative\media$\GRAPHICS 2016\Corporate Branding and Templates\Templates - Powerpoint\Resources\Corporate-Look-FLAT-Photo-montage--Backgrounder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4851" y="0"/>
            <a:ext cx="26550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 descr="logo_canada-wordmark_col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2920" y="6529217"/>
            <a:ext cx="929640" cy="23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C:\Users\girouxa\Desktop\AANC-INAC FIP 2015\READY AANC-INAC LOGOS 2015\PNG\INAC-AANC-FIP-colour-reg.pn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350" y="152400"/>
            <a:ext cx="2419507" cy="190196"/>
          </a:xfrm>
          <a:prstGeom prst="rect">
            <a:avLst/>
          </a:prstGeom>
          <a:noFill/>
        </p:spPr>
      </p:pic>
      <p:pic>
        <p:nvPicPr>
          <p:cNvPr id="2" name="Picture 2" descr="S:\GRAPHICS 2016\Corporate Branding and Templates\Corporate Branding - Icons\PNG\INAC-Icons-Corporate-lowres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6529217"/>
            <a:ext cx="1370012" cy="328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07625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82000" y="6510528"/>
            <a:ext cx="762000" cy="304800"/>
          </a:xfrm>
          <a:prstGeom prst="rect">
            <a:avLst/>
          </a:prstGeom>
          <a:ln/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E00B6E52-F07A-44C8-B7AE-D6EEC3D50429}" type="slidenum">
              <a:rPr lang="en-CA" smtClean="0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709307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8300" y="1308100"/>
            <a:ext cx="3822700" cy="49403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07408" y="1308101"/>
            <a:ext cx="3822192" cy="494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82000" y="6510528"/>
            <a:ext cx="762000" cy="304800"/>
          </a:xfrm>
          <a:prstGeom prst="rect">
            <a:avLst/>
          </a:prstGeom>
          <a:ln/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E00B6E52-F07A-44C8-B7AE-D6EEC3D50429}" type="slidenum">
              <a:rPr lang="en-CA" smtClean="0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588101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82000" y="6510528"/>
            <a:ext cx="762000" cy="304800"/>
          </a:xfrm>
          <a:prstGeom prst="rect">
            <a:avLst/>
          </a:prstGeom>
          <a:ln/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E00B6E52-F07A-44C8-B7AE-D6EEC3D50429}" type="slidenum">
              <a:rPr lang="en-CA" smtClean="0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75059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0B6E52-F07A-44C8-B7AE-D6EEC3D50429}" type="slidenum">
              <a:rPr lang="en-CA" smtClean="0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24536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85800"/>
            <a:ext cx="4730750" cy="5562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57400"/>
            <a:ext cx="3008313" cy="4191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82000" y="6510528"/>
            <a:ext cx="762000" cy="304800"/>
          </a:xfrm>
          <a:prstGeom prst="rect">
            <a:avLst/>
          </a:prstGeom>
          <a:ln/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E00B6E52-F07A-44C8-B7AE-D6EEC3D50429}" type="slidenum">
              <a:rPr lang="en-CA" smtClean="0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338994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82000" y="6510528"/>
            <a:ext cx="762000" cy="304800"/>
          </a:xfrm>
          <a:prstGeom prst="rect">
            <a:avLst/>
          </a:prstGeom>
          <a:ln/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E00B6E52-F07A-44C8-B7AE-D6EEC3D50429}" type="slidenum">
              <a:rPr lang="en-CA" smtClean="0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076350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 descr="\\creative\media$\GRAPHICS 2016\Corporate Branding and Templates\Ressources\PNG\inac-word-template-side-text-element-eng.png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4152" y="247498"/>
            <a:ext cx="1419606" cy="8044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838200"/>
            <a:ext cx="7848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GB" dirty="0" smtClean="0"/>
              <a:t>Insert section 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8300" y="1308100"/>
            <a:ext cx="7861300" cy="500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GB" smtClean="0"/>
              <a:t>Click to edit master text styles</a:t>
            </a:r>
          </a:p>
          <a:p>
            <a:pPr lvl="1"/>
            <a:r>
              <a:rPr lang="en-CA" altLang="en-GB" smtClean="0"/>
              <a:t>Second level</a:t>
            </a:r>
          </a:p>
          <a:p>
            <a:pPr lvl="2"/>
            <a:r>
              <a:rPr lang="en-CA" altLang="en-GB" smtClean="0"/>
              <a:t>Third level</a:t>
            </a:r>
          </a:p>
          <a:p>
            <a:pPr lvl="3"/>
            <a:r>
              <a:rPr lang="en-CA" altLang="en-GB" smtClean="0"/>
              <a:t>Fourth level</a:t>
            </a:r>
          </a:p>
        </p:txBody>
      </p:sp>
      <p:pic>
        <p:nvPicPr>
          <p:cNvPr id="8" name="Picture 3" descr="C:\Users\girouxa\Desktop\AANC-INAC FIP 2015\READY AANC-INAC LOGOS 2015\PNG\INAC-AANC-FIP-colour-reg.png"/>
          <p:cNvPicPr>
            <a:picLocks noChangeAspect="1" noChangeArrowheads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33350" y="152400"/>
            <a:ext cx="2419507" cy="190196"/>
          </a:xfrm>
          <a:prstGeom prst="rect">
            <a:avLst/>
          </a:prstGeom>
          <a:noFill/>
        </p:spPr>
      </p:pic>
      <p:pic>
        <p:nvPicPr>
          <p:cNvPr id="9" name="Picture 2" descr="S:\GRAPHICS 2016\Corporate Branding and Templates\Corporate Branding - Icons\PNG\INAC-Icons-Corporate-lowres.png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6529217"/>
            <a:ext cx="1370012" cy="328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8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382000" y="6510528"/>
            <a:ext cx="762000" cy="304800"/>
          </a:xfrm>
          <a:prstGeom prst="rect">
            <a:avLst/>
          </a:prstGeom>
          <a:ln/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E00B6E52-F07A-44C8-B7AE-D6EEC3D50429}" type="slidenum">
              <a:rPr lang="en-CA" smtClean="0"/>
              <a:pPr>
                <a:defRPr/>
              </a:pPr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74" r:id="rId2"/>
    <p:sldLayoutId id="2147483676" r:id="rId3"/>
    <p:sldLayoutId id="2147483679" r:id="rId4"/>
    <p:sldLayoutId id="2147483685" r:id="rId5"/>
    <p:sldLayoutId id="2147483680" r:id="rId6"/>
    <p:sldLayoutId id="2147483681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defRPr sz="2400" b="1" baseline="0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</a:defRPr>
      </a:lvl2pPr>
      <a:lvl3pPr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</a:defRPr>
      </a:lvl3pPr>
      <a:lvl4pPr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</a:defRPr>
      </a:lvl4pPr>
      <a:lvl5pPr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</a:defRPr>
      </a:lvl5pPr>
      <a:lvl6pPr marL="457200" algn="l" rtl="0" fontAlgn="base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</a:defRPr>
      </a:lvl6pPr>
      <a:lvl7pPr marL="914400" algn="l" rtl="0" fontAlgn="base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</a:defRPr>
      </a:lvl7pPr>
      <a:lvl8pPr marL="1371600" algn="l" rtl="0" fontAlgn="base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</a:defRPr>
      </a:lvl8pPr>
      <a:lvl9pPr marL="1828800" algn="l" rtl="0" fontAlgn="base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</a:defRPr>
      </a:lvl9pPr>
    </p:titleStyle>
    <p:bodyStyle>
      <a:lvl1pPr marL="190500" indent="-190500" algn="l" rtl="0" eaLnBrk="0" fontAlgn="base" hangingPunct="0">
        <a:spcBef>
          <a:spcPct val="0"/>
        </a:spcBef>
        <a:spcAft>
          <a:spcPct val="37000"/>
        </a:spcAft>
        <a:buChar char="•"/>
        <a:tabLst>
          <a:tab pos="5715000" algn="l"/>
        </a:tabLst>
        <a:defRPr>
          <a:solidFill>
            <a:srgbClr val="000000"/>
          </a:solidFill>
          <a:latin typeface="+mn-lt"/>
          <a:ea typeface="+mn-ea"/>
          <a:cs typeface="+mn-cs"/>
        </a:defRPr>
      </a:lvl1pPr>
      <a:lvl2pPr marL="382588" indent="-190500" algn="l" rtl="0" eaLnBrk="0" fontAlgn="base" hangingPunct="0">
        <a:spcBef>
          <a:spcPct val="0"/>
        </a:spcBef>
        <a:spcAft>
          <a:spcPct val="35000"/>
        </a:spcAft>
        <a:buChar char="–"/>
        <a:tabLst>
          <a:tab pos="5715000" algn="l"/>
        </a:tabLst>
        <a:defRPr sz="1600">
          <a:solidFill>
            <a:srgbClr val="000000"/>
          </a:solidFill>
          <a:latin typeface="+mn-lt"/>
        </a:defRPr>
      </a:lvl2pPr>
      <a:lvl3pPr marL="574675" indent="-190500" algn="l" rtl="0" eaLnBrk="0" fontAlgn="base" hangingPunct="0">
        <a:spcBef>
          <a:spcPct val="0"/>
        </a:spcBef>
        <a:spcAft>
          <a:spcPct val="35000"/>
        </a:spcAft>
        <a:buChar char="–"/>
        <a:tabLst>
          <a:tab pos="5715000" algn="l"/>
        </a:tabLst>
        <a:defRPr sz="1400">
          <a:solidFill>
            <a:srgbClr val="000000"/>
          </a:solidFill>
          <a:latin typeface="+mn-lt"/>
        </a:defRPr>
      </a:lvl3pPr>
      <a:lvl4pPr marL="771525" indent="-195263" algn="l" rtl="0" eaLnBrk="0" fontAlgn="base" hangingPunct="0">
        <a:spcBef>
          <a:spcPct val="0"/>
        </a:spcBef>
        <a:spcAft>
          <a:spcPct val="35000"/>
        </a:spcAft>
        <a:buChar char="–"/>
        <a:tabLst>
          <a:tab pos="5715000" algn="l"/>
        </a:tabLst>
        <a:defRPr sz="1200">
          <a:solidFill>
            <a:srgbClr val="000000"/>
          </a:solidFill>
          <a:latin typeface="+mn-lt"/>
        </a:defRPr>
      </a:lvl4pPr>
      <a:lvl5pPr marL="960438" indent="-187325" algn="l" rtl="0" eaLnBrk="0" fontAlgn="base" hangingPunct="0">
        <a:lnSpc>
          <a:spcPts val="1600"/>
        </a:lnSpc>
        <a:spcBef>
          <a:spcPct val="0"/>
        </a:spcBef>
        <a:spcAft>
          <a:spcPct val="0"/>
        </a:spcAft>
        <a:buChar char="–"/>
        <a:tabLst>
          <a:tab pos="5715000" algn="l"/>
        </a:tabLst>
        <a:defRPr sz="1200">
          <a:solidFill>
            <a:schemeClr val="tx1"/>
          </a:solidFill>
          <a:latin typeface="Verdana" pitchFamily="34" charset="0"/>
        </a:defRPr>
      </a:lvl5pPr>
      <a:lvl6pPr marL="1417638" indent="-187325" algn="l" rtl="0" fontAlgn="base">
        <a:lnSpc>
          <a:spcPts val="1600"/>
        </a:lnSpc>
        <a:spcBef>
          <a:spcPct val="0"/>
        </a:spcBef>
        <a:spcAft>
          <a:spcPct val="0"/>
        </a:spcAft>
        <a:buChar char="–"/>
        <a:tabLst>
          <a:tab pos="5715000" algn="l"/>
        </a:tabLst>
        <a:defRPr sz="1200">
          <a:solidFill>
            <a:schemeClr val="tx1"/>
          </a:solidFill>
          <a:latin typeface="Verdana" pitchFamily="34" charset="0"/>
        </a:defRPr>
      </a:lvl6pPr>
      <a:lvl7pPr marL="1874838" indent="-187325" algn="l" rtl="0" fontAlgn="base">
        <a:lnSpc>
          <a:spcPts val="1600"/>
        </a:lnSpc>
        <a:spcBef>
          <a:spcPct val="0"/>
        </a:spcBef>
        <a:spcAft>
          <a:spcPct val="0"/>
        </a:spcAft>
        <a:buChar char="–"/>
        <a:tabLst>
          <a:tab pos="5715000" algn="l"/>
        </a:tabLst>
        <a:defRPr sz="1200">
          <a:solidFill>
            <a:schemeClr val="tx1"/>
          </a:solidFill>
          <a:latin typeface="Verdana" pitchFamily="34" charset="0"/>
        </a:defRPr>
      </a:lvl7pPr>
      <a:lvl8pPr marL="2332038" indent="-187325" algn="l" rtl="0" fontAlgn="base">
        <a:lnSpc>
          <a:spcPts val="1600"/>
        </a:lnSpc>
        <a:spcBef>
          <a:spcPct val="0"/>
        </a:spcBef>
        <a:spcAft>
          <a:spcPct val="0"/>
        </a:spcAft>
        <a:buChar char="–"/>
        <a:tabLst>
          <a:tab pos="5715000" algn="l"/>
        </a:tabLst>
        <a:defRPr sz="1200">
          <a:solidFill>
            <a:schemeClr val="tx1"/>
          </a:solidFill>
          <a:latin typeface="Verdana" pitchFamily="34" charset="0"/>
        </a:defRPr>
      </a:lvl8pPr>
      <a:lvl9pPr marL="2789238" indent="-187325" algn="l" rtl="0" fontAlgn="base">
        <a:lnSpc>
          <a:spcPts val="1600"/>
        </a:lnSpc>
        <a:spcBef>
          <a:spcPct val="0"/>
        </a:spcBef>
        <a:spcAft>
          <a:spcPct val="0"/>
        </a:spcAft>
        <a:buChar char="–"/>
        <a:tabLst>
          <a:tab pos="5715000" algn="l"/>
        </a:tabLst>
        <a:defRPr sz="1200">
          <a:solidFill>
            <a:schemeClr val="tx1"/>
          </a:solidFill>
          <a:latin typeface="Verdana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1155700" y="534988"/>
            <a:ext cx="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3700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3700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3700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3700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Aft>
                <a:spcPct val="0"/>
              </a:spcAft>
            </a:pPr>
            <a:endParaRPr lang="en-GB" altLang="en-GB">
              <a:latin typeface="Times New Roman" pitchFamily="18" charset="0"/>
            </a:endParaRPr>
          </a:p>
        </p:txBody>
      </p:sp>
      <p:sp>
        <p:nvSpPr>
          <p:cNvPr id="3075" name="Rectangle 4"/>
          <p:cNvSpPr>
            <a:spLocks noGrp="1" noChangeArrowheads="1"/>
          </p:cNvSpPr>
          <p:nvPr>
            <p:ph type="subTitle" idx="4294967295"/>
          </p:nvPr>
        </p:nvSpPr>
        <p:spPr>
          <a:xfrm>
            <a:off x="457200" y="762000"/>
            <a:ext cx="4660900" cy="5486400"/>
          </a:xfrm>
          <a:noFill/>
        </p:spPr>
        <p:txBody>
          <a:bodyPr anchor="t"/>
          <a:lstStyle/>
          <a:p>
            <a:pPr marL="0" indent="0" algn="ctr" eaLnBrk="1" hangingPunct="1">
              <a:lnSpc>
                <a:spcPct val="107000"/>
              </a:lnSpc>
              <a:spcAft>
                <a:spcPct val="0"/>
              </a:spcAft>
              <a:buFontTx/>
              <a:buNone/>
            </a:pPr>
            <a:r>
              <a:rPr lang="en-US" altLang="en-US" sz="2400" b="1" dirty="0" smtClean="0">
                <a:latin typeface="Calibri" panose="020F0502020204030204" pitchFamily="34" charset="0"/>
              </a:rPr>
              <a:t>Fire Protection and Prevention in Ontario First Nations</a:t>
            </a:r>
          </a:p>
          <a:p>
            <a:pPr marL="0" indent="0" eaLnBrk="1" hangingPunct="1">
              <a:lnSpc>
                <a:spcPct val="107000"/>
              </a:lnSpc>
              <a:spcAft>
                <a:spcPct val="0"/>
              </a:spcAft>
              <a:buFontTx/>
              <a:buNone/>
            </a:pPr>
            <a:r>
              <a:rPr lang="en-US" altLang="en-US" sz="2400" b="1" dirty="0" smtClean="0">
                <a:latin typeface="Calibri" panose="020F0502020204030204" pitchFamily="34" charset="0"/>
              </a:rPr>
              <a:t>                  </a:t>
            </a:r>
          </a:p>
          <a:p>
            <a:pPr marL="0" indent="0" algn="ctr" eaLnBrk="1" hangingPunct="1">
              <a:spcAft>
                <a:spcPct val="0"/>
              </a:spcAft>
              <a:buFontTx/>
              <a:buNone/>
            </a:pPr>
            <a:r>
              <a:rPr lang="en-US" altLang="en-US" sz="2400" dirty="0" smtClean="0">
                <a:latin typeface="Calibri" panose="020F0502020204030204" pitchFamily="34" charset="0"/>
              </a:rPr>
              <a:t>Presentation for the Annual Information Sessions </a:t>
            </a:r>
          </a:p>
          <a:p>
            <a:pPr marL="0" indent="0" algn="ctr" eaLnBrk="1" hangingPunct="1">
              <a:spcAft>
                <a:spcPct val="0"/>
              </a:spcAft>
              <a:buFontTx/>
              <a:buNone/>
            </a:pPr>
            <a:r>
              <a:rPr lang="en-US" altLang="en-US" sz="2400" dirty="0" smtClean="0">
                <a:latin typeface="Calibri" panose="020F0502020204030204" pitchFamily="34" charset="0"/>
              </a:rPr>
              <a:t>by</a:t>
            </a:r>
          </a:p>
          <a:p>
            <a:pPr marL="0" indent="0" algn="ctr" eaLnBrk="1" hangingPunct="1">
              <a:spcAft>
                <a:spcPct val="0"/>
              </a:spcAft>
              <a:buFontTx/>
              <a:buNone/>
            </a:pPr>
            <a:r>
              <a:rPr lang="en-US" altLang="en-US" sz="2400" dirty="0" smtClean="0">
                <a:latin typeface="Calibri" panose="020F0502020204030204" pitchFamily="34" charset="0"/>
              </a:rPr>
              <a:t>Indigenous </a:t>
            </a:r>
            <a:r>
              <a:rPr lang="en-US" altLang="en-US" sz="2400" dirty="0">
                <a:latin typeface="Calibri" panose="020F0502020204030204" pitchFamily="34" charset="0"/>
              </a:rPr>
              <a:t>and Northern Affairs Canada (INAC) </a:t>
            </a:r>
            <a:endParaRPr lang="en-US" altLang="en-US" sz="2400" dirty="0" smtClean="0">
              <a:latin typeface="Calibri" panose="020F0502020204030204" pitchFamily="34" charset="0"/>
            </a:endParaRPr>
          </a:p>
          <a:p>
            <a:pPr marL="0" indent="0" eaLnBrk="1" hangingPunct="1">
              <a:lnSpc>
                <a:spcPct val="107000"/>
              </a:lnSpc>
              <a:spcAft>
                <a:spcPct val="0"/>
              </a:spcAft>
              <a:buFontTx/>
              <a:buNone/>
            </a:pPr>
            <a:endParaRPr lang="en-US" altLang="en-US" sz="2400" dirty="0" smtClean="0">
              <a:latin typeface="Calibri" panose="020F0502020204030204" pitchFamily="34" charset="0"/>
            </a:endParaRPr>
          </a:p>
          <a:p>
            <a:pPr marL="0" indent="0" algn="ctr" eaLnBrk="1" hangingPunct="1">
              <a:lnSpc>
                <a:spcPct val="107000"/>
              </a:lnSpc>
              <a:spcAft>
                <a:spcPct val="0"/>
              </a:spcAft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</a:rPr>
              <a:t>November </a:t>
            </a:r>
            <a:r>
              <a:rPr lang="en-US" altLang="en-US" sz="2400" dirty="0" smtClean="0">
                <a:latin typeface="Calibri" panose="020F0502020204030204" pitchFamily="34" charset="0"/>
              </a:rPr>
              <a:t>2017</a:t>
            </a:r>
          </a:p>
          <a:p>
            <a:pPr marL="0" indent="0" eaLnBrk="1" hangingPunct="1">
              <a:spcAft>
                <a:spcPct val="0"/>
              </a:spcAft>
              <a:buFontTx/>
              <a:buNone/>
            </a:pPr>
            <a:endParaRPr lang="en-US" altLang="en-US" sz="1200" i="1" dirty="0" smtClean="0">
              <a:latin typeface="Calibri" panose="020F0502020204030204" pitchFamily="34" charset="0"/>
            </a:endParaRPr>
          </a:p>
          <a:p>
            <a:pPr marL="0" indent="0" eaLnBrk="1" hangingPunct="1">
              <a:spcAft>
                <a:spcPct val="0"/>
              </a:spcAft>
              <a:buFontTx/>
              <a:buNone/>
            </a:pPr>
            <a:endParaRPr lang="en-US" altLang="en-US" sz="1200" i="1" dirty="0">
              <a:latin typeface="Calibri" panose="020F0502020204030204" pitchFamily="34" charset="0"/>
            </a:endParaRPr>
          </a:p>
          <a:p>
            <a:pPr marL="0" indent="0" eaLnBrk="1" hangingPunct="1">
              <a:spcAft>
                <a:spcPct val="0"/>
              </a:spcAft>
              <a:buFontTx/>
              <a:buNone/>
            </a:pPr>
            <a:endParaRPr lang="en-US" altLang="en-US" sz="1200" i="1" dirty="0" smtClean="0">
              <a:latin typeface="Calibri" panose="020F0502020204030204" pitchFamily="34" charset="0"/>
            </a:endParaRPr>
          </a:p>
          <a:p>
            <a:pPr marL="0" indent="0" eaLnBrk="1" hangingPunct="1">
              <a:spcAft>
                <a:spcPct val="0"/>
              </a:spcAft>
              <a:buFontTx/>
              <a:buNone/>
            </a:pPr>
            <a:endParaRPr lang="en-US" altLang="en-US" sz="1200" i="1" dirty="0">
              <a:latin typeface="Calibri" panose="020F0502020204030204" pitchFamily="34" charset="0"/>
            </a:endParaRPr>
          </a:p>
          <a:p>
            <a:pPr marL="0" indent="0" eaLnBrk="1" hangingPunct="1">
              <a:spcAft>
                <a:spcPct val="0"/>
              </a:spcAft>
              <a:buFontTx/>
              <a:buNone/>
            </a:pPr>
            <a:endParaRPr lang="en-US" altLang="en-US" sz="1200" dirty="0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300" y="561975"/>
            <a:ext cx="7848600" cy="304800"/>
          </a:xfrm>
        </p:spPr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Background: Ontario Region Strategic Goals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0B6E52-F07A-44C8-B7AE-D6EEC3D50429}" type="slidenum">
              <a:rPr lang="en-CA" smtClean="0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57600" y="152400"/>
            <a:ext cx="5105400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DRAFT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346118231"/>
              </p:ext>
            </p:extLst>
          </p:nvPr>
        </p:nvGraphicFramePr>
        <p:xfrm>
          <a:off x="368300" y="990600"/>
          <a:ext cx="8013700" cy="5519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Oval 7"/>
          <p:cNvSpPr/>
          <p:nvPr/>
        </p:nvSpPr>
        <p:spPr bwMode="auto">
          <a:xfrm>
            <a:off x="3581400" y="2971800"/>
            <a:ext cx="1600200" cy="1600200"/>
          </a:xfrm>
          <a:prstGeom prst="ellipse">
            <a:avLst/>
          </a:prstGeom>
          <a:solidFill>
            <a:schemeClr val="bg2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190500" marR="0" indent="-19050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5715000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INAC</a:t>
            </a:r>
          </a:p>
          <a:p>
            <a:pPr marL="190500" marR="0" indent="-19050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5715000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Ontario</a:t>
            </a:r>
          </a:p>
          <a:p>
            <a:pPr marL="190500" marR="0" indent="-19050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5715000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Region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 flipH="1">
            <a:off x="3200400" y="3771900"/>
            <a:ext cx="381000" cy="0"/>
          </a:xfrm>
          <a:prstGeom prst="straightConnector1">
            <a:avLst/>
          </a:prstGeom>
          <a:solidFill>
            <a:srgbClr val="E5E5CC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>
            <a:off x="5181600" y="3771900"/>
            <a:ext cx="381000" cy="0"/>
          </a:xfrm>
          <a:prstGeom prst="straightConnector1">
            <a:avLst/>
          </a:prstGeom>
          <a:solidFill>
            <a:srgbClr val="E5E5CC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>
            <a:off x="4381500" y="4581525"/>
            <a:ext cx="0" cy="304800"/>
          </a:xfrm>
          <a:prstGeom prst="straightConnector1">
            <a:avLst/>
          </a:prstGeom>
          <a:solidFill>
            <a:srgbClr val="E5E5CC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/>
          <p:nvPr/>
        </p:nvCxnSpPr>
        <p:spPr bwMode="auto">
          <a:xfrm flipV="1">
            <a:off x="4876800" y="2819400"/>
            <a:ext cx="228600" cy="304800"/>
          </a:xfrm>
          <a:prstGeom prst="straightConnector1">
            <a:avLst/>
          </a:prstGeom>
          <a:solidFill>
            <a:srgbClr val="E5E5CC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 flipH="1" flipV="1">
            <a:off x="3657600" y="2819400"/>
            <a:ext cx="228600" cy="304800"/>
          </a:xfrm>
          <a:prstGeom prst="straightConnector1">
            <a:avLst/>
          </a:prstGeom>
          <a:solidFill>
            <a:srgbClr val="E5E5CC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790869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42026"/>
            <a:ext cx="7848600" cy="3048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latin typeface="Calibri" panose="020F0502020204030204" pitchFamily="34" charset="0"/>
              </a:rPr>
              <a:t>Background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idx="1"/>
          </p:nvPr>
        </p:nvSpPr>
        <p:spPr>
          <a:xfrm>
            <a:off x="368300" y="1030176"/>
            <a:ext cx="8013700" cy="5599224"/>
          </a:xfrm>
        </p:spPr>
        <p:txBody>
          <a:bodyPr/>
          <a:lstStyle/>
          <a:p>
            <a:pPr marL="0" indent="0" eaLnBrk="1" hangingPunct="1">
              <a:spcAft>
                <a:spcPts val="0"/>
              </a:spcAft>
              <a:buNone/>
            </a:pPr>
            <a:r>
              <a:rPr lang="en-US" altLang="en-US" b="1" dirty="0" smtClean="0">
                <a:latin typeface="Calibri" panose="020F0502020204030204" pitchFamily="34" charset="0"/>
              </a:rPr>
              <a:t>Fire protection and prevention is a priority for Indigenous and Northern Affairs Canada</a:t>
            </a:r>
          </a:p>
          <a:p>
            <a:pPr marL="0" indent="0" eaLnBrk="1" hangingPunct="1">
              <a:spcAft>
                <a:spcPts val="0"/>
              </a:spcAft>
              <a:buNone/>
            </a:pPr>
            <a:endParaRPr lang="en-US" altLang="en-US" sz="1600" b="1" u="sng" dirty="0" smtClean="0">
              <a:latin typeface="Calibri" panose="020F0502020204030204" pitchFamily="34" charset="0"/>
            </a:endParaRPr>
          </a:p>
          <a:p>
            <a:pPr eaLnBrk="1" hangingPunct="1">
              <a:spcAft>
                <a:spcPts val="0"/>
              </a:spcAft>
            </a:pPr>
            <a:r>
              <a:rPr lang="en-US" altLang="en-US" sz="1600" dirty="0" smtClean="0">
                <a:latin typeface="Calibri" panose="020F0502020204030204" pitchFamily="34" charset="0"/>
              </a:rPr>
              <a:t>In </a:t>
            </a:r>
            <a:r>
              <a:rPr lang="en-US" altLang="en-US" sz="1600" dirty="0">
                <a:latin typeface="Calibri" panose="020F0502020204030204" pitchFamily="34" charset="0"/>
              </a:rPr>
              <a:t>2016-2017, </a:t>
            </a:r>
            <a:r>
              <a:rPr lang="en-US" altLang="en-US" sz="1600" dirty="0" smtClean="0">
                <a:latin typeface="Calibri" panose="020F0502020204030204" pitchFamily="34" charset="0"/>
              </a:rPr>
              <a:t>INAC </a:t>
            </a:r>
            <a:r>
              <a:rPr lang="en-US" altLang="en-US" sz="1600" dirty="0">
                <a:latin typeface="Calibri" panose="020F0502020204030204" pitchFamily="34" charset="0"/>
              </a:rPr>
              <a:t>invested </a:t>
            </a:r>
            <a:r>
              <a:rPr lang="en-US" altLang="en-US" sz="1600" dirty="0" smtClean="0">
                <a:latin typeface="Calibri" panose="020F0502020204030204" pitchFamily="34" charset="0"/>
              </a:rPr>
              <a:t>more than $3.14 million in proposal-based funding to </a:t>
            </a:r>
            <a:r>
              <a:rPr lang="en-US" altLang="en-US" sz="1600" dirty="0">
                <a:latin typeface="Calibri" panose="020F0502020204030204" pitchFamily="34" charset="0"/>
              </a:rPr>
              <a:t>assist Ontario First Nations with </a:t>
            </a:r>
            <a:r>
              <a:rPr lang="en-US" altLang="en-US" sz="1600" dirty="0" smtClean="0">
                <a:latin typeface="Calibri" panose="020F0502020204030204" pitchFamily="34" charset="0"/>
              </a:rPr>
              <a:t>fire protection and prevention in </a:t>
            </a:r>
            <a:r>
              <a:rPr lang="en-US" altLang="en-US" sz="1600" dirty="0">
                <a:latin typeface="Calibri" panose="020F0502020204030204" pitchFamily="34" charset="0"/>
              </a:rPr>
              <a:t>their communities. </a:t>
            </a:r>
            <a:endParaRPr lang="en-US" altLang="en-US" sz="1600" dirty="0" smtClean="0">
              <a:latin typeface="Calibri" panose="020F0502020204030204" pitchFamily="34" charset="0"/>
            </a:endParaRPr>
          </a:p>
          <a:p>
            <a:pPr marL="0" indent="0" eaLnBrk="1" hangingPunct="1">
              <a:buNone/>
            </a:pPr>
            <a:endParaRPr lang="en-US" altLang="en-US" sz="1000" b="1" u="sng" dirty="0">
              <a:latin typeface="Calibri" panose="020F0502020204030204" pitchFamily="34" charset="0"/>
            </a:endParaRPr>
          </a:p>
          <a:p>
            <a:pPr marL="0" indent="0" eaLnBrk="1" hangingPunct="1">
              <a:spcAft>
                <a:spcPts val="0"/>
              </a:spcAft>
              <a:buNone/>
            </a:pPr>
            <a:r>
              <a:rPr lang="en-US" altLang="en-US" b="1" dirty="0" smtClean="0">
                <a:latin typeface="Calibri" panose="020F0502020204030204" pitchFamily="34" charset="0"/>
              </a:rPr>
              <a:t>Highlights of INAC’s key initiatives in fire protection and prevention: </a:t>
            </a:r>
          </a:p>
          <a:p>
            <a:pPr marL="0" indent="0" eaLnBrk="1" hangingPunct="1">
              <a:spcAft>
                <a:spcPts val="0"/>
              </a:spcAft>
              <a:buNone/>
            </a:pPr>
            <a:endParaRPr lang="en-US" altLang="en-US" sz="1600" b="1" u="sng" dirty="0" smtClean="0">
              <a:latin typeface="Calibri" panose="020F0502020204030204" pitchFamily="34" charset="0"/>
            </a:endParaRPr>
          </a:p>
          <a:p>
            <a:pPr eaLnBrk="1" hangingPunct="1">
              <a:spcAft>
                <a:spcPts val="0"/>
              </a:spcAft>
            </a:pPr>
            <a:r>
              <a:rPr lang="en-US" altLang="en-US" sz="1600" dirty="0" smtClean="0">
                <a:latin typeface="Calibri" panose="020F0502020204030204" pitchFamily="34" charset="0"/>
              </a:rPr>
              <a:t>In the Spring of 2015, INAC Ontario Region partnered with the Ontario </a:t>
            </a:r>
            <a:r>
              <a:rPr lang="en-US" altLang="en-US" sz="1600" dirty="0">
                <a:latin typeface="Calibri" panose="020F0502020204030204" pitchFamily="34" charset="0"/>
              </a:rPr>
              <a:t>First Nations Technical Services Corporation (OFNTSC) </a:t>
            </a:r>
            <a:r>
              <a:rPr lang="en-US" altLang="en-US" sz="1600" dirty="0" smtClean="0">
                <a:latin typeface="Calibri" panose="020F0502020204030204" pitchFamily="34" charset="0"/>
              </a:rPr>
              <a:t>to launch the </a:t>
            </a:r>
            <a:r>
              <a:rPr lang="en-US" altLang="en-US" sz="1600" b="1" dirty="0" err="1" smtClean="0">
                <a:latin typeface="Calibri" panose="020F0502020204030204" pitchFamily="34" charset="0"/>
              </a:rPr>
              <a:t>BeFireSafe</a:t>
            </a:r>
            <a:r>
              <a:rPr lang="en-US" altLang="en-US" sz="1600" dirty="0" smtClean="0">
                <a:latin typeface="Calibri" panose="020F0502020204030204" pitchFamily="34" charset="0"/>
              </a:rPr>
              <a:t> campaign. </a:t>
            </a:r>
            <a:r>
              <a:rPr lang="en-US" altLang="en-US" sz="1600" b="1" dirty="0" err="1" smtClean="0">
                <a:latin typeface="Calibri" panose="020F0502020204030204" pitchFamily="34" charset="0"/>
              </a:rPr>
              <a:t>BeFireSafe</a:t>
            </a:r>
            <a:r>
              <a:rPr lang="en-US" altLang="en-US" sz="1600" dirty="0" smtClean="0">
                <a:latin typeface="Calibri" panose="020F0502020204030204" pitchFamily="34" charset="0"/>
              </a:rPr>
              <a:t> funded </a:t>
            </a:r>
            <a:r>
              <a:rPr lang="en-US" altLang="en-US" sz="1600" dirty="0">
                <a:latin typeface="Calibri" panose="020F0502020204030204" pitchFamily="34" charset="0"/>
              </a:rPr>
              <a:t>the purchase and transportation of 23,340 carbon </a:t>
            </a:r>
            <a:r>
              <a:rPr lang="en-US" altLang="en-US" sz="1600" dirty="0" smtClean="0">
                <a:latin typeface="Calibri" panose="020F0502020204030204" pitchFamily="34" charset="0"/>
              </a:rPr>
              <a:t>monoxide/smoke detectors, which were delivered to 86 Ontario First </a:t>
            </a:r>
            <a:r>
              <a:rPr lang="en-US" altLang="en-US" sz="1600" dirty="0">
                <a:latin typeface="Calibri" panose="020F0502020204030204" pitchFamily="34" charset="0"/>
              </a:rPr>
              <a:t>Nations in </a:t>
            </a:r>
            <a:r>
              <a:rPr lang="en-US" altLang="en-US" sz="1600" dirty="0" smtClean="0">
                <a:latin typeface="Calibri" panose="020F0502020204030204" pitchFamily="34" charset="0"/>
              </a:rPr>
              <a:t>December 2015. </a:t>
            </a:r>
          </a:p>
          <a:p>
            <a:pPr marL="0" indent="0" eaLnBrk="1" hangingPunct="1">
              <a:spcAft>
                <a:spcPts val="0"/>
              </a:spcAft>
              <a:buNone/>
            </a:pPr>
            <a:endParaRPr lang="en-US" altLang="en-US" sz="1600" dirty="0" smtClean="0">
              <a:latin typeface="Calibri" panose="020F0502020204030204" pitchFamily="34" charset="0"/>
            </a:endParaRPr>
          </a:p>
          <a:p>
            <a:pPr eaLnBrk="1" hangingPunct="1">
              <a:spcAft>
                <a:spcPts val="0"/>
              </a:spcAft>
            </a:pPr>
            <a:r>
              <a:rPr lang="en-US" altLang="en-US" sz="1600" dirty="0">
                <a:latin typeface="Calibri" panose="020F0502020204030204" pitchFamily="34" charset="0"/>
              </a:rPr>
              <a:t>In </a:t>
            </a:r>
            <a:r>
              <a:rPr lang="en-US" altLang="en-US" sz="1600" dirty="0" smtClean="0">
                <a:latin typeface="Calibri" panose="020F0502020204030204" pitchFamily="34" charset="0"/>
              </a:rPr>
              <a:t>2016-2017</a:t>
            </a:r>
            <a:r>
              <a:rPr lang="en-US" altLang="en-US" sz="1600" dirty="0">
                <a:latin typeface="Calibri" panose="020F0502020204030204" pitchFamily="34" charset="0"/>
              </a:rPr>
              <a:t>, INAC supported </a:t>
            </a:r>
            <a:r>
              <a:rPr lang="en-US" altLang="en-US" sz="1600" dirty="0" err="1">
                <a:latin typeface="Calibri" panose="020F0502020204030204" pitchFamily="34" charset="0"/>
              </a:rPr>
              <a:t>Nishnawbe</a:t>
            </a:r>
            <a:r>
              <a:rPr lang="en-US" altLang="en-US" sz="1600" dirty="0">
                <a:latin typeface="Calibri" panose="020F0502020204030204" pitchFamily="34" charset="0"/>
              </a:rPr>
              <a:t> </a:t>
            </a:r>
            <a:r>
              <a:rPr lang="en-US" altLang="en-US" sz="1600" dirty="0" err="1">
                <a:latin typeface="Calibri" panose="020F0502020204030204" pitchFamily="34" charset="0"/>
              </a:rPr>
              <a:t>Aski</a:t>
            </a:r>
            <a:r>
              <a:rPr lang="en-US" altLang="en-US" sz="1600" dirty="0">
                <a:latin typeface="Calibri" panose="020F0502020204030204" pitchFamily="34" charset="0"/>
              </a:rPr>
              <a:t> Nation’s (NAN) </a:t>
            </a:r>
            <a:r>
              <a:rPr lang="en-US" altLang="en-US" sz="1600" b="1" dirty="0">
                <a:latin typeface="Calibri" panose="020F0502020204030204" pitchFamily="34" charset="0"/>
              </a:rPr>
              <a:t>Amber’s Fire Safety Campaign</a:t>
            </a:r>
            <a:r>
              <a:rPr lang="en-US" altLang="en-US" sz="1600" dirty="0">
                <a:latin typeface="Calibri" panose="020F0502020204030204" pitchFamily="34" charset="0"/>
              </a:rPr>
              <a:t>, </a:t>
            </a:r>
            <a:r>
              <a:rPr lang="en-US" altLang="en-US" sz="1600" dirty="0" smtClean="0">
                <a:latin typeface="Calibri" panose="020F0502020204030204" pitchFamily="34" charset="0"/>
              </a:rPr>
              <a:t>that focused on </a:t>
            </a:r>
            <a:r>
              <a:rPr lang="en-US" altLang="en-US" sz="1600" dirty="0">
                <a:latin typeface="Calibri" panose="020F0502020204030204" pitchFamily="34" charset="0"/>
              </a:rPr>
              <a:t>fire prevention education and awareness for NAN-member communities. The Department provided funding </a:t>
            </a:r>
            <a:r>
              <a:rPr lang="en-US" altLang="en-US" sz="1600" dirty="0" smtClean="0">
                <a:latin typeface="Calibri" panose="020F0502020204030204" pitchFamily="34" charset="0"/>
              </a:rPr>
              <a:t>for education </a:t>
            </a:r>
            <a:r>
              <a:rPr lang="en-US" altLang="en-US" sz="1600" dirty="0">
                <a:latin typeface="Calibri" panose="020F0502020204030204" pitchFamily="34" charset="0"/>
              </a:rPr>
              <a:t>sessions </a:t>
            </a:r>
            <a:r>
              <a:rPr lang="en-US" altLang="en-US" sz="1600" dirty="0" smtClean="0">
                <a:latin typeface="Calibri" panose="020F0502020204030204" pitchFamily="34" charset="0"/>
              </a:rPr>
              <a:t>on fire prevention, and </a:t>
            </a:r>
            <a:r>
              <a:rPr lang="en-US" altLang="en-US" sz="1600" dirty="0">
                <a:latin typeface="Calibri" panose="020F0502020204030204" pitchFamily="34" charset="0"/>
              </a:rPr>
              <a:t>for the purchase, transportation and installation of 1,020 carbon monoxide/smoke detectors to five NAN </a:t>
            </a:r>
            <a:r>
              <a:rPr lang="en-US" altLang="en-US" sz="1600" dirty="0" smtClean="0">
                <a:latin typeface="Calibri" panose="020F0502020204030204" pitchFamily="34" charset="0"/>
              </a:rPr>
              <a:t>communities, of which two also participated in </a:t>
            </a:r>
            <a:r>
              <a:rPr lang="en-US" altLang="en-US" sz="1600" b="1" dirty="0" err="1" smtClean="0">
                <a:latin typeface="Calibri" panose="020F0502020204030204" pitchFamily="34" charset="0"/>
              </a:rPr>
              <a:t>BeFireSafe</a:t>
            </a:r>
            <a:r>
              <a:rPr lang="en-US" altLang="en-US" sz="1600" dirty="0" smtClean="0">
                <a:latin typeface="Calibri" panose="020F0502020204030204" pitchFamily="34" charset="0"/>
              </a:rPr>
              <a:t>. This </a:t>
            </a:r>
            <a:r>
              <a:rPr lang="en-US" altLang="en-US" sz="1600" dirty="0">
                <a:latin typeface="Calibri" panose="020F0502020204030204" pitchFamily="34" charset="0"/>
              </a:rPr>
              <a:t>included the purchase of </a:t>
            </a:r>
            <a:r>
              <a:rPr lang="en-US" altLang="en-US" sz="1600" dirty="0" smtClean="0">
                <a:latin typeface="Calibri" panose="020F0502020204030204" pitchFamily="34" charset="0"/>
              </a:rPr>
              <a:t>specialized </a:t>
            </a:r>
            <a:r>
              <a:rPr lang="en-US" altLang="en-US" sz="1600" dirty="0">
                <a:latin typeface="Calibri" panose="020F0502020204030204" pitchFamily="34" charset="0"/>
              </a:rPr>
              <a:t>alarms to accommodate persons with special needs</a:t>
            </a:r>
            <a:r>
              <a:rPr lang="en-US" altLang="en-US" sz="1600" dirty="0" smtClean="0">
                <a:latin typeface="Calibri" panose="020F0502020204030204" pitchFamily="34" charset="0"/>
              </a:rPr>
              <a:t>.</a:t>
            </a:r>
          </a:p>
          <a:p>
            <a:pPr eaLnBrk="1" hangingPunct="1">
              <a:spcAft>
                <a:spcPts val="0"/>
              </a:spcAft>
            </a:pPr>
            <a:endParaRPr lang="en-US" altLang="en-US" sz="1600" dirty="0">
              <a:latin typeface="Calibri" panose="020F0502020204030204" pitchFamily="34" charset="0"/>
            </a:endParaRPr>
          </a:p>
          <a:p>
            <a:pPr eaLnBrk="1" hangingPunct="1">
              <a:spcAft>
                <a:spcPts val="0"/>
              </a:spcAft>
            </a:pPr>
            <a:r>
              <a:rPr lang="en-US" altLang="en-US" sz="1600" dirty="0" smtClean="0">
                <a:latin typeface="Calibri" panose="020F0502020204030204" pitchFamily="34" charset="0"/>
              </a:rPr>
              <a:t>In total 86 </a:t>
            </a:r>
            <a:r>
              <a:rPr lang="en-US" altLang="en-US" sz="1600" dirty="0">
                <a:latin typeface="Calibri" panose="020F0502020204030204" pitchFamily="34" charset="0"/>
              </a:rPr>
              <a:t>First Nations were provided with carbon monoxide/smoke detectors as part of the </a:t>
            </a:r>
            <a:r>
              <a:rPr lang="en-US" altLang="en-US" sz="1600" dirty="0" err="1">
                <a:latin typeface="Calibri" panose="020F0502020204030204" pitchFamily="34" charset="0"/>
              </a:rPr>
              <a:t>BeFireSafe</a:t>
            </a:r>
            <a:r>
              <a:rPr lang="en-US" altLang="en-US" sz="1600" dirty="0">
                <a:latin typeface="Calibri" panose="020F0502020204030204" pitchFamily="34" charset="0"/>
              </a:rPr>
              <a:t> </a:t>
            </a:r>
            <a:r>
              <a:rPr lang="en-US" altLang="en-US" sz="1600" dirty="0" smtClean="0">
                <a:latin typeface="Calibri" panose="020F0502020204030204" pitchFamily="34" charset="0"/>
              </a:rPr>
              <a:t>Campaign and 3 additional First Nations were provided detectors through NAN’s </a:t>
            </a:r>
            <a:r>
              <a:rPr lang="en-US" altLang="en-US" sz="1600" dirty="0">
                <a:latin typeface="Calibri" panose="020F0502020204030204" pitchFamily="34" charset="0"/>
              </a:rPr>
              <a:t>Amber’s Fire Safety Campaign. </a:t>
            </a:r>
          </a:p>
          <a:p>
            <a:pPr eaLnBrk="1" hangingPunct="1">
              <a:spcAft>
                <a:spcPts val="0"/>
              </a:spcAft>
            </a:pPr>
            <a:endParaRPr lang="en-US" altLang="en-US" sz="1600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30A049-ABFD-40BC-9E7A-E198708E9BF3}" type="slidenum">
              <a:rPr lang="en-CA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n-CA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42026"/>
            <a:ext cx="7848600" cy="3048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latin typeface="Calibri" panose="020F0502020204030204" pitchFamily="34" charset="0"/>
              </a:rPr>
              <a:t>Background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idx="1"/>
          </p:nvPr>
        </p:nvSpPr>
        <p:spPr>
          <a:xfrm>
            <a:off x="368300" y="1030176"/>
            <a:ext cx="8013700" cy="5599224"/>
          </a:xfrm>
        </p:spPr>
        <p:txBody>
          <a:bodyPr/>
          <a:lstStyle/>
          <a:p>
            <a:pPr marL="0" indent="0" eaLnBrk="1" hangingPunct="1">
              <a:spcAft>
                <a:spcPts val="0"/>
              </a:spcAft>
              <a:buNone/>
            </a:pPr>
            <a:r>
              <a:rPr lang="en-US" altLang="en-US" sz="1600" b="1" dirty="0" smtClean="0">
                <a:latin typeface="Calibri" panose="020F0502020204030204" pitchFamily="34" charset="0"/>
              </a:rPr>
              <a:t>Highlights of key initiatives in fire protection and prevention - </a:t>
            </a:r>
            <a:r>
              <a:rPr lang="en-US" altLang="en-US" sz="1600" b="1" dirty="0" err="1" smtClean="0">
                <a:latin typeface="Calibri" panose="020F0502020204030204" pitchFamily="34" charset="0"/>
              </a:rPr>
              <a:t>con’t</a:t>
            </a:r>
            <a:r>
              <a:rPr lang="en-US" altLang="en-US" sz="1600" b="1" dirty="0" smtClean="0">
                <a:latin typeface="Calibri" panose="020F0502020204030204" pitchFamily="34" charset="0"/>
              </a:rPr>
              <a:t>: </a:t>
            </a:r>
          </a:p>
          <a:p>
            <a:pPr marL="0" indent="0" eaLnBrk="1" hangingPunct="1">
              <a:spcAft>
                <a:spcPts val="0"/>
              </a:spcAft>
              <a:buNone/>
            </a:pPr>
            <a:endParaRPr lang="en-US" altLang="en-US" sz="1600" b="1" u="sng" dirty="0" smtClean="0">
              <a:latin typeface="Calibri" panose="020F0502020204030204" pitchFamily="34" charset="0"/>
            </a:endParaRPr>
          </a:p>
          <a:p>
            <a:pPr eaLnBrk="1" hangingPunct="1">
              <a:spcAft>
                <a:spcPts val="0"/>
              </a:spcAft>
            </a:pPr>
            <a:r>
              <a:rPr lang="en-US" altLang="en-US" sz="1600" dirty="0" smtClean="0">
                <a:latin typeface="Calibri" panose="020F0502020204030204" pitchFamily="34" charset="0"/>
              </a:rPr>
              <a:t>In </a:t>
            </a:r>
            <a:r>
              <a:rPr lang="en-US" altLang="en-US" sz="1600" dirty="0">
                <a:latin typeface="Calibri" panose="020F0502020204030204" pitchFamily="34" charset="0"/>
              </a:rPr>
              <a:t>February </a:t>
            </a:r>
            <a:r>
              <a:rPr lang="en-US" altLang="en-US" sz="1600" dirty="0" smtClean="0">
                <a:latin typeface="Calibri" panose="020F0502020204030204" pitchFamily="34" charset="0"/>
              </a:rPr>
              <a:t>2017</a:t>
            </a:r>
            <a:r>
              <a:rPr lang="en-US" altLang="en-US" sz="1600" dirty="0">
                <a:latin typeface="Calibri" panose="020F0502020204030204" pitchFamily="34" charset="0"/>
              </a:rPr>
              <a:t>, </a:t>
            </a:r>
            <a:r>
              <a:rPr lang="en-US" altLang="en-US" sz="1600" dirty="0" smtClean="0">
                <a:latin typeface="Calibri" panose="020F0502020204030204" pitchFamily="34" charset="0"/>
              </a:rPr>
              <a:t>INAC Ontario Region partnered with the </a:t>
            </a:r>
            <a:r>
              <a:rPr lang="en-US" altLang="en-US" sz="1600" dirty="0">
                <a:latin typeface="Calibri" panose="020F0502020204030204" pitchFamily="34" charset="0"/>
              </a:rPr>
              <a:t>Ontario Native Fire Fighters Society </a:t>
            </a:r>
            <a:r>
              <a:rPr lang="en-US" altLang="en-US" sz="1600" dirty="0" smtClean="0">
                <a:latin typeface="Calibri" panose="020F0502020204030204" pitchFamily="34" charset="0"/>
              </a:rPr>
              <a:t>(ONFFS) and </a:t>
            </a:r>
            <a:r>
              <a:rPr lang="en-US" altLang="en-US" sz="1600" dirty="0">
                <a:latin typeface="Calibri" panose="020F0502020204030204" pitchFamily="34" charset="0"/>
              </a:rPr>
              <a:t>the Six Nations Fire and Emergency Services </a:t>
            </a:r>
            <a:r>
              <a:rPr lang="en-US" altLang="en-US" sz="1600" dirty="0" smtClean="0">
                <a:latin typeface="Calibri" panose="020F0502020204030204" pitchFamily="34" charset="0"/>
              </a:rPr>
              <a:t>to </a:t>
            </a:r>
            <a:r>
              <a:rPr lang="en-US" altLang="en-US" sz="1600" dirty="0">
                <a:latin typeface="Calibri" panose="020F0502020204030204" pitchFamily="34" charset="0"/>
              </a:rPr>
              <a:t>deliver Phase 2 of the </a:t>
            </a:r>
            <a:r>
              <a:rPr lang="en-US" altLang="en-US" sz="1600" b="1" dirty="0" err="1" smtClean="0">
                <a:latin typeface="Calibri" panose="020F0502020204030204" pitchFamily="34" charset="0"/>
              </a:rPr>
              <a:t>BeFireSafe</a:t>
            </a:r>
            <a:r>
              <a:rPr lang="en-US" altLang="en-US" sz="1600" dirty="0" smtClean="0">
                <a:latin typeface="Calibri" panose="020F0502020204030204" pitchFamily="34" charset="0"/>
              </a:rPr>
              <a:t> campaign that included fire </a:t>
            </a:r>
            <a:r>
              <a:rPr lang="en-US" altLang="en-US" sz="1600" dirty="0">
                <a:latin typeface="Calibri" panose="020F0502020204030204" pitchFamily="34" charset="0"/>
              </a:rPr>
              <a:t>prevention education and training to a minimum of 32 First Nations in </a:t>
            </a:r>
            <a:r>
              <a:rPr lang="en-US" altLang="en-US" sz="1600" dirty="0" smtClean="0">
                <a:latin typeface="Calibri" panose="020F0502020204030204" pitchFamily="34" charset="0"/>
              </a:rPr>
              <a:t>Ontario</a:t>
            </a:r>
            <a:r>
              <a:rPr lang="en-US" altLang="en-US" sz="1600" dirty="0">
                <a:latin typeface="Calibri" panose="020F0502020204030204" pitchFamily="34" charset="0"/>
              </a:rPr>
              <a:t>.</a:t>
            </a:r>
            <a:endParaRPr lang="en-US" altLang="en-US" sz="1600" dirty="0" smtClean="0">
              <a:latin typeface="Calibri" panose="020F0502020204030204" pitchFamily="34" charset="0"/>
            </a:endParaRPr>
          </a:p>
          <a:p>
            <a:pPr eaLnBrk="1" hangingPunct="1">
              <a:spcAft>
                <a:spcPts val="0"/>
              </a:spcAft>
            </a:pPr>
            <a:endParaRPr lang="en-US" altLang="en-US" sz="1600" dirty="0">
              <a:latin typeface="Calibri" panose="020F0502020204030204" pitchFamily="34" charset="0"/>
            </a:endParaRPr>
          </a:p>
          <a:p>
            <a:pPr eaLnBrk="1" hangingPunct="1">
              <a:spcAft>
                <a:spcPts val="0"/>
              </a:spcAft>
            </a:pPr>
            <a:r>
              <a:rPr lang="en-US" altLang="en-US" sz="1600" dirty="0" smtClean="0">
                <a:latin typeface="Calibri" panose="020F0502020204030204" pitchFamily="34" charset="0"/>
              </a:rPr>
              <a:t>Also </a:t>
            </a:r>
            <a:r>
              <a:rPr lang="en-US" altLang="en-US" sz="1600" dirty="0">
                <a:latin typeface="Calibri" panose="020F0502020204030204" pitchFamily="34" charset="0"/>
              </a:rPr>
              <a:t>d</a:t>
            </a:r>
            <a:r>
              <a:rPr lang="en-US" altLang="en-US" sz="1600" dirty="0" smtClean="0">
                <a:latin typeface="Calibri" panose="020F0502020204030204" pitchFamily="34" charset="0"/>
              </a:rPr>
              <a:t>uring </a:t>
            </a:r>
            <a:r>
              <a:rPr lang="en-US" altLang="en-US" sz="1600" dirty="0">
                <a:latin typeface="Calibri" panose="020F0502020204030204" pitchFamily="34" charset="0"/>
              </a:rPr>
              <a:t>Phase </a:t>
            </a:r>
            <a:r>
              <a:rPr lang="en-US" altLang="en-US" sz="1600" dirty="0" smtClean="0">
                <a:latin typeface="Calibri" panose="020F0502020204030204" pitchFamily="34" charset="0"/>
              </a:rPr>
              <a:t>2 of </a:t>
            </a:r>
            <a:r>
              <a:rPr lang="en-US" altLang="en-US" sz="1600" dirty="0">
                <a:latin typeface="Calibri" panose="020F0502020204030204" pitchFamily="34" charset="0"/>
              </a:rPr>
              <a:t>the</a:t>
            </a:r>
            <a:r>
              <a:rPr lang="en-US" altLang="en-US" sz="1600" b="1" dirty="0">
                <a:latin typeface="Calibri" panose="020F0502020204030204" pitchFamily="34" charset="0"/>
              </a:rPr>
              <a:t> </a:t>
            </a:r>
            <a:r>
              <a:rPr lang="en-US" altLang="en-US" sz="1600" b="1" dirty="0" err="1">
                <a:latin typeface="Calibri" panose="020F0502020204030204" pitchFamily="34" charset="0"/>
              </a:rPr>
              <a:t>BeFireSafe</a:t>
            </a:r>
            <a:r>
              <a:rPr lang="en-US" altLang="en-US" sz="1600" b="1" dirty="0">
                <a:latin typeface="Calibri" panose="020F0502020204030204" pitchFamily="34" charset="0"/>
              </a:rPr>
              <a:t> </a:t>
            </a:r>
            <a:r>
              <a:rPr lang="en-US" altLang="en-US" sz="1600" dirty="0">
                <a:latin typeface="Calibri" panose="020F0502020204030204" pitchFamily="34" charset="0"/>
              </a:rPr>
              <a:t>campaign,  22,000 carbon monoxide/smoke detectors were </a:t>
            </a:r>
            <a:r>
              <a:rPr lang="en-US" altLang="en-US" sz="1600" dirty="0" smtClean="0">
                <a:latin typeface="Calibri" panose="020F0502020204030204" pitchFamily="34" charset="0"/>
              </a:rPr>
              <a:t>purchased for </a:t>
            </a:r>
            <a:r>
              <a:rPr lang="en-US" altLang="en-US" sz="1600" dirty="0">
                <a:latin typeface="Calibri" panose="020F0502020204030204" pitchFamily="34" charset="0"/>
              </a:rPr>
              <a:t>communities that did not participate in the previous two </a:t>
            </a:r>
            <a:r>
              <a:rPr lang="en-US" altLang="en-US" sz="1600" dirty="0" smtClean="0">
                <a:latin typeface="Calibri" panose="020F0502020204030204" pitchFamily="34" charset="0"/>
              </a:rPr>
              <a:t>campaigns offered by the OFNTSC </a:t>
            </a:r>
            <a:r>
              <a:rPr lang="en-US" altLang="en-US" sz="1600" dirty="0">
                <a:latin typeface="Calibri" panose="020F0502020204030204" pitchFamily="34" charset="0"/>
              </a:rPr>
              <a:t>and NAN. </a:t>
            </a:r>
            <a:endParaRPr lang="en-US" altLang="en-US" sz="1600" dirty="0" smtClean="0">
              <a:latin typeface="Calibri" panose="020F0502020204030204" pitchFamily="34" charset="0"/>
            </a:endParaRPr>
          </a:p>
          <a:p>
            <a:pPr eaLnBrk="1" hangingPunct="1">
              <a:spcAft>
                <a:spcPts val="0"/>
              </a:spcAft>
            </a:pPr>
            <a:endParaRPr lang="en-US" altLang="en-US" sz="1600" dirty="0">
              <a:latin typeface="Calibri" panose="020F0502020204030204" pitchFamily="34" charset="0"/>
            </a:endParaRPr>
          </a:p>
          <a:p>
            <a:pPr eaLnBrk="1" hangingPunct="1">
              <a:spcAft>
                <a:spcPts val="0"/>
              </a:spcAft>
            </a:pPr>
            <a:r>
              <a:rPr lang="en-US" altLang="en-US" sz="1600" dirty="0" smtClean="0">
                <a:latin typeface="Calibri" panose="020F0502020204030204" pitchFamily="34" charset="0"/>
              </a:rPr>
              <a:t>The</a:t>
            </a:r>
            <a:r>
              <a:rPr lang="en-US" altLang="en-US" sz="1600" b="1" dirty="0" smtClean="0">
                <a:latin typeface="Calibri" panose="020F0502020204030204" pitchFamily="34" charset="0"/>
              </a:rPr>
              <a:t> </a:t>
            </a:r>
            <a:r>
              <a:rPr lang="en-US" altLang="en-US" sz="1600" b="1" dirty="0" err="1">
                <a:latin typeface="Calibri" panose="020F0502020204030204" pitchFamily="34" charset="0"/>
              </a:rPr>
              <a:t>BeFireSafe</a:t>
            </a:r>
            <a:r>
              <a:rPr lang="en-US" altLang="en-US" sz="1600" b="1" dirty="0">
                <a:latin typeface="Calibri" panose="020F0502020204030204" pitchFamily="34" charset="0"/>
              </a:rPr>
              <a:t> </a:t>
            </a:r>
            <a:r>
              <a:rPr lang="en-US" altLang="en-US" sz="1600" dirty="0" smtClean="0">
                <a:latin typeface="Calibri" panose="020F0502020204030204" pitchFamily="34" charset="0"/>
              </a:rPr>
              <a:t>campaign is ongoing </a:t>
            </a:r>
            <a:r>
              <a:rPr lang="en-US" altLang="en-US" sz="1600" dirty="0">
                <a:latin typeface="Calibri" panose="020F0502020204030204" pitchFamily="34" charset="0"/>
              </a:rPr>
              <a:t>and </a:t>
            </a:r>
            <a:r>
              <a:rPr lang="en-US" altLang="en-US" sz="1600" dirty="0" smtClean="0">
                <a:latin typeface="Calibri" panose="020F0502020204030204" pitchFamily="34" charset="0"/>
              </a:rPr>
              <a:t>fire prevention training </a:t>
            </a:r>
            <a:r>
              <a:rPr lang="en-US" altLang="en-US" sz="1600" dirty="0">
                <a:latin typeface="Calibri" panose="020F0502020204030204" pitchFamily="34" charset="0"/>
              </a:rPr>
              <a:t>has been delivered to approximately 40 </a:t>
            </a:r>
            <a:r>
              <a:rPr lang="en-US" altLang="en-US" sz="1600" dirty="0" smtClean="0">
                <a:latin typeface="Calibri" panose="020F0502020204030204" pitchFamily="34" charset="0"/>
              </a:rPr>
              <a:t>participants from First </a:t>
            </a:r>
            <a:r>
              <a:rPr lang="en-US" altLang="en-US" sz="1600" dirty="0">
                <a:latin typeface="Calibri" panose="020F0502020204030204" pitchFamily="34" charset="0"/>
              </a:rPr>
              <a:t>Nation </a:t>
            </a:r>
            <a:r>
              <a:rPr lang="en-US" altLang="en-US" sz="1600" dirty="0" smtClean="0">
                <a:latin typeface="Calibri" panose="020F0502020204030204" pitchFamily="34" charset="0"/>
              </a:rPr>
              <a:t>communities to date.</a:t>
            </a:r>
            <a:endParaRPr lang="en-US" altLang="en-US" sz="1600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30A049-ABFD-40BC-9E7A-E198708E9BF3}" type="slidenum">
              <a:rPr lang="en-CA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57600" y="152400"/>
            <a:ext cx="5105400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DRAFT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07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42026"/>
            <a:ext cx="7848600" cy="3048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latin typeface="Calibri" panose="020F0502020204030204" pitchFamily="34" charset="0"/>
              </a:rPr>
              <a:t>Priorities: Carbon </a:t>
            </a:r>
            <a:r>
              <a:rPr lang="en-US" altLang="en-US" dirty="0">
                <a:latin typeface="Calibri" panose="020F0502020204030204" pitchFamily="34" charset="0"/>
              </a:rPr>
              <a:t>monoxide/smoke detectors </a:t>
            </a:r>
            <a:endParaRPr lang="en-US" altLang="en-US" dirty="0" smtClean="0">
              <a:latin typeface="Calibri" panose="020F0502020204030204" pitchFamily="34" charset="0"/>
            </a:endParaRPr>
          </a:p>
        </p:txBody>
      </p:sp>
      <p:sp>
        <p:nvSpPr>
          <p:cNvPr id="4100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143000"/>
            <a:ext cx="7620000" cy="5599224"/>
          </a:xfrm>
        </p:spPr>
        <p:txBody>
          <a:bodyPr/>
          <a:lstStyle/>
          <a:p>
            <a:pPr eaLnBrk="1" hangingPunct="1"/>
            <a:endParaRPr lang="en-US" altLang="en-US" sz="1600" dirty="0" smtClean="0">
              <a:latin typeface="Calibri" panose="020F0502020204030204" pitchFamily="34" charset="0"/>
            </a:endParaRPr>
          </a:p>
          <a:p>
            <a:pPr eaLnBrk="1" hangingPunct="1"/>
            <a:endParaRPr lang="en-US" altLang="en-US" sz="1600" dirty="0">
              <a:latin typeface="Calibri" panose="020F0502020204030204" pitchFamily="34" charset="0"/>
            </a:endParaRPr>
          </a:p>
          <a:p>
            <a:pPr eaLnBrk="1" hangingPunct="1"/>
            <a:r>
              <a:rPr lang="en-US" altLang="en-US" sz="1600" dirty="0">
                <a:latin typeface="Calibri" panose="020F0502020204030204" pitchFamily="34" charset="0"/>
              </a:rPr>
              <a:t>Carbon monoxide/smoke detector installations continue to be a key priority for the Minister of Indigenous Services and the Department.</a:t>
            </a:r>
          </a:p>
          <a:p>
            <a:pPr eaLnBrk="1" hangingPunct="1"/>
            <a:r>
              <a:rPr lang="en-US" altLang="en-US" sz="1600" dirty="0" smtClean="0">
                <a:latin typeface="Calibri" panose="020F0502020204030204" pitchFamily="34" charset="0"/>
              </a:rPr>
              <a:t>As </a:t>
            </a:r>
            <a:r>
              <a:rPr lang="en-US" altLang="en-US" sz="1600" dirty="0">
                <a:latin typeface="Calibri" panose="020F0502020204030204" pitchFamily="34" charset="0"/>
              </a:rPr>
              <a:t>of March 31, 2017, all First Nations in </a:t>
            </a:r>
            <a:r>
              <a:rPr lang="en-US" altLang="en-US" sz="1600" dirty="0" smtClean="0">
                <a:latin typeface="Calibri" panose="020F0502020204030204" pitchFamily="34" charset="0"/>
              </a:rPr>
              <a:t>Ontario were </a:t>
            </a:r>
            <a:r>
              <a:rPr lang="en-US" altLang="en-US" sz="1600" dirty="0">
                <a:latin typeface="Calibri" panose="020F0502020204030204" pitchFamily="34" charset="0"/>
              </a:rPr>
              <a:t>offered a minimum of </a:t>
            </a:r>
            <a:r>
              <a:rPr lang="en-US" altLang="en-US" sz="1600" dirty="0" smtClean="0">
                <a:latin typeface="Calibri" panose="020F0502020204030204" pitchFamily="34" charset="0"/>
              </a:rPr>
              <a:t>two carbon </a:t>
            </a:r>
            <a:r>
              <a:rPr lang="en-US" altLang="en-US" sz="1600" dirty="0">
                <a:latin typeface="Calibri" panose="020F0502020204030204" pitchFamily="34" charset="0"/>
              </a:rPr>
              <a:t>monoxide/smoke detectors for every home in their community. Ontario Region also supported two </a:t>
            </a:r>
            <a:r>
              <a:rPr lang="en-US" altLang="en-US" sz="1600" dirty="0" smtClean="0">
                <a:latin typeface="Calibri" panose="020F0502020204030204" pitchFamily="34" charset="0"/>
              </a:rPr>
              <a:t>fire </a:t>
            </a:r>
            <a:r>
              <a:rPr lang="en-US" altLang="en-US" sz="1600" dirty="0">
                <a:latin typeface="Calibri" panose="020F0502020204030204" pitchFamily="34" charset="0"/>
              </a:rPr>
              <a:t>protection and prevention training </a:t>
            </a:r>
            <a:r>
              <a:rPr lang="en-US" altLang="en-US" sz="1600" dirty="0" smtClean="0">
                <a:latin typeface="Calibri" panose="020F0502020204030204" pitchFamily="34" charset="0"/>
              </a:rPr>
              <a:t>sessions for </a:t>
            </a:r>
            <a:r>
              <a:rPr lang="en-US" altLang="en-US" sz="1600" dirty="0">
                <a:latin typeface="Calibri" panose="020F0502020204030204" pitchFamily="34" charset="0"/>
              </a:rPr>
              <a:t>First Nation </a:t>
            </a:r>
            <a:r>
              <a:rPr lang="en-US" altLang="en-US" sz="1600" dirty="0" smtClean="0">
                <a:latin typeface="Calibri" panose="020F0502020204030204" pitchFamily="34" charset="0"/>
              </a:rPr>
              <a:t>fire fighters and fire protection officers, </a:t>
            </a:r>
            <a:r>
              <a:rPr lang="en-US" altLang="en-US" sz="1600" dirty="0">
                <a:latin typeface="Calibri" panose="020F0502020204030204" pitchFamily="34" charset="0"/>
              </a:rPr>
              <a:t>which included training on the importance of carbon monoxide/smoke </a:t>
            </a:r>
            <a:r>
              <a:rPr lang="en-US" altLang="en-US" sz="1600" dirty="0" smtClean="0">
                <a:latin typeface="Calibri" panose="020F0502020204030204" pitchFamily="34" charset="0"/>
              </a:rPr>
              <a:t>detector installation and maintenance.</a:t>
            </a:r>
          </a:p>
          <a:p>
            <a:pPr eaLnBrk="1" hangingPunct="1"/>
            <a:r>
              <a:rPr lang="en-US" altLang="en-US" sz="1600" dirty="0" smtClean="0">
                <a:latin typeface="Calibri" panose="020F0502020204030204" pitchFamily="34" charset="0"/>
              </a:rPr>
              <a:t>Ontario Region </a:t>
            </a:r>
            <a:r>
              <a:rPr lang="en-US" altLang="en-US" sz="1600" dirty="0">
                <a:latin typeface="Calibri" panose="020F0502020204030204" pitchFamily="34" charset="0"/>
              </a:rPr>
              <a:t>will continue its current efforts </a:t>
            </a:r>
            <a:r>
              <a:rPr lang="en-US" altLang="en-US" sz="1600" dirty="0" smtClean="0">
                <a:latin typeface="Calibri" panose="020F0502020204030204" pitchFamily="34" charset="0"/>
              </a:rPr>
              <a:t>to ensure that every Ontario First Nation home has carbon </a:t>
            </a:r>
            <a:r>
              <a:rPr lang="en-US" altLang="en-US" sz="1600" dirty="0">
                <a:latin typeface="Calibri" panose="020F0502020204030204" pitchFamily="34" charset="0"/>
              </a:rPr>
              <a:t>monoxide/smoke </a:t>
            </a:r>
            <a:r>
              <a:rPr lang="en-US" altLang="en-US" sz="1600" dirty="0" smtClean="0">
                <a:latin typeface="Calibri" panose="020F0502020204030204" pitchFamily="34" charset="0"/>
              </a:rPr>
              <a:t>detectors.</a:t>
            </a:r>
          </a:p>
          <a:p>
            <a:pPr marL="0" indent="0" eaLnBrk="1" hangingPunct="1">
              <a:buNone/>
            </a:pPr>
            <a:endParaRPr lang="en-US" altLang="en-US" sz="1600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30A049-ABFD-40BC-9E7A-E198708E9BF3}" type="slidenum">
              <a:rPr lang="en-CA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n-CA" dirty="0">
              <a:solidFill>
                <a:srgbClr val="000000"/>
              </a:solidFill>
            </a:endParaRPr>
          </a:p>
        </p:txBody>
      </p:sp>
      <p:pic>
        <p:nvPicPr>
          <p:cNvPr id="6" name="Picture 2" descr="C:\Users\campbelljac\Documents\Temp doc storage\smokealarm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828" b="90000" l="10000" r="97841">
                        <a14:foregroundMark x1="83636" y1="7241" x2="83636" y2="7241"/>
                        <a14:foregroundMark x1="83409" y1="7241" x2="82273" y2="7241"/>
                        <a14:foregroundMark x1="81932" y1="7241" x2="79659" y2="8621"/>
                        <a14:foregroundMark x1="78409" y1="11034" x2="75227" y2="16897"/>
                        <a14:foregroundMark x1="84545" y1="7586" x2="88636" y2="10000"/>
                        <a14:foregroundMark x1="95000" y1="37931" x2="94773" y2="51724"/>
                        <a14:foregroundMark x1="94659" y1="54138" x2="92614" y2="64483"/>
                        <a14:foregroundMark x1="85341" y1="76897" x2="82841" y2="77931"/>
                        <a14:foregroundMark x1="80568" y1="77241" x2="76591" y2="71379"/>
                        <a14:foregroundMark x1="75909" y1="68966" x2="74659" y2="66207"/>
                        <a14:backgroundMark x1="69205" y1="76207" x2="71818" y2="72414"/>
                        <a14:backgroundMark x1="72727" y1="71379" x2="73636" y2="67241"/>
                        <a14:backgroundMark x1="73750" y1="65517" x2="73750" y2="65517"/>
                        <a14:backgroundMark x1="94205" y1="63448" x2="96477" y2="47931"/>
                        <a14:backgroundMark x1="95909" y1="36552" x2="95227" y2="56552"/>
                        <a14:backgroundMark x1="95000" y1="25517" x2="96023" y2="47931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5257800" y="4495800"/>
            <a:ext cx="2324100" cy="1531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5379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53542"/>
            <a:ext cx="8001000" cy="304800"/>
          </a:xfrm>
        </p:spPr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Goal: 100 percent installation </a:t>
            </a:r>
            <a:r>
              <a:rPr lang="en-US" dirty="0">
                <a:latin typeface="Calibri" panose="020F0502020204030204" pitchFamily="34" charset="0"/>
              </a:rPr>
              <a:t>of carbon monoxide/smoke detectors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0B6E52-F07A-44C8-B7AE-D6EEC3D50429}" type="slidenum">
              <a:rPr lang="en-CA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1828800" y="990600"/>
            <a:ext cx="6553200" cy="5519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90500" indent="-190500" algn="l" rtl="0" eaLnBrk="0" fontAlgn="base" hangingPunct="0">
              <a:spcBef>
                <a:spcPct val="0"/>
              </a:spcBef>
              <a:spcAft>
                <a:spcPct val="37000"/>
              </a:spcAft>
              <a:buChar char="•"/>
              <a:tabLst>
                <a:tab pos="5715000" algn="l"/>
              </a:tabLst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382588" indent="-190500" algn="l" rtl="0" eaLnBrk="0" fontAlgn="base" hangingPunct="0">
              <a:spcBef>
                <a:spcPct val="0"/>
              </a:spcBef>
              <a:spcAft>
                <a:spcPct val="35000"/>
              </a:spcAft>
              <a:buChar char="–"/>
              <a:tabLst>
                <a:tab pos="5715000" algn="l"/>
              </a:tabLst>
              <a:defRPr sz="1600">
                <a:solidFill>
                  <a:srgbClr val="000000"/>
                </a:solidFill>
                <a:latin typeface="+mn-lt"/>
              </a:defRPr>
            </a:lvl2pPr>
            <a:lvl3pPr marL="574675" indent="-190500" algn="l" rtl="0" eaLnBrk="0" fontAlgn="base" hangingPunct="0">
              <a:spcBef>
                <a:spcPct val="0"/>
              </a:spcBef>
              <a:spcAft>
                <a:spcPct val="35000"/>
              </a:spcAft>
              <a:buChar char="–"/>
              <a:tabLst>
                <a:tab pos="5715000" algn="l"/>
              </a:tabLst>
              <a:defRPr sz="1400">
                <a:solidFill>
                  <a:srgbClr val="000000"/>
                </a:solidFill>
                <a:latin typeface="+mn-lt"/>
              </a:defRPr>
            </a:lvl3pPr>
            <a:lvl4pPr marL="771525" indent="-195263" algn="l" rtl="0" eaLnBrk="0" fontAlgn="base" hangingPunct="0">
              <a:spcBef>
                <a:spcPct val="0"/>
              </a:spcBef>
              <a:spcAft>
                <a:spcPct val="35000"/>
              </a:spcAft>
              <a:buChar char="–"/>
              <a:tabLst>
                <a:tab pos="5715000" algn="l"/>
              </a:tabLst>
              <a:defRPr sz="1200">
                <a:solidFill>
                  <a:srgbClr val="000000"/>
                </a:solidFill>
                <a:latin typeface="+mn-lt"/>
              </a:defRPr>
            </a:lvl4pPr>
            <a:lvl5pPr marL="960438" indent="-187325" algn="l" rtl="0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tabLst>
                <a:tab pos="5715000" algn="l"/>
              </a:tabLst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1417638" indent="-187325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tabLst>
                <a:tab pos="5715000" algn="l"/>
              </a:tabLst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1874838" indent="-187325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tabLst>
                <a:tab pos="5715000" algn="l"/>
              </a:tabLst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2332038" indent="-187325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tabLst>
                <a:tab pos="5715000" algn="l"/>
              </a:tabLst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2789238" indent="-187325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tabLst>
                <a:tab pos="5715000" algn="l"/>
              </a:tabLst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1600" b="1" dirty="0" smtClean="0">
                <a:latin typeface="Calibri" panose="020F0502020204030204" pitchFamily="34" charset="0"/>
              </a:rPr>
              <a:t>Issue</a:t>
            </a:r>
            <a:endParaRPr lang="en-US" sz="1600" b="1" dirty="0"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libri" panose="020F0502020204030204" pitchFamily="34" charset="0"/>
              </a:rPr>
              <a:t>89 First Nations were provided with </a:t>
            </a:r>
            <a:r>
              <a:rPr lang="en-US" sz="1600" dirty="0">
                <a:latin typeface="Calibri" panose="020F0502020204030204" pitchFamily="34" charset="0"/>
              </a:rPr>
              <a:t>carbon monoxide/smoke detectors </a:t>
            </a:r>
            <a:r>
              <a:rPr lang="en-US" sz="1600" dirty="0" smtClean="0">
                <a:latin typeface="Calibri" panose="020F0502020204030204" pitchFamily="34" charset="0"/>
              </a:rPr>
              <a:t>as part of the </a:t>
            </a:r>
            <a:r>
              <a:rPr lang="en-US" sz="1600" b="1" dirty="0" err="1" smtClean="0">
                <a:latin typeface="Calibri" panose="020F0502020204030204" pitchFamily="34" charset="0"/>
              </a:rPr>
              <a:t>BeFireSafe</a:t>
            </a:r>
            <a:r>
              <a:rPr lang="en-US" sz="1600" dirty="0" smtClean="0">
                <a:latin typeface="Calibri" panose="020F0502020204030204" pitchFamily="34" charset="0"/>
              </a:rPr>
              <a:t> </a:t>
            </a:r>
            <a:r>
              <a:rPr lang="en-US" sz="1600" dirty="0">
                <a:latin typeface="Calibri" panose="020F0502020204030204" pitchFamily="34" charset="0"/>
              </a:rPr>
              <a:t>and </a:t>
            </a:r>
            <a:r>
              <a:rPr lang="en-US" sz="1600" dirty="0" smtClean="0">
                <a:latin typeface="Calibri" panose="020F0502020204030204" pitchFamily="34" charset="0"/>
              </a:rPr>
              <a:t>NAN’s </a:t>
            </a:r>
            <a:r>
              <a:rPr lang="en-US" sz="1600" b="1" dirty="0" smtClean="0">
                <a:latin typeface="Calibri" panose="020F0502020204030204" pitchFamily="34" charset="0"/>
              </a:rPr>
              <a:t>Amber’s </a:t>
            </a:r>
            <a:r>
              <a:rPr lang="en-US" sz="1600" b="1" dirty="0">
                <a:latin typeface="Calibri" panose="020F0502020204030204" pitchFamily="34" charset="0"/>
              </a:rPr>
              <a:t>Fire Safety</a:t>
            </a:r>
            <a:r>
              <a:rPr lang="en-US" sz="1600" dirty="0">
                <a:latin typeface="Calibri" panose="020F0502020204030204" pitchFamily="34" charset="0"/>
              </a:rPr>
              <a:t> </a:t>
            </a:r>
            <a:r>
              <a:rPr lang="en-US" sz="1600" b="1" dirty="0" smtClean="0">
                <a:latin typeface="Calibri" panose="020F0502020204030204" pitchFamily="34" charset="0"/>
              </a:rPr>
              <a:t>Campaign. </a:t>
            </a:r>
          </a:p>
          <a:p>
            <a:pPr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libri" panose="020F0502020204030204" pitchFamily="34" charset="0"/>
              </a:rPr>
              <a:t>Of the 89, INAC confirmed with OFNTSC that 21 First Nations have completed installations.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endParaRPr lang="en-US" sz="1600" dirty="0" smtClean="0">
              <a:latin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1600" b="1" dirty="0" smtClean="0">
                <a:latin typeface="Calibri" panose="020F0502020204030204" pitchFamily="34" charset="0"/>
              </a:rPr>
              <a:t>Action</a:t>
            </a:r>
            <a:endParaRPr lang="en-US" sz="1600" b="1" dirty="0"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libri" panose="020F0502020204030204" pitchFamily="34" charset="0"/>
              </a:rPr>
              <a:t>In July 2017, INAC sent a letter to the Chiefs of the 89 communities asking them to report back on the installation progress via a survey questionnaire.</a:t>
            </a:r>
          </a:p>
          <a:p>
            <a:pPr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libri" panose="020F0502020204030204" pitchFamily="34" charset="0"/>
              </a:rPr>
              <a:t>To date, INAC received 20 responses. 68 </a:t>
            </a:r>
            <a:r>
              <a:rPr lang="en-US" sz="1600" dirty="0">
                <a:latin typeface="Calibri" panose="020F0502020204030204" pitchFamily="34" charset="0"/>
              </a:rPr>
              <a:t>First Nations </a:t>
            </a:r>
            <a:r>
              <a:rPr lang="en-US" sz="1600" dirty="0" smtClean="0">
                <a:latin typeface="Calibri" panose="020F0502020204030204" pitchFamily="34" charset="0"/>
              </a:rPr>
              <a:t>have not responded.</a:t>
            </a:r>
          </a:p>
          <a:p>
            <a:pPr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libri" panose="020F0502020204030204" pitchFamily="34" charset="0"/>
              </a:rPr>
              <a:t>Ontario Region has been following up by phone with communities who have not completed the installations and that did not respond to the survey. 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endParaRPr lang="en-US" sz="1600" dirty="0" smtClean="0">
              <a:latin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1600" b="1" dirty="0" smtClean="0">
                <a:latin typeface="Calibri" panose="020F0502020204030204" pitchFamily="34" charset="0"/>
              </a:rPr>
              <a:t>Next steps</a:t>
            </a:r>
            <a:endParaRPr lang="en-US" sz="1600" b="1" dirty="0"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libri" panose="020F0502020204030204" pitchFamily="34" charset="0"/>
              </a:rPr>
              <a:t>Ontario Region and ONFFS are continuing to engage with First Nations that have not reported back and are jointly looking for ways to promote the completion of the installations.</a:t>
            </a:r>
          </a:p>
          <a:p>
            <a:pPr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libri" panose="020F0502020204030204" pitchFamily="34" charset="0"/>
              </a:rPr>
              <a:t>In </a:t>
            </a:r>
            <a:r>
              <a:rPr lang="en-US" sz="1600" dirty="0">
                <a:latin typeface="Calibri" panose="020F0502020204030204" pitchFamily="34" charset="0"/>
              </a:rPr>
              <a:t>October </a:t>
            </a:r>
            <a:r>
              <a:rPr lang="en-US" sz="1600" dirty="0" smtClean="0">
                <a:latin typeface="Calibri" panose="020F0502020204030204" pitchFamily="34" charset="0"/>
              </a:rPr>
              <a:t>2017, a follow-up letter and questionnaire were sent to </a:t>
            </a:r>
            <a:r>
              <a:rPr lang="en-US" sz="1600" smtClean="0">
                <a:latin typeface="Calibri" panose="020F0502020204030204" pitchFamily="34" charset="0"/>
              </a:rPr>
              <a:t>the 68 </a:t>
            </a:r>
            <a:r>
              <a:rPr lang="en-US" sz="1600" dirty="0">
                <a:latin typeface="Calibri" panose="020F0502020204030204" pitchFamily="34" charset="0"/>
              </a:rPr>
              <a:t>First Nations that have not </a:t>
            </a:r>
            <a:r>
              <a:rPr lang="en-US" sz="1600" dirty="0" smtClean="0">
                <a:latin typeface="Calibri" panose="020F0502020204030204" pitchFamily="34" charset="0"/>
              </a:rPr>
              <a:t>yet responded.</a:t>
            </a:r>
          </a:p>
          <a:p>
            <a:pPr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libri" panose="020F0502020204030204" pitchFamily="34" charset="0"/>
              </a:rPr>
              <a:t>Today, we are requesting your assistance to bring this message back to your leadership and help us coordinate the completion of the installations.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43840" y="1600200"/>
            <a:ext cx="1295400" cy="3285515"/>
          </a:xfrm>
          <a:prstGeom prst="rect">
            <a:avLst/>
          </a:prstGeom>
          <a:solidFill>
            <a:srgbClr val="F0F0F0"/>
          </a:solidFill>
          <a:ln>
            <a:solidFill>
              <a:srgbClr val="C0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numCol="1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Installation Survey and Follow-up Status To Date</a:t>
            </a:r>
          </a:p>
          <a:p>
            <a:r>
              <a:rPr lang="en-US" sz="1000" dirty="0">
                <a:solidFill>
                  <a:srgbClr val="000000"/>
                </a:solidFill>
                <a:latin typeface="Calibri" panose="020F0502020204030204" pitchFamily="34" charset="0"/>
              </a:rPr>
              <a:t>● </a:t>
            </a:r>
            <a:r>
              <a:rPr lang="en-US" sz="1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21 First Nations reported  complete installations.</a:t>
            </a:r>
          </a:p>
          <a:p>
            <a:r>
              <a:rPr lang="en-US" sz="1000" dirty="0">
                <a:solidFill>
                  <a:srgbClr val="000000"/>
                </a:solidFill>
                <a:latin typeface="Calibri" panose="020F0502020204030204" pitchFamily="34" charset="0"/>
              </a:rPr>
              <a:t>● </a:t>
            </a:r>
            <a:r>
              <a:rPr lang="en-US" sz="1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20 responses to July installation survey.</a:t>
            </a:r>
          </a:p>
          <a:p>
            <a:r>
              <a:rPr lang="en-US" sz="1000" dirty="0">
                <a:solidFill>
                  <a:srgbClr val="000000"/>
                </a:solidFill>
                <a:latin typeface="Calibri" panose="020F0502020204030204" pitchFamily="34" charset="0"/>
              </a:rPr>
              <a:t>● </a:t>
            </a:r>
            <a:r>
              <a:rPr lang="en-US" sz="1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68 First Nations have yet to respond to the survey.</a:t>
            </a:r>
          </a:p>
          <a:p>
            <a:r>
              <a:rPr lang="en-US" sz="1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● Around 50 percent of follow-ups were successful (response submitted or expected soon).</a:t>
            </a:r>
          </a:p>
          <a:p>
            <a:r>
              <a:rPr lang="en-US" sz="1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● Continue with an engagement strategy with remaining First Nations.</a:t>
            </a:r>
          </a:p>
        </p:txBody>
      </p:sp>
    </p:spTree>
    <p:extLst>
      <p:ext uri="{BB962C8B-B14F-4D97-AF65-F5344CB8AC3E}">
        <p14:creationId xmlns:p14="http://schemas.microsoft.com/office/powerpoint/2010/main" val="1374979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09600" y="1308100"/>
            <a:ext cx="4495800" cy="5008563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b="1" dirty="0" smtClean="0">
                <a:latin typeface="Calibri" panose="020F0502020204030204" pitchFamily="34" charset="0"/>
              </a:rPr>
              <a:t>Thank you</a:t>
            </a:r>
          </a:p>
          <a:p>
            <a:pPr marL="0" indent="0">
              <a:buNone/>
            </a:pPr>
            <a:endParaRPr lang="en-US" sz="1600" dirty="0">
              <a:latin typeface="Calibri" panose="020F0502020204030204" pitchFamily="34" charset="0"/>
            </a:endParaRPr>
          </a:p>
          <a:p>
            <a:pPr marL="0" indent="0">
              <a:spcAft>
                <a:spcPts val="0"/>
              </a:spcAft>
              <a:buNone/>
            </a:pPr>
            <a:endParaRPr lang="en-US" sz="1600" dirty="0">
              <a:latin typeface="Calibri" panose="020F0502020204030204" pitchFamily="34" charset="0"/>
            </a:endParaRPr>
          </a:p>
          <a:p>
            <a:pPr marL="0" indent="0">
              <a:spcAft>
                <a:spcPts val="0"/>
              </a:spcAft>
              <a:buNone/>
            </a:pPr>
            <a:endParaRPr lang="en-US" sz="1600" dirty="0" smtClean="0">
              <a:latin typeface="Calibri" panose="020F0502020204030204" pitchFamily="34" charset="0"/>
            </a:endParaRPr>
          </a:p>
          <a:p>
            <a:pPr marL="0" indent="0">
              <a:spcAft>
                <a:spcPts val="0"/>
              </a:spcAft>
              <a:buNone/>
            </a:pPr>
            <a:endParaRPr lang="en-US" sz="1600" dirty="0">
              <a:latin typeface="Calibri" panose="020F0502020204030204" pitchFamily="34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sz="1600" dirty="0" smtClean="0">
                <a:latin typeface="Calibri" panose="020F0502020204030204" pitchFamily="34" charset="0"/>
              </a:rPr>
              <a:t>Gilles </a:t>
            </a:r>
            <a:r>
              <a:rPr lang="en-US" sz="1600" dirty="0">
                <a:latin typeface="Calibri" panose="020F0502020204030204" pitchFamily="34" charset="0"/>
              </a:rPr>
              <a:t>Brunet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1600" dirty="0">
                <a:latin typeface="Calibri" panose="020F0502020204030204" pitchFamily="34" charset="0"/>
              </a:rPr>
              <a:t>Regional Fire </a:t>
            </a:r>
            <a:r>
              <a:rPr lang="en-US" sz="1600" dirty="0" smtClean="0">
                <a:latin typeface="Calibri" panose="020F0502020204030204" pitchFamily="34" charset="0"/>
              </a:rPr>
              <a:t>Coordinator</a:t>
            </a:r>
            <a:endParaRPr lang="en-US" sz="1600" dirty="0">
              <a:latin typeface="Calibri" panose="020F0502020204030204" pitchFamily="34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sz="1600" dirty="0">
                <a:latin typeface="Calibri" panose="020F0502020204030204" pitchFamily="34" charset="0"/>
              </a:rPr>
              <a:t>Ontario Region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1600" dirty="0">
                <a:latin typeface="Calibri" panose="020F0502020204030204" pitchFamily="34" charset="0"/>
              </a:rPr>
              <a:t>40 Elm Street, Unit 290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1600" dirty="0">
                <a:latin typeface="Calibri" panose="020F0502020204030204" pitchFamily="34" charset="0"/>
              </a:rPr>
              <a:t>Sudbury, ON P3C 1S8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1600" dirty="0">
                <a:latin typeface="Calibri" panose="020F0502020204030204" pitchFamily="34" charset="0"/>
              </a:rPr>
              <a:t>Telephone: (705) 522-2560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1600" dirty="0">
                <a:latin typeface="Calibri" panose="020F0502020204030204" pitchFamily="34" charset="0"/>
              </a:rPr>
              <a:t>E-mail: gilles.brunet@aandc-aadnc.gc.ca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199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2686050"/>
            <a:ext cx="2895600" cy="838200"/>
          </a:xfrm>
        </p:spPr>
        <p:txBody>
          <a:bodyPr/>
          <a:lstStyle/>
          <a:p>
            <a:r>
              <a:rPr lang="en-US" sz="4800" dirty="0">
                <a:latin typeface="Calibri" panose="020F0502020204030204" pitchFamily="34" charset="0"/>
              </a:rPr>
              <a:t/>
            </a:r>
            <a:br>
              <a:rPr lang="en-US" sz="4800" dirty="0">
                <a:latin typeface="Calibri" panose="020F0502020204030204" pitchFamily="34" charset="0"/>
              </a:rPr>
            </a:br>
            <a:r>
              <a:rPr lang="en-US" sz="4800" dirty="0" smtClean="0">
                <a:latin typeface="Calibri" panose="020F0502020204030204" pitchFamily="34" charset="0"/>
              </a:rPr>
              <a:t>Questions?</a:t>
            </a:r>
            <a:endParaRPr lang="en-US" sz="4800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0B6E52-F07A-44C8-B7AE-D6EEC3D50429}" type="slidenum">
              <a:rPr lang="en-CA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57600" y="152400"/>
            <a:ext cx="5105400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DRAFT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32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" val="{&quot;SavedSwatch&quot;:&quot;-9661250|-6926519|-3161487|-10379576|-10856873|INAC / AANC&quot;,&quot;Id&quot;:&quot;578795323533352f046df1a0&quot;,&quot;SmartGridHorizontal&quot;:0,&quot;LinkedExcelSources&quot;:{},&quot;LinkedProjectSources&quot;:{}}"/>
</p:tagLst>
</file>

<file path=ppt/theme/theme1.xml><?xml version="1.0" encoding="utf-8"?>
<a:theme xmlns:a="http://schemas.openxmlformats.org/drawingml/2006/main" name="Standard_white">
  <a:themeElements>
    <a:clrScheme name="Standard_white 1">
      <a:dk1>
        <a:srgbClr val="000066"/>
      </a:dk1>
      <a:lt1>
        <a:srgbClr val="E5E5CC"/>
      </a:lt1>
      <a:dk2>
        <a:srgbClr val="000066"/>
      </a:dk2>
      <a:lt2>
        <a:srgbClr val="E5E5CC"/>
      </a:lt2>
      <a:accent1>
        <a:srgbClr val="009999"/>
      </a:accent1>
      <a:accent2>
        <a:srgbClr val="FFCC00"/>
      </a:accent2>
      <a:accent3>
        <a:srgbClr val="F0F0E2"/>
      </a:accent3>
      <a:accent4>
        <a:srgbClr val="000056"/>
      </a:accent4>
      <a:accent5>
        <a:srgbClr val="AACACA"/>
      </a:accent5>
      <a:accent6>
        <a:srgbClr val="E7B900"/>
      </a:accent6>
      <a:hlink>
        <a:srgbClr val="003399"/>
      </a:hlink>
      <a:folHlink>
        <a:srgbClr val="336699"/>
      </a:folHlink>
    </a:clrScheme>
    <a:fontScheme name="Standard_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E5E5CC"/>
        </a:solidFill>
        <a:ln w="25400" cap="flat" cmpd="sng" algn="ctr">
          <a:solidFill>
            <a:srgbClr val="000066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190500" marR="0" indent="-19050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37000"/>
          </a:spcAft>
          <a:buClrTx/>
          <a:buSzTx/>
          <a:buFontTx/>
          <a:buNone/>
          <a:tabLst>
            <a:tab pos="5715000" algn="l"/>
          </a:tabLst>
          <a:defRPr kumimoji="0" lang="en-C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E5E5CC"/>
        </a:solidFill>
        <a:ln w="25400" cap="flat" cmpd="sng" algn="ctr">
          <a:solidFill>
            <a:srgbClr val="000066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190500" marR="0" indent="-19050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37000"/>
          </a:spcAft>
          <a:buClrTx/>
          <a:buSzTx/>
          <a:buFontTx/>
          <a:buNone/>
          <a:tabLst>
            <a:tab pos="5715000" algn="l"/>
          </a:tabLst>
          <a:defRPr kumimoji="0" lang="en-C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tandard_white 1">
        <a:dk1>
          <a:srgbClr val="000066"/>
        </a:dk1>
        <a:lt1>
          <a:srgbClr val="E5E5CC"/>
        </a:lt1>
        <a:dk2>
          <a:srgbClr val="000066"/>
        </a:dk2>
        <a:lt2>
          <a:srgbClr val="E5E5CC"/>
        </a:lt2>
        <a:accent1>
          <a:srgbClr val="009999"/>
        </a:accent1>
        <a:accent2>
          <a:srgbClr val="FFCC00"/>
        </a:accent2>
        <a:accent3>
          <a:srgbClr val="F0F0E2"/>
        </a:accent3>
        <a:accent4>
          <a:srgbClr val="000056"/>
        </a:accent4>
        <a:accent5>
          <a:srgbClr val="AACACA"/>
        </a:accent5>
        <a:accent6>
          <a:srgbClr val="E7B900"/>
        </a:accent6>
        <a:hlink>
          <a:srgbClr val="003399"/>
        </a:hlink>
        <a:folHlink>
          <a:srgbClr val="33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29841</TotalTime>
  <Words>1041</Words>
  <Application>Microsoft Office PowerPoint</Application>
  <PresentationFormat>On-screen Show (4:3)</PresentationFormat>
  <Paragraphs>106</Paragraphs>
  <Slides>8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Standard_white</vt:lpstr>
      <vt:lpstr>PowerPoint Presentation</vt:lpstr>
      <vt:lpstr>Background: Ontario Region Strategic Goals</vt:lpstr>
      <vt:lpstr>Background</vt:lpstr>
      <vt:lpstr>Background</vt:lpstr>
      <vt:lpstr>Priorities: Carbon monoxide/smoke detectors </vt:lpstr>
      <vt:lpstr>Goal: 100 percent installation of carbon monoxide/smoke detectors </vt:lpstr>
      <vt:lpstr>PowerPoint Presentation</vt:lpstr>
      <vt:lpstr> Questions?</vt:lpstr>
    </vt:vector>
  </TitlesOfParts>
  <Manager>Ray Luoma</Manager>
  <Company>Deloitte.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Alain Giroux</dc:creator>
  <cp:lastModifiedBy>cameronkl</cp:lastModifiedBy>
  <cp:revision>801</cp:revision>
  <cp:lastPrinted>2017-10-19T15:13:23Z</cp:lastPrinted>
  <dcterms:created xsi:type="dcterms:W3CDTF">2007-03-13T16:30:24Z</dcterms:created>
  <dcterms:modified xsi:type="dcterms:W3CDTF">2017-11-02T10:50:07Z</dcterms:modified>
</cp:coreProperties>
</file>