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90" r:id="rId2"/>
    <p:sldId id="299"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21" r:id="rId22"/>
    <p:sldId id="322" r:id="rId23"/>
    <p:sldId id="323" r:id="rId24"/>
    <p:sldId id="324" r:id="rId25"/>
    <p:sldId id="320" r:id="rId26"/>
    <p:sldId id="318" r:id="rId27"/>
  </p:sldIdLst>
  <p:sldSz cx="9144000" cy="6858000" type="screen4x3"/>
  <p:notesSz cx="6858000" cy="9144000"/>
  <p:custDataLst>
    <p:tags r:id="rId30"/>
  </p:custDataLst>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A1"/>
    <a:srgbClr val="2A65A6"/>
    <a:srgbClr val="157AC0"/>
    <a:srgbClr val="DEDBDE"/>
    <a:srgbClr val="49319F"/>
    <a:srgbClr val="0082C9"/>
    <a:srgbClr val="ECECEC"/>
    <a:srgbClr val="064163"/>
    <a:srgbClr val="595959"/>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1" autoAdjust="0"/>
    <p:restoredTop sz="76122" autoAdjust="0"/>
  </p:normalViewPr>
  <p:slideViewPr>
    <p:cSldViewPr snapToGrid="0" snapToObjects="1">
      <p:cViewPr varScale="1">
        <p:scale>
          <a:sx n="56" d="100"/>
          <a:sy n="56" d="100"/>
        </p:scale>
        <p:origin x="1680"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3" d="100"/>
          <a:sy n="73" d="100"/>
        </p:scale>
        <p:origin x="-414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image" Target="../media/image31.jpg"/><Relationship Id="rId5" Type="http://schemas.openxmlformats.org/officeDocument/2006/relationships/image" Target="../media/image35.jpg"/><Relationship Id="rId4" Type="http://schemas.openxmlformats.org/officeDocument/2006/relationships/image" Target="../media/image34.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09E4BB-FA8C-4E82-8E81-E2309982901E}" type="doc">
      <dgm:prSet loTypeId="urn:microsoft.com/office/officeart/2008/layout/HexagonCluster" loCatId="relationship" qsTypeId="urn:microsoft.com/office/officeart/2005/8/quickstyle/simple2" qsCatId="simple" csTypeId="urn:microsoft.com/office/officeart/2005/8/colors/accent2_2" csCatId="accent2" phldr="1"/>
      <dgm:spPr/>
      <dgm:t>
        <a:bodyPr/>
        <a:lstStyle/>
        <a:p>
          <a:endParaRPr lang="en-CA"/>
        </a:p>
      </dgm:t>
    </dgm:pt>
    <dgm:pt modelId="{E0D1D338-35DC-4FE2-969F-6F5ECBEA2436}">
      <dgm:prSet phldrT="[Text]" custT="1"/>
      <dgm:spPr/>
      <dgm:t>
        <a:bodyPr/>
        <a:lstStyle/>
        <a:p>
          <a:r>
            <a:rPr lang="en-CA" sz="1600" dirty="0" smtClean="0">
              <a:latin typeface="Calibri" panose="020F0502020204030204" pitchFamily="34" charset="0"/>
              <a:cs typeface="Calibri" panose="020F0502020204030204" pitchFamily="34" charset="0"/>
            </a:rPr>
            <a:t>47 communities registered for CVITP</a:t>
          </a:r>
          <a:endParaRPr lang="en-CA" sz="1600" dirty="0">
            <a:latin typeface="Calibri" panose="020F0502020204030204" pitchFamily="34" charset="0"/>
            <a:cs typeface="Calibri" panose="020F0502020204030204" pitchFamily="34" charset="0"/>
          </a:endParaRPr>
        </a:p>
      </dgm:t>
    </dgm:pt>
    <dgm:pt modelId="{C36E61AA-137C-42E8-A738-08A2012A0A66}" type="parTrans" cxnId="{29648941-9D3B-41DA-85D0-F7F13745CB6D}">
      <dgm:prSet/>
      <dgm:spPr/>
      <dgm:t>
        <a:bodyPr/>
        <a:lstStyle/>
        <a:p>
          <a:endParaRPr lang="en-CA"/>
        </a:p>
      </dgm:t>
    </dgm:pt>
    <dgm:pt modelId="{8D580342-5F94-4A39-A921-A246D904B31F}" type="sibTrans" cxnId="{29648941-9D3B-41DA-85D0-F7F13745CB6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t>
        <a:bodyPr/>
        <a:lstStyle/>
        <a:p>
          <a:endParaRPr lang="en-CA"/>
        </a:p>
      </dgm:t>
    </dgm:pt>
    <dgm:pt modelId="{327B77EA-E824-4451-9DE2-29132B380CBC}">
      <dgm:prSet phldrT="[Text]" custT="1"/>
      <dgm:spPr/>
      <dgm:t>
        <a:bodyPr/>
        <a:lstStyle/>
        <a:p>
          <a:r>
            <a:rPr lang="en-CA" sz="1600" dirty="0" smtClean="0">
              <a:latin typeface="Calibri" panose="020F0502020204030204" pitchFamily="34" charset="0"/>
              <a:cs typeface="Calibri" panose="020F0502020204030204" pitchFamily="34" charset="0"/>
            </a:rPr>
            <a:t>1379 participated in presentations</a:t>
          </a:r>
          <a:endParaRPr lang="en-CA" sz="1600" dirty="0">
            <a:latin typeface="Calibri" panose="020F0502020204030204" pitchFamily="34" charset="0"/>
            <a:cs typeface="Calibri" panose="020F0502020204030204" pitchFamily="34" charset="0"/>
          </a:endParaRPr>
        </a:p>
      </dgm:t>
    </dgm:pt>
    <dgm:pt modelId="{AE37A3BA-294C-4D82-A5C1-DE47ED1B6EB7}" type="parTrans" cxnId="{A9CFC261-090C-4416-AC22-FCDDAAC2DF24}">
      <dgm:prSet/>
      <dgm:spPr/>
      <dgm:t>
        <a:bodyPr/>
        <a:lstStyle/>
        <a:p>
          <a:endParaRPr lang="en-CA"/>
        </a:p>
      </dgm:t>
    </dgm:pt>
    <dgm:pt modelId="{D5090D70-2489-4F0F-852F-DD593D4EAAE5}" type="sibTrans" cxnId="{A9CFC261-090C-4416-AC22-FCDDAAC2DF24}">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t>
        <a:bodyPr/>
        <a:lstStyle/>
        <a:p>
          <a:endParaRPr lang="en-CA"/>
        </a:p>
      </dgm:t>
    </dgm:pt>
    <dgm:pt modelId="{701B0F4C-C2FC-4798-A87F-49963B6D20DD}">
      <dgm:prSet phldrT="[Text]" custT="1"/>
      <dgm:spPr/>
      <dgm:t>
        <a:bodyPr/>
        <a:lstStyle/>
        <a:p>
          <a:r>
            <a:rPr lang="en-CA" sz="1600" dirty="0" smtClean="0">
              <a:latin typeface="Calibri" panose="020F0502020204030204" pitchFamily="34" charset="0"/>
              <a:cs typeface="Calibri" panose="020F0502020204030204" pitchFamily="34" charset="0"/>
            </a:rPr>
            <a:t>108 community visits</a:t>
          </a:r>
          <a:endParaRPr lang="en-CA" sz="1600" dirty="0">
            <a:latin typeface="Calibri" panose="020F0502020204030204" pitchFamily="34" charset="0"/>
            <a:cs typeface="Calibri" panose="020F0502020204030204" pitchFamily="34" charset="0"/>
          </a:endParaRPr>
        </a:p>
      </dgm:t>
    </dgm:pt>
    <dgm:pt modelId="{9637AAED-E49F-4F4E-A3DB-CCB373725466}" type="parTrans" cxnId="{4D27FE86-E04C-48D5-B33A-267C6E95D86D}">
      <dgm:prSet/>
      <dgm:spPr/>
      <dgm:t>
        <a:bodyPr/>
        <a:lstStyle/>
        <a:p>
          <a:endParaRPr lang="en-CA"/>
        </a:p>
      </dgm:t>
    </dgm:pt>
    <dgm:pt modelId="{516B3577-ACE2-4296-9DC0-942D96FC2AF8}" type="sibTrans" cxnId="{4D27FE86-E04C-48D5-B33A-267C6E95D86D}">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t>
        <a:bodyPr/>
        <a:lstStyle/>
        <a:p>
          <a:endParaRPr lang="en-CA"/>
        </a:p>
      </dgm:t>
    </dgm:pt>
    <dgm:pt modelId="{38D05691-6684-488F-B4D7-A65FC7963340}">
      <dgm:prSet phldrT="[Text]"/>
      <dgm:spPr/>
      <dgm:t>
        <a:bodyPr/>
        <a:lstStyle/>
        <a:p>
          <a:r>
            <a:rPr lang="en-CA" dirty="0" smtClean="0">
              <a:latin typeface="Calibri" panose="020F0502020204030204" pitchFamily="34" charset="0"/>
              <a:cs typeface="Calibri" panose="020F0502020204030204" pitchFamily="34" charset="0"/>
            </a:rPr>
            <a:t>5 in-person CVITP training sessions</a:t>
          </a:r>
          <a:endParaRPr lang="en-CA" dirty="0">
            <a:latin typeface="Calibri" panose="020F0502020204030204" pitchFamily="34" charset="0"/>
            <a:cs typeface="Calibri" panose="020F0502020204030204" pitchFamily="34" charset="0"/>
          </a:endParaRPr>
        </a:p>
      </dgm:t>
    </dgm:pt>
    <dgm:pt modelId="{63D21545-A8C2-4087-84FB-743D318394AB}" type="parTrans" cxnId="{47D17533-5FAD-4FED-8378-2856AA03F233}">
      <dgm:prSet/>
      <dgm:spPr/>
      <dgm:t>
        <a:bodyPr/>
        <a:lstStyle/>
        <a:p>
          <a:endParaRPr lang="en-CA"/>
        </a:p>
      </dgm:t>
    </dgm:pt>
    <dgm:pt modelId="{BC28270C-6DB9-49DF-B29A-C1625E8D2391}" type="sibTrans" cxnId="{47D17533-5FAD-4FED-8378-2856AA03F233}">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dgm:spPr>
      <dgm:t>
        <a:bodyPr/>
        <a:lstStyle/>
        <a:p>
          <a:endParaRPr lang="en-CA"/>
        </a:p>
      </dgm:t>
    </dgm:pt>
    <dgm:pt modelId="{B9745A24-3541-488B-AB2E-CE40FC38B88E}">
      <dgm:prSet phldrT="[Text]"/>
      <dgm:spPr/>
      <dgm:t>
        <a:bodyPr/>
        <a:lstStyle/>
        <a:p>
          <a:r>
            <a:rPr lang="en-CA" dirty="0" smtClean="0">
              <a:latin typeface="Calibri" panose="020F0502020204030204" pitchFamily="34" charset="0"/>
              <a:cs typeface="Calibri" panose="020F0502020204030204" pitchFamily="34" charset="0"/>
            </a:rPr>
            <a:t>60 volunteers registered for CVITP</a:t>
          </a:r>
          <a:endParaRPr lang="en-CA" dirty="0">
            <a:latin typeface="Calibri" panose="020F0502020204030204" pitchFamily="34" charset="0"/>
            <a:cs typeface="Calibri" panose="020F0502020204030204" pitchFamily="34" charset="0"/>
          </a:endParaRPr>
        </a:p>
      </dgm:t>
    </dgm:pt>
    <dgm:pt modelId="{D9CCE029-DF52-4F3D-ADAC-CB31D26CC7E9}" type="parTrans" cxnId="{1B2A75C2-9D67-4B11-813D-57D2D794B61D}">
      <dgm:prSet/>
      <dgm:spPr/>
      <dgm:t>
        <a:bodyPr/>
        <a:lstStyle/>
        <a:p>
          <a:endParaRPr lang="en-CA"/>
        </a:p>
      </dgm:t>
    </dgm:pt>
    <dgm:pt modelId="{7C24698B-31F7-4813-A654-ACB0714D3358}" type="sibTrans" cxnId="{1B2A75C2-9D67-4B11-813D-57D2D794B61D}">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dgm:spPr>
      <dgm:t>
        <a:bodyPr/>
        <a:lstStyle/>
        <a:p>
          <a:endParaRPr lang="en-CA"/>
        </a:p>
      </dgm:t>
    </dgm:pt>
    <dgm:pt modelId="{B5FCE1F5-E58A-48C3-8E6F-DB7146A5356B}" type="pres">
      <dgm:prSet presAssocID="{6709E4BB-FA8C-4E82-8E81-E2309982901E}" presName="Name0" presStyleCnt="0">
        <dgm:presLayoutVars>
          <dgm:chMax val="21"/>
          <dgm:chPref val="21"/>
        </dgm:presLayoutVars>
      </dgm:prSet>
      <dgm:spPr/>
      <dgm:t>
        <a:bodyPr/>
        <a:lstStyle/>
        <a:p>
          <a:endParaRPr lang="en-CA"/>
        </a:p>
      </dgm:t>
    </dgm:pt>
    <dgm:pt modelId="{B1B8048F-53F7-4D04-A08B-816045A6AA75}" type="pres">
      <dgm:prSet presAssocID="{E0D1D338-35DC-4FE2-969F-6F5ECBEA2436}" presName="text1" presStyleCnt="0"/>
      <dgm:spPr/>
      <dgm:t>
        <a:bodyPr/>
        <a:lstStyle/>
        <a:p>
          <a:endParaRPr lang="en-CA"/>
        </a:p>
      </dgm:t>
    </dgm:pt>
    <dgm:pt modelId="{1A8B0325-176B-4E23-BF60-C8EC466F54CF}" type="pres">
      <dgm:prSet presAssocID="{E0D1D338-35DC-4FE2-969F-6F5ECBEA2436}" presName="textRepeatNode" presStyleLbl="alignNode1" presStyleIdx="0" presStyleCnt="5">
        <dgm:presLayoutVars>
          <dgm:chMax val="0"/>
          <dgm:chPref val="0"/>
          <dgm:bulletEnabled val="1"/>
        </dgm:presLayoutVars>
      </dgm:prSet>
      <dgm:spPr/>
      <dgm:t>
        <a:bodyPr/>
        <a:lstStyle/>
        <a:p>
          <a:endParaRPr lang="en-CA"/>
        </a:p>
      </dgm:t>
    </dgm:pt>
    <dgm:pt modelId="{62F44CEE-4013-4B08-9ED1-6E27177E49B0}" type="pres">
      <dgm:prSet presAssocID="{E0D1D338-35DC-4FE2-969F-6F5ECBEA2436}" presName="textaccent1" presStyleCnt="0"/>
      <dgm:spPr/>
      <dgm:t>
        <a:bodyPr/>
        <a:lstStyle/>
        <a:p>
          <a:endParaRPr lang="en-CA"/>
        </a:p>
      </dgm:t>
    </dgm:pt>
    <dgm:pt modelId="{D95B0173-895F-4525-9231-A983728A1EC5}" type="pres">
      <dgm:prSet presAssocID="{E0D1D338-35DC-4FE2-969F-6F5ECBEA2436}" presName="accentRepeatNode" presStyleLbl="solidAlignAcc1" presStyleIdx="0" presStyleCnt="10"/>
      <dgm:spPr/>
      <dgm:t>
        <a:bodyPr/>
        <a:lstStyle/>
        <a:p>
          <a:endParaRPr lang="en-CA"/>
        </a:p>
      </dgm:t>
    </dgm:pt>
    <dgm:pt modelId="{C6B2CC8B-B3BE-4642-82ED-D1BBD2BEBB8A}" type="pres">
      <dgm:prSet presAssocID="{8D580342-5F94-4A39-A921-A246D904B31F}" presName="image1" presStyleCnt="0"/>
      <dgm:spPr/>
      <dgm:t>
        <a:bodyPr/>
        <a:lstStyle/>
        <a:p>
          <a:endParaRPr lang="en-CA"/>
        </a:p>
      </dgm:t>
    </dgm:pt>
    <dgm:pt modelId="{4C9B59B7-3677-4D79-BF76-D53CB244F11B}" type="pres">
      <dgm:prSet presAssocID="{8D580342-5F94-4A39-A921-A246D904B31F}" presName="imageRepeatNode" presStyleLbl="alignAcc1" presStyleIdx="0" presStyleCnt="5"/>
      <dgm:spPr/>
      <dgm:t>
        <a:bodyPr/>
        <a:lstStyle/>
        <a:p>
          <a:endParaRPr lang="en-CA"/>
        </a:p>
      </dgm:t>
    </dgm:pt>
    <dgm:pt modelId="{917E5A52-1976-4278-9593-EF31C0582036}" type="pres">
      <dgm:prSet presAssocID="{8D580342-5F94-4A39-A921-A246D904B31F}" presName="imageaccent1" presStyleCnt="0"/>
      <dgm:spPr/>
      <dgm:t>
        <a:bodyPr/>
        <a:lstStyle/>
        <a:p>
          <a:endParaRPr lang="en-CA"/>
        </a:p>
      </dgm:t>
    </dgm:pt>
    <dgm:pt modelId="{30C4FD19-6BFB-40B7-99C3-026F8647BF53}" type="pres">
      <dgm:prSet presAssocID="{8D580342-5F94-4A39-A921-A246D904B31F}" presName="accentRepeatNode" presStyleLbl="solidAlignAcc1" presStyleIdx="1" presStyleCnt="10"/>
      <dgm:spPr/>
      <dgm:t>
        <a:bodyPr/>
        <a:lstStyle/>
        <a:p>
          <a:endParaRPr lang="en-CA"/>
        </a:p>
      </dgm:t>
    </dgm:pt>
    <dgm:pt modelId="{613D6A6C-0459-45AC-9A6E-208A5533239B}" type="pres">
      <dgm:prSet presAssocID="{327B77EA-E824-4451-9DE2-29132B380CBC}" presName="text2" presStyleCnt="0"/>
      <dgm:spPr/>
      <dgm:t>
        <a:bodyPr/>
        <a:lstStyle/>
        <a:p>
          <a:endParaRPr lang="en-CA"/>
        </a:p>
      </dgm:t>
    </dgm:pt>
    <dgm:pt modelId="{6DB7B5FC-155B-4C27-AB94-6195389A1CE1}" type="pres">
      <dgm:prSet presAssocID="{327B77EA-E824-4451-9DE2-29132B380CBC}" presName="textRepeatNode" presStyleLbl="alignNode1" presStyleIdx="1" presStyleCnt="5">
        <dgm:presLayoutVars>
          <dgm:chMax val="0"/>
          <dgm:chPref val="0"/>
          <dgm:bulletEnabled val="1"/>
        </dgm:presLayoutVars>
      </dgm:prSet>
      <dgm:spPr/>
      <dgm:t>
        <a:bodyPr/>
        <a:lstStyle/>
        <a:p>
          <a:endParaRPr lang="en-CA"/>
        </a:p>
      </dgm:t>
    </dgm:pt>
    <dgm:pt modelId="{4BD2047C-0AAE-4D23-9DF8-EC597FF7C036}" type="pres">
      <dgm:prSet presAssocID="{327B77EA-E824-4451-9DE2-29132B380CBC}" presName="textaccent2" presStyleCnt="0"/>
      <dgm:spPr/>
      <dgm:t>
        <a:bodyPr/>
        <a:lstStyle/>
        <a:p>
          <a:endParaRPr lang="en-CA"/>
        </a:p>
      </dgm:t>
    </dgm:pt>
    <dgm:pt modelId="{B0F2A4A4-2A36-4424-942D-5007AE481B79}" type="pres">
      <dgm:prSet presAssocID="{327B77EA-E824-4451-9DE2-29132B380CBC}" presName="accentRepeatNode" presStyleLbl="solidAlignAcc1" presStyleIdx="2" presStyleCnt="10"/>
      <dgm:spPr/>
      <dgm:t>
        <a:bodyPr/>
        <a:lstStyle/>
        <a:p>
          <a:endParaRPr lang="en-CA"/>
        </a:p>
      </dgm:t>
    </dgm:pt>
    <dgm:pt modelId="{0814D540-9FD6-4FCD-AA85-AE5CAFAFA85D}" type="pres">
      <dgm:prSet presAssocID="{D5090D70-2489-4F0F-852F-DD593D4EAAE5}" presName="image2" presStyleCnt="0"/>
      <dgm:spPr/>
      <dgm:t>
        <a:bodyPr/>
        <a:lstStyle/>
        <a:p>
          <a:endParaRPr lang="en-CA"/>
        </a:p>
      </dgm:t>
    </dgm:pt>
    <dgm:pt modelId="{60DC8FDD-515A-463B-A9F1-D6CFC8C80D88}" type="pres">
      <dgm:prSet presAssocID="{D5090D70-2489-4F0F-852F-DD593D4EAAE5}" presName="imageRepeatNode" presStyleLbl="alignAcc1" presStyleIdx="1" presStyleCnt="5"/>
      <dgm:spPr/>
      <dgm:t>
        <a:bodyPr/>
        <a:lstStyle/>
        <a:p>
          <a:endParaRPr lang="en-CA"/>
        </a:p>
      </dgm:t>
    </dgm:pt>
    <dgm:pt modelId="{509FAAF3-B365-479D-87D3-0C5DE4BC3712}" type="pres">
      <dgm:prSet presAssocID="{D5090D70-2489-4F0F-852F-DD593D4EAAE5}" presName="imageaccent2" presStyleCnt="0"/>
      <dgm:spPr/>
      <dgm:t>
        <a:bodyPr/>
        <a:lstStyle/>
        <a:p>
          <a:endParaRPr lang="en-CA"/>
        </a:p>
      </dgm:t>
    </dgm:pt>
    <dgm:pt modelId="{4F7D9121-11F7-4072-B2AA-831AF91520FA}" type="pres">
      <dgm:prSet presAssocID="{D5090D70-2489-4F0F-852F-DD593D4EAAE5}" presName="accentRepeatNode" presStyleLbl="solidAlignAcc1" presStyleIdx="3" presStyleCnt="10"/>
      <dgm:spPr/>
      <dgm:t>
        <a:bodyPr/>
        <a:lstStyle/>
        <a:p>
          <a:endParaRPr lang="en-CA"/>
        </a:p>
      </dgm:t>
    </dgm:pt>
    <dgm:pt modelId="{51597FEF-DCF5-48DF-BDF0-2EDFE2C0C53B}" type="pres">
      <dgm:prSet presAssocID="{701B0F4C-C2FC-4798-A87F-49963B6D20DD}" presName="text3" presStyleCnt="0"/>
      <dgm:spPr/>
      <dgm:t>
        <a:bodyPr/>
        <a:lstStyle/>
        <a:p>
          <a:endParaRPr lang="en-CA"/>
        </a:p>
      </dgm:t>
    </dgm:pt>
    <dgm:pt modelId="{8E4257FB-9217-4A4A-8189-B06A8613CF4B}" type="pres">
      <dgm:prSet presAssocID="{701B0F4C-C2FC-4798-A87F-49963B6D20DD}" presName="textRepeatNode" presStyleLbl="alignNode1" presStyleIdx="2" presStyleCnt="5">
        <dgm:presLayoutVars>
          <dgm:chMax val="0"/>
          <dgm:chPref val="0"/>
          <dgm:bulletEnabled val="1"/>
        </dgm:presLayoutVars>
      </dgm:prSet>
      <dgm:spPr/>
      <dgm:t>
        <a:bodyPr/>
        <a:lstStyle/>
        <a:p>
          <a:endParaRPr lang="en-CA"/>
        </a:p>
      </dgm:t>
    </dgm:pt>
    <dgm:pt modelId="{B67C3A2D-9B63-4E30-93E3-D5C6A478B958}" type="pres">
      <dgm:prSet presAssocID="{701B0F4C-C2FC-4798-A87F-49963B6D20DD}" presName="textaccent3" presStyleCnt="0"/>
      <dgm:spPr/>
      <dgm:t>
        <a:bodyPr/>
        <a:lstStyle/>
        <a:p>
          <a:endParaRPr lang="en-CA"/>
        </a:p>
      </dgm:t>
    </dgm:pt>
    <dgm:pt modelId="{A512955B-275A-45E6-A61C-6D7EEF0080C6}" type="pres">
      <dgm:prSet presAssocID="{701B0F4C-C2FC-4798-A87F-49963B6D20DD}" presName="accentRepeatNode" presStyleLbl="solidAlignAcc1" presStyleIdx="4" presStyleCnt="10"/>
      <dgm:spPr/>
      <dgm:t>
        <a:bodyPr/>
        <a:lstStyle/>
        <a:p>
          <a:endParaRPr lang="en-CA"/>
        </a:p>
      </dgm:t>
    </dgm:pt>
    <dgm:pt modelId="{1FE98216-BC35-4556-ABA1-1751C15AD732}" type="pres">
      <dgm:prSet presAssocID="{516B3577-ACE2-4296-9DC0-942D96FC2AF8}" presName="image3" presStyleCnt="0"/>
      <dgm:spPr/>
      <dgm:t>
        <a:bodyPr/>
        <a:lstStyle/>
        <a:p>
          <a:endParaRPr lang="en-CA"/>
        </a:p>
      </dgm:t>
    </dgm:pt>
    <dgm:pt modelId="{D79DA22D-374F-4F89-A60C-0FB5B8AF25EF}" type="pres">
      <dgm:prSet presAssocID="{516B3577-ACE2-4296-9DC0-942D96FC2AF8}" presName="imageRepeatNode" presStyleLbl="alignAcc1" presStyleIdx="2" presStyleCnt="5"/>
      <dgm:spPr/>
      <dgm:t>
        <a:bodyPr/>
        <a:lstStyle/>
        <a:p>
          <a:endParaRPr lang="en-CA"/>
        </a:p>
      </dgm:t>
    </dgm:pt>
    <dgm:pt modelId="{6DDA34D4-8221-417E-B81B-B17FB03D88CD}" type="pres">
      <dgm:prSet presAssocID="{516B3577-ACE2-4296-9DC0-942D96FC2AF8}" presName="imageaccent3" presStyleCnt="0"/>
      <dgm:spPr/>
      <dgm:t>
        <a:bodyPr/>
        <a:lstStyle/>
        <a:p>
          <a:endParaRPr lang="en-CA"/>
        </a:p>
      </dgm:t>
    </dgm:pt>
    <dgm:pt modelId="{EC9DB23E-30F5-4BEC-8FF4-6278BE51C974}" type="pres">
      <dgm:prSet presAssocID="{516B3577-ACE2-4296-9DC0-942D96FC2AF8}" presName="accentRepeatNode" presStyleLbl="solidAlignAcc1" presStyleIdx="5" presStyleCnt="10"/>
      <dgm:spPr/>
      <dgm:t>
        <a:bodyPr/>
        <a:lstStyle/>
        <a:p>
          <a:endParaRPr lang="en-CA"/>
        </a:p>
      </dgm:t>
    </dgm:pt>
    <dgm:pt modelId="{6A754152-7E62-4254-95F1-437359B1D83A}" type="pres">
      <dgm:prSet presAssocID="{38D05691-6684-488F-B4D7-A65FC7963340}" presName="text4" presStyleCnt="0"/>
      <dgm:spPr/>
      <dgm:t>
        <a:bodyPr/>
        <a:lstStyle/>
        <a:p>
          <a:endParaRPr lang="en-CA"/>
        </a:p>
      </dgm:t>
    </dgm:pt>
    <dgm:pt modelId="{DAB5D1FF-00AC-4DE7-B814-B60F940A17C0}" type="pres">
      <dgm:prSet presAssocID="{38D05691-6684-488F-B4D7-A65FC7963340}" presName="textRepeatNode" presStyleLbl="alignNode1" presStyleIdx="3" presStyleCnt="5">
        <dgm:presLayoutVars>
          <dgm:chMax val="0"/>
          <dgm:chPref val="0"/>
          <dgm:bulletEnabled val="1"/>
        </dgm:presLayoutVars>
      </dgm:prSet>
      <dgm:spPr/>
      <dgm:t>
        <a:bodyPr/>
        <a:lstStyle/>
        <a:p>
          <a:endParaRPr lang="en-CA"/>
        </a:p>
      </dgm:t>
    </dgm:pt>
    <dgm:pt modelId="{C3971394-6CBB-4D3D-B7BD-4171D5ECB988}" type="pres">
      <dgm:prSet presAssocID="{38D05691-6684-488F-B4D7-A65FC7963340}" presName="textaccent4" presStyleCnt="0"/>
      <dgm:spPr/>
      <dgm:t>
        <a:bodyPr/>
        <a:lstStyle/>
        <a:p>
          <a:endParaRPr lang="en-CA"/>
        </a:p>
      </dgm:t>
    </dgm:pt>
    <dgm:pt modelId="{6116D58E-75DC-4F0A-BE65-77DA22AE1D90}" type="pres">
      <dgm:prSet presAssocID="{38D05691-6684-488F-B4D7-A65FC7963340}" presName="accentRepeatNode" presStyleLbl="solidAlignAcc1" presStyleIdx="6" presStyleCnt="10"/>
      <dgm:spPr/>
      <dgm:t>
        <a:bodyPr/>
        <a:lstStyle/>
        <a:p>
          <a:endParaRPr lang="en-CA"/>
        </a:p>
      </dgm:t>
    </dgm:pt>
    <dgm:pt modelId="{4DB7E0B2-B69D-4EF7-854C-E308E6079183}" type="pres">
      <dgm:prSet presAssocID="{BC28270C-6DB9-49DF-B29A-C1625E8D2391}" presName="image4" presStyleCnt="0"/>
      <dgm:spPr/>
      <dgm:t>
        <a:bodyPr/>
        <a:lstStyle/>
        <a:p>
          <a:endParaRPr lang="en-CA"/>
        </a:p>
      </dgm:t>
    </dgm:pt>
    <dgm:pt modelId="{69232D5C-8146-4F36-8DA3-96B716F79AF4}" type="pres">
      <dgm:prSet presAssocID="{BC28270C-6DB9-49DF-B29A-C1625E8D2391}" presName="imageRepeatNode" presStyleLbl="alignAcc1" presStyleIdx="3" presStyleCnt="5"/>
      <dgm:spPr/>
      <dgm:t>
        <a:bodyPr/>
        <a:lstStyle/>
        <a:p>
          <a:endParaRPr lang="en-CA"/>
        </a:p>
      </dgm:t>
    </dgm:pt>
    <dgm:pt modelId="{E332EFE3-3E43-4C74-945C-26A5CEF70F31}" type="pres">
      <dgm:prSet presAssocID="{BC28270C-6DB9-49DF-B29A-C1625E8D2391}" presName="imageaccent4" presStyleCnt="0"/>
      <dgm:spPr/>
      <dgm:t>
        <a:bodyPr/>
        <a:lstStyle/>
        <a:p>
          <a:endParaRPr lang="en-CA"/>
        </a:p>
      </dgm:t>
    </dgm:pt>
    <dgm:pt modelId="{88F1E5A5-452E-4A15-B73A-9A049F809BF0}" type="pres">
      <dgm:prSet presAssocID="{BC28270C-6DB9-49DF-B29A-C1625E8D2391}" presName="accentRepeatNode" presStyleLbl="solidAlignAcc1" presStyleIdx="7" presStyleCnt="10"/>
      <dgm:spPr/>
      <dgm:t>
        <a:bodyPr/>
        <a:lstStyle/>
        <a:p>
          <a:endParaRPr lang="en-CA"/>
        </a:p>
      </dgm:t>
    </dgm:pt>
    <dgm:pt modelId="{23D83E65-234D-41EA-B13E-4612A90FBB9D}" type="pres">
      <dgm:prSet presAssocID="{B9745A24-3541-488B-AB2E-CE40FC38B88E}" presName="text5" presStyleCnt="0"/>
      <dgm:spPr/>
      <dgm:t>
        <a:bodyPr/>
        <a:lstStyle/>
        <a:p>
          <a:endParaRPr lang="en-CA"/>
        </a:p>
      </dgm:t>
    </dgm:pt>
    <dgm:pt modelId="{F1E35B46-E97E-4070-8449-EC157E2E6735}" type="pres">
      <dgm:prSet presAssocID="{B9745A24-3541-488B-AB2E-CE40FC38B88E}" presName="textRepeatNode" presStyleLbl="alignNode1" presStyleIdx="4" presStyleCnt="5">
        <dgm:presLayoutVars>
          <dgm:chMax val="0"/>
          <dgm:chPref val="0"/>
          <dgm:bulletEnabled val="1"/>
        </dgm:presLayoutVars>
      </dgm:prSet>
      <dgm:spPr/>
      <dgm:t>
        <a:bodyPr/>
        <a:lstStyle/>
        <a:p>
          <a:endParaRPr lang="en-CA"/>
        </a:p>
      </dgm:t>
    </dgm:pt>
    <dgm:pt modelId="{A0C1D341-2978-4A3F-A244-0755DA664DF3}" type="pres">
      <dgm:prSet presAssocID="{B9745A24-3541-488B-AB2E-CE40FC38B88E}" presName="textaccent5" presStyleCnt="0"/>
      <dgm:spPr/>
      <dgm:t>
        <a:bodyPr/>
        <a:lstStyle/>
        <a:p>
          <a:endParaRPr lang="en-CA"/>
        </a:p>
      </dgm:t>
    </dgm:pt>
    <dgm:pt modelId="{960CE5D0-F573-4872-AFAB-AED52FD8C5E8}" type="pres">
      <dgm:prSet presAssocID="{B9745A24-3541-488B-AB2E-CE40FC38B88E}" presName="accentRepeatNode" presStyleLbl="solidAlignAcc1" presStyleIdx="8" presStyleCnt="10"/>
      <dgm:spPr/>
      <dgm:t>
        <a:bodyPr/>
        <a:lstStyle/>
        <a:p>
          <a:endParaRPr lang="en-CA"/>
        </a:p>
      </dgm:t>
    </dgm:pt>
    <dgm:pt modelId="{67947218-BEAD-4839-B7CD-1594AB67A6CF}" type="pres">
      <dgm:prSet presAssocID="{7C24698B-31F7-4813-A654-ACB0714D3358}" presName="image5" presStyleCnt="0"/>
      <dgm:spPr/>
      <dgm:t>
        <a:bodyPr/>
        <a:lstStyle/>
        <a:p>
          <a:endParaRPr lang="en-CA"/>
        </a:p>
      </dgm:t>
    </dgm:pt>
    <dgm:pt modelId="{8E155CD1-357F-4C94-ACA4-C5C344D84B5C}" type="pres">
      <dgm:prSet presAssocID="{7C24698B-31F7-4813-A654-ACB0714D3358}" presName="imageRepeatNode" presStyleLbl="alignAcc1" presStyleIdx="4" presStyleCnt="5"/>
      <dgm:spPr/>
      <dgm:t>
        <a:bodyPr/>
        <a:lstStyle/>
        <a:p>
          <a:endParaRPr lang="en-CA"/>
        </a:p>
      </dgm:t>
    </dgm:pt>
    <dgm:pt modelId="{C25EA1D4-BDEF-43E3-BBAF-4849A6D3CB9D}" type="pres">
      <dgm:prSet presAssocID="{7C24698B-31F7-4813-A654-ACB0714D3358}" presName="imageaccent5" presStyleCnt="0"/>
      <dgm:spPr/>
      <dgm:t>
        <a:bodyPr/>
        <a:lstStyle/>
        <a:p>
          <a:endParaRPr lang="en-CA"/>
        </a:p>
      </dgm:t>
    </dgm:pt>
    <dgm:pt modelId="{3CBDFC90-1FE9-4232-A7E9-3D37B15DA3EC}" type="pres">
      <dgm:prSet presAssocID="{7C24698B-31F7-4813-A654-ACB0714D3358}" presName="accentRepeatNode" presStyleLbl="solidAlignAcc1" presStyleIdx="9" presStyleCnt="10"/>
      <dgm:spPr/>
      <dgm:t>
        <a:bodyPr/>
        <a:lstStyle/>
        <a:p>
          <a:endParaRPr lang="en-CA"/>
        </a:p>
      </dgm:t>
    </dgm:pt>
  </dgm:ptLst>
  <dgm:cxnLst>
    <dgm:cxn modelId="{31552A43-738E-4F77-A911-BDCEC28EF8ED}" type="presOf" srcId="{8D580342-5F94-4A39-A921-A246D904B31F}" destId="{4C9B59B7-3677-4D79-BF76-D53CB244F11B}" srcOrd="0" destOrd="0" presId="urn:microsoft.com/office/officeart/2008/layout/HexagonCluster"/>
    <dgm:cxn modelId="{39153B8E-45F6-4694-8649-F31AFF99F609}" type="presOf" srcId="{7C24698B-31F7-4813-A654-ACB0714D3358}" destId="{8E155CD1-357F-4C94-ACA4-C5C344D84B5C}" srcOrd="0" destOrd="0" presId="urn:microsoft.com/office/officeart/2008/layout/HexagonCluster"/>
    <dgm:cxn modelId="{4D27FE86-E04C-48D5-B33A-267C6E95D86D}" srcId="{6709E4BB-FA8C-4E82-8E81-E2309982901E}" destId="{701B0F4C-C2FC-4798-A87F-49963B6D20DD}" srcOrd="2" destOrd="0" parTransId="{9637AAED-E49F-4F4E-A3DB-CCB373725466}" sibTransId="{516B3577-ACE2-4296-9DC0-942D96FC2AF8}"/>
    <dgm:cxn modelId="{9DD0CACF-FB28-4979-AB61-335E1920E4E7}" type="presOf" srcId="{6709E4BB-FA8C-4E82-8E81-E2309982901E}" destId="{B5FCE1F5-E58A-48C3-8E6F-DB7146A5356B}" srcOrd="0" destOrd="0" presId="urn:microsoft.com/office/officeart/2008/layout/HexagonCluster"/>
    <dgm:cxn modelId="{63704923-557F-4292-9E12-2EF14AF72663}" type="presOf" srcId="{D5090D70-2489-4F0F-852F-DD593D4EAAE5}" destId="{60DC8FDD-515A-463B-A9F1-D6CFC8C80D88}" srcOrd="0" destOrd="0" presId="urn:microsoft.com/office/officeart/2008/layout/HexagonCluster"/>
    <dgm:cxn modelId="{A687ABF7-3DBD-4991-9791-B1FE0D8EBD4D}" type="presOf" srcId="{38D05691-6684-488F-B4D7-A65FC7963340}" destId="{DAB5D1FF-00AC-4DE7-B814-B60F940A17C0}" srcOrd="0" destOrd="0" presId="urn:microsoft.com/office/officeart/2008/layout/HexagonCluster"/>
    <dgm:cxn modelId="{8D2E444C-6153-4986-8C84-8483E954BFAD}" type="presOf" srcId="{E0D1D338-35DC-4FE2-969F-6F5ECBEA2436}" destId="{1A8B0325-176B-4E23-BF60-C8EC466F54CF}" srcOrd="0" destOrd="0" presId="urn:microsoft.com/office/officeart/2008/layout/HexagonCluster"/>
    <dgm:cxn modelId="{45F14AD8-4449-4D40-B98D-32990DA3E0C7}" type="presOf" srcId="{516B3577-ACE2-4296-9DC0-942D96FC2AF8}" destId="{D79DA22D-374F-4F89-A60C-0FB5B8AF25EF}" srcOrd="0" destOrd="0" presId="urn:microsoft.com/office/officeart/2008/layout/HexagonCluster"/>
    <dgm:cxn modelId="{47D17533-5FAD-4FED-8378-2856AA03F233}" srcId="{6709E4BB-FA8C-4E82-8E81-E2309982901E}" destId="{38D05691-6684-488F-B4D7-A65FC7963340}" srcOrd="3" destOrd="0" parTransId="{63D21545-A8C2-4087-84FB-743D318394AB}" sibTransId="{BC28270C-6DB9-49DF-B29A-C1625E8D2391}"/>
    <dgm:cxn modelId="{1B2A75C2-9D67-4B11-813D-57D2D794B61D}" srcId="{6709E4BB-FA8C-4E82-8E81-E2309982901E}" destId="{B9745A24-3541-488B-AB2E-CE40FC38B88E}" srcOrd="4" destOrd="0" parTransId="{D9CCE029-DF52-4F3D-ADAC-CB31D26CC7E9}" sibTransId="{7C24698B-31F7-4813-A654-ACB0714D3358}"/>
    <dgm:cxn modelId="{D8CED793-A752-4D94-AE49-AD23A77B07BC}" type="presOf" srcId="{B9745A24-3541-488B-AB2E-CE40FC38B88E}" destId="{F1E35B46-E97E-4070-8449-EC157E2E6735}" srcOrd="0" destOrd="0" presId="urn:microsoft.com/office/officeart/2008/layout/HexagonCluster"/>
    <dgm:cxn modelId="{EFF3B633-6935-4D13-8C2F-4930BB694201}" type="presOf" srcId="{701B0F4C-C2FC-4798-A87F-49963B6D20DD}" destId="{8E4257FB-9217-4A4A-8189-B06A8613CF4B}" srcOrd="0" destOrd="0" presId="urn:microsoft.com/office/officeart/2008/layout/HexagonCluster"/>
    <dgm:cxn modelId="{A884180A-7B3A-4140-B662-D03515E951A8}" type="presOf" srcId="{327B77EA-E824-4451-9DE2-29132B380CBC}" destId="{6DB7B5FC-155B-4C27-AB94-6195389A1CE1}" srcOrd="0" destOrd="0" presId="urn:microsoft.com/office/officeart/2008/layout/HexagonCluster"/>
    <dgm:cxn modelId="{29648941-9D3B-41DA-85D0-F7F13745CB6D}" srcId="{6709E4BB-FA8C-4E82-8E81-E2309982901E}" destId="{E0D1D338-35DC-4FE2-969F-6F5ECBEA2436}" srcOrd="0" destOrd="0" parTransId="{C36E61AA-137C-42E8-A738-08A2012A0A66}" sibTransId="{8D580342-5F94-4A39-A921-A246D904B31F}"/>
    <dgm:cxn modelId="{A9CFC261-090C-4416-AC22-FCDDAAC2DF24}" srcId="{6709E4BB-FA8C-4E82-8E81-E2309982901E}" destId="{327B77EA-E824-4451-9DE2-29132B380CBC}" srcOrd="1" destOrd="0" parTransId="{AE37A3BA-294C-4D82-A5C1-DE47ED1B6EB7}" sibTransId="{D5090D70-2489-4F0F-852F-DD593D4EAAE5}"/>
    <dgm:cxn modelId="{E391EF2C-9E36-4B98-81FC-2D4240D19664}" type="presOf" srcId="{BC28270C-6DB9-49DF-B29A-C1625E8D2391}" destId="{69232D5C-8146-4F36-8DA3-96B716F79AF4}" srcOrd="0" destOrd="0" presId="urn:microsoft.com/office/officeart/2008/layout/HexagonCluster"/>
    <dgm:cxn modelId="{0EC0B423-B46A-4495-ABFD-E62AB56C2591}" type="presParOf" srcId="{B5FCE1F5-E58A-48C3-8E6F-DB7146A5356B}" destId="{B1B8048F-53F7-4D04-A08B-816045A6AA75}" srcOrd="0" destOrd="0" presId="urn:microsoft.com/office/officeart/2008/layout/HexagonCluster"/>
    <dgm:cxn modelId="{97E556EE-C87F-4E05-AD78-BDD853437B1A}" type="presParOf" srcId="{B1B8048F-53F7-4D04-A08B-816045A6AA75}" destId="{1A8B0325-176B-4E23-BF60-C8EC466F54CF}" srcOrd="0" destOrd="0" presId="urn:microsoft.com/office/officeart/2008/layout/HexagonCluster"/>
    <dgm:cxn modelId="{79CE6A49-1C96-415B-A14D-B385536CE857}" type="presParOf" srcId="{B5FCE1F5-E58A-48C3-8E6F-DB7146A5356B}" destId="{62F44CEE-4013-4B08-9ED1-6E27177E49B0}" srcOrd="1" destOrd="0" presId="urn:microsoft.com/office/officeart/2008/layout/HexagonCluster"/>
    <dgm:cxn modelId="{135CB539-F9D3-46DA-AC1F-0F4AC3977C4C}" type="presParOf" srcId="{62F44CEE-4013-4B08-9ED1-6E27177E49B0}" destId="{D95B0173-895F-4525-9231-A983728A1EC5}" srcOrd="0" destOrd="0" presId="urn:microsoft.com/office/officeart/2008/layout/HexagonCluster"/>
    <dgm:cxn modelId="{E8D59181-C330-4FAB-B21E-6844A06B8D3D}" type="presParOf" srcId="{B5FCE1F5-E58A-48C3-8E6F-DB7146A5356B}" destId="{C6B2CC8B-B3BE-4642-82ED-D1BBD2BEBB8A}" srcOrd="2" destOrd="0" presId="urn:microsoft.com/office/officeart/2008/layout/HexagonCluster"/>
    <dgm:cxn modelId="{BDF48529-D407-487F-B7DF-EAF0C682FE66}" type="presParOf" srcId="{C6B2CC8B-B3BE-4642-82ED-D1BBD2BEBB8A}" destId="{4C9B59B7-3677-4D79-BF76-D53CB244F11B}" srcOrd="0" destOrd="0" presId="urn:microsoft.com/office/officeart/2008/layout/HexagonCluster"/>
    <dgm:cxn modelId="{F42B842B-8736-4BEF-B49D-61D343A1CBA8}" type="presParOf" srcId="{B5FCE1F5-E58A-48C3-8E6F-DB7146A5356B}" destId="{917E5A52-1976-4278-9593-EF31C0582036}" srcOrd="3" destOrd="0" presId="urn:microsoft.com/office/officeart/2008/layout/HexagonCluster"/>
    <dgm:cxn modelId="{13485954-A3B5-49B7-A5DE-D688DF518A32}" type="presParOf" srcId="{917E5A52-1976-4278-9593-EF31C0582036}" destId="{30C4FD19-6BFB-40B7-99C3-026F8647BF53}" srcOrd="0" destOrd="0" presId="urn:microsoft.com/office/officeart/2008/layout/HexagonCluster"/>
    <dgm:cxn modelId="{E8C355C6-954F-415D-94B7-4AD7654806FE}" type="presParOf" srcId="{B5FCE1F5-E58A-48C3-8E6F-DB7146A5356B}" destId="{613D6A6C-0459-45AC-9A6E-208A5533239B}" srcOrd="4" destOrd="0" presId="urn:microsoft.com/office/officeart/2008/layout/HexagonCluster"/>
    <dgm:cxn modelId="{0212D19C-58AE-43F7-B9DE-7C1031EC802B}" type="presParOf" srcId="{613D6A6C-0459-45AC-9A6E-208A5533239B}" destId="{6DB7B5FC-155B-4C27-AB94-6195389A1CE1}" srcOrd="0" destOrd="0" presId="urn:microsoft.com/office/officeart/2008/layout/HexagonCluster"/>
    <dgm:cxn modelId="{95DA0340-2FA2-47F4-A6BD-CA25313A3A45}" type="presParOf" srcId="{B5FCE1F5-E58A-48C3-8E6F-DB7146A5356B}" destId="{4BD2047C-0AAE-4D23-9DF8-EC597FF7C036}" srcOrd="5" destOrd="0" presId="urn:microsoft.com/office/officeart/2008/layout/HexagonCluster"/>
    <dgm:cxn modelId="{E9E4988B-C495-402F-B985-3649E99469F4}" type="presParOf" srcId="{4BD2047C-0AAE-4D23-9DF8-EC597FF7C036}" destId="{B0F2A4A4-2A36-4424-942D-5007AE481B79}" srcOrd="0" destOrd="0" presId="urn:microsoft.com/office/officeart/2008/layout/HexagonCluster"/>
    <dgm:cxn modelId="{7C440F2B-53AE-4E8D-A6DA-94267BADED99}" type="presParOf" srcId="{B5FCE1F5-E58A-48C3-8E6F-DB7146A5356B}" destId="{0814D540-9FD6-4FCD-AA85-AE5CAFAFA85D}" srcOrd="6" destOrd="0" presId="urn:microsoft.com/office/officeart/2008/layout/HexagonCluster"/>
    <dgm:cxn modelId="{8C4A3697-121D-4519-B60D-980732D29369}" type="presParOf" srcId="{0814D540-9FD6-4FCD-AA85-AE5CAFAFA85D}" destId="{60DC8FDD-515A-463B-A9F1-D6CFC8C80D88}" srcOrd="0" destOrd="0" presId="urn:microsoft.com/office/officeart/2008/layout/HexagonCluster"/>
    <dgm:cxn modelId="{176602A7-94E6-49C4-AB6F-985E7A55BF35}" type="presParOf" srcId="{B5FCE1F5-E58A-48C3-8E6F-DB7146A5356B}" destId="{509FAAF3-B365-479D-87D3-0C5DE4BC3712}" srcOrd="7" destOrd="0" presId="urn:microsoft.com/office/officeart/2008/layout/HexagonCluster"/>
    <dgm:cxn modelId="{405F646E-D383-4CD9-B932-E7FB4B34D472}" type="presParOf" srcId="{509FAAF3-B365-479D-87D3-0C5DE4BC3712}" destId="{4F7D9121-11F7-4072-B2AA-831AF91520FA}" srcOrd="0" destOrd="0" presId="urn:microsoft.com/office/officeart/2008/layout/HexagonCluster"/>
    <dgm:cxn modelId="{212981E4-DC0F-4A7F-8FDE-37D3EFE5CD88}" type="presParOf" srcId="{B5FCE1F5-E58A-48C3-8E6F-DB7146A5356B}" destId="{51597FEF-DCF5-48DF-BDF0-2EDFE2C0C53B}" srcOrd="8" destOrd="0" presId="urn:microsoft.com/office/officeart/2008/layout/HexagonCluster"/>
    <dgm:cxn modelId="{E53482C2-47BA-43DA-9688-26C86E564D3C}" type="presParOf" srcId="{51597FEF-DCF5-48DF-BDF0-2EDFE2C0C53B}" destId="{8E4257FB-9217-4A4A-8189-B06A8613CF4B}" srcOrd="0" destOrd="0" presId="urn:microsoft.com/office/officeart/2008/layout/HexagonCluster"/>
    <dgm:cxn modelId="{88E3ABAC-A8B0-4900-819B-FA751D468CFA}" type="presParOf" srcId="{B5FCE1F5-E58A-48C3-8E6F-DB7146A5356B}" destId="{B67C3A2D-9B63-4E30-93E3-D5C6A478B958}" srcOrd="9" destOrd="0" presId="urn:microsoft.com/office/officeart/2008/layout/HexagonCluster"/>
    <dgm:cxn modelId="{F38B27BA-DE6D-4CA9-B277-7449B25FB7EB}" type="presParOf" srcId="{B67C3A2D-9B63-4E30-93E3-D5C6A478B958}" destId="{A512955B-275A-45E6-A61C-6D7EEF0080C6}" srcOrd="0" destOrd="0" presId="urn:microsoft.com/office/officeart/2008/layout/HexagonCluster"/>
    <dgm:cxn modelId="{22AF7100-EC2D-4F8B-A5E3-852E292E6C3F}" type="presParOf" srcId="{B5FCE1F5-E58A-48C3-8E6F-DB7146A5356B}" destId="{1FE98216-BC35-4556-ABA1-1751C15AD732}" srcOrd="10" destOrd="0" presId="urn:microsoft.com/office/officeart/2008/layout/HexagonCluster"/>
    <dgm:cxn modelId="{A624CAE7-706D-4D2D-9314-7F403169E175}" type="presParOf" srcId="{1FE98216-BC35-4556-ABA1-1751C15AD732}" destId="{D79DA22D-374F-4F89-A60C-0FB5B8AF25EF}" srcOrd="0" destOrd="0" presId="urn:microsoft.com/office/officeart/2008/layout/HexagonCluster"/>
    <dgm:cxn modelId="{0A1E2819-0883-49FC-BB61-E81EB18111FB}" type="presParOf" srcId="{B5FCE1F5-E58A-48C3-8E6F-DB7146A5356B}" destId="{6DDA34D4-8221-417E-B81B-B17FB03D88CD}" srcOrd="11" destOrd="0" presId="urn:microsoft.com/office/officeart/2008/layout/HexagonCluster"/>
    <dgm:cxn modelId="{C010496C-31E0-4E78-A51E-8E5A9798EAE1}" type="presParOf" srcId="{6DDA34D4-8221-417E-B81B-B17FB03D88CD}" destId="{EC9DB23E-30F5-4BEC-8FF4-6278BE51C974}" srcOrd="0" destOrd="0" presId="urn:microsoft.com/office/officeart/2008/layout/HexagonCluster"/>
    <dgm:cxn modelId="{DDFC15D9-B4CC-4C6F-BD72-F5145FC9BC07}" type="presParOf" srcId="{B5FCE1F5-E58A-48C3-8E6F-DB7146A5356B}" destId="{6A754152-7E62-4254-95F1-437359B1D83A}" srcOrd="12" destOrd="0" presId="urn:microsoft.com/office/officeart/2008/layout/HexagonCluster"/>
    <dgm:cxn modelId="{5547420E-D635-4C8C-B42B-C81C8F719C78}" type="presParOf" srcId="{6A754152-7E62-4254-95F1-437359B1D83A}" destId="{DAB5D1FF-00AC-4DE7-B814-B60F940A17C0}" srcOrd="0" destOrd="0" presId="urn:microsoft.com/office/officeart/2008/layout/HexagonCluster"/>
    <dgm:cxn modelId="{94088389-52B7-4801-AB46-B1149B038A03}" type="presParOf" srcId="{B5FCE1F5-E58A-48C3-8E6F-DB7146A5356B}" destId="{C3971394-6CBB-4D3D-B7BD-4171D5ECB988}" srcOrd="13" destOrd="0" presId="urn:microsoft.com/office/officeart/2008/layout/HexagonCluster"/>
    <dgm:cxn modelId="{3F32B3C2-C07C-43F2-AB1D-2BB20F49E123}" type="presParOf" srcId="{C3971394-6CBB-4D3D-B7BD-4171D5ECB988}" destId="{6116D58E-75DC-4F0A-BE65-77DA22AE1D90}" srcOrd="0" destOrd="0" presId="urn:microsoft.com/office/officeart/2008/layout/HexagonCluster"/>
    <dgm:cxn modelId="{5CADCC2C-5A04-4FE1-92AF-EFAEF95F3DD0}" type="presParOf" srcId="{B5FCE1F5-E58A-48C3-8E6F-DB7146A5356B}" destId="{4DB7E0B2-B69D-4EF7-854C-E308E6079183}" srcOrd="14" destOrd="0" presId="urn:microsoft.com/office/officeart/2008/layout/HexagonCluster"/>
    <dgm:cxn modelId="{7BD11A0E-52EA-432F-A8F1-2379F3354BAE}" type="presParOf" srcId="{4DB7E0B2-B69D-4EF7-854C-E308E6079183}" destId="{69232D5C-8146-4F36-8DA3-96B716F79AF4}" srcOrd="0" destOrd="0" presId="urn:microsoft.com/office/officeart/2008/layout/HexagonCluster"/>
    <dgm:cxn modelId="{544548BD-F12B-4A72-8A5F-7AF67CBCCC69}" type="presParOf" srcId="{B5FCE1F5-E58A-48C3-8E6F-DB7146A5356B}" destId="{E332EFE3-3E43-4C74-945C-26A5CEF70F31}" srcOrd="15" destOrd="0" presId="urn:microsoft.com/office/officeart/2008/layout/HexagonCluster"/>
    <dgm:cxn modelId="{8CDCEA39-8313-4962-8ABF-E7BC642D7072}" type="presParOf" srcId="{E332EFE3-3E43-4C74-945C-26A5CEF70F31}" destId="{88F1E5A5-452E-4A15-B73A-9A049F809BF0}" srcOrd="0" destOrd="0" presId="urn:microsoft.com/office/officeart/2008/layout/HexagonCluster"/>
    <dgm:cxn modelId="{2895DD89-5633-4E86-BA69-0C6207650DD3}" type="presParOf" srcId="{B5FCE1F5-E58A-48C3-8E6F-DB7146A5356B}" destId="{23D83E65-234D-41EA-B13E-4612A90FBB9D}" srcOrd="16" destOrd="0" presId="urn:microsoft.com/office/officeart/2008/layout/HexagonCluster"/>
    <dgm:cxn modelId="{1FFE93D0-FE40-4B20-AD30-E55C87DE0BA5}" type="presParOf" srcId="{23D83E65-234D-41EA-B13E-4612A90FBB9D}" destId="{F1E35B46-E97E-4070-8449-EC157E2E6735}" srcOrd="0" destOrd="0" presId="urn:microsoft.com/office/officeart/2008/layout/HexagonCluster"/>
    <dgm:cxn modelId="{590DEB5D-0F38-40D5-8D84-17B404B851FC}" type="presParOf" srcId="{B5FCE1F5-E58A-48C3-8E6F-DB7146A5356B}" destId="{A0C1D341-2978-4A3F-A244-0755DA664DF3}" srcOrd="17" destOrd="0" presId="urn:microsoft.com/office/officeart/2008/layout/HexagonCluster"/>
    <dgm:cxn modelId="{893E7F78-4C39-4BEE-8917-4E452974E14F}" type="presParOf" srcId="{A0C1D341-2978-4A3F-A244-0755DA664DF3}" destId="{960CE5D0-F573-4872-AFAB-AED52FD8C5E8}" srcOrd="0" destOrd="0" presId="urn:microsoft.com/office/officeart/2008/layout/HexagonCluster"/>
    <dgm:cxn modelId="{40E96A4F-4D4D-4DAA-98BA-9ED209AB116D}" type="presParOf" srcId="{B5FCE1F5-E58A-48C3-8E6F-DB7146A5356B}" destId="{67947218-BEAD-4839-B7CD-1594AB67A6CF}" srcOrd="18" destOrd="0" presId="urn:microsoft.com/office/officeart/2008/layout/HexagonCluster"/>
    <dgm:cxn modelId="{235B025D-7977-4F9D-A678-BA3CE7DB2408}" type="presParOf" srcId="{67947218-BEAD-4839-B7CD-1594AB67A6CF}" destId="{8E155CD1-357F-4C94-ACA4-C5C344D84B5C}" srcOrd="0" destOrd="0" presId="urn:microsoft.com/office/officeart/2008/layout/HexagonCluster"/>
    <dgm:cxn modelId="{54F906E5-7DCD-44AA-8CC0-6D36FCA96B61}" type="presParOf" srcId="{B5FCE1F5-E58A-48C3-8E6F-DB7146A5356B}" destId="{C25EA1D4-BDEF-43E3-BBAF-4849A6D3CB9D}" srcOrd="19" destOrd="0" presId="urn:microsoft.com/office/officeart/2008/layout/HexagonCluster"/>
    <dgm:cxn modelId="{30B065A4-D77D-482D-A2A6-8DE6B170D1FB}" type="presParOf" srcId="{C25EA1D4-BDEF-43E3-BBAF-4849A6D3CB9D}" destId="{3CBDFC90-1FE9-4232-A7E9-3D37B15DA3EC}"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04D6973-754B-47CD-95F4-E4177A42261F}" type="datetimeFigureOut">
              <a:rPr lang="en-US" altLang="en-US"/>
              <a:pPr/>
              <a:t>10/25/2017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E8D216E-3286-4007-A09A-41655211AEC2}" type="slidenum">
              <a:rPr lang="en-US" altLang="en-US"/>
              <a:pPr/>
              <a:t>‹#›</a:t>
            </a:fld>
            <a:endParaRPr lang="en-US" altLang="en-US"/>
          </a:p>
        </p:txBody>
      </p:sp>
    </p:spTree>
    <p:extLst>
      <p:ext uri="{BB962C8B-B14F-4D97-AF65-F5344CB8AC3E}">
        <p14:creationId xmlns:p14="http://schemas.microsoft.com/office/powerpoint/2010/main" val="40591046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2979507-E6EB-4E09-9330-8A6222761008}" type="datetimeFigureOut">
              <a:rPr lang="en-US" altLang="en-US"/>
              <a:pPr/>
              <a:t>10/25/2017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8B6414A-BA14-4DDA-AFF4-139240F35821}" type="slidenum">
              <a:rPr lang="en-US" altLang="en-US"/>
              <a:pPr/>
              <a:t>‹#›</a:t>
            </a:fld>
            <a:endParaRPr lang="en-US" altLang="en-US"/>
          </a:p>
        </p:txBody>
      </p:sp>
    </p:spTree>
    <p:extLst>
      <p:ext uri="{BB962C8B-B14F-4D97-AF65-F5344CB8AC3E}">
        <p14:creationId xmlns:p14="http://schemas.microsoft.com/office/powerpoint/2010/main" val="225283980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B6414A-BA14-4DDA-AFF4-139240F35821}" type="slidenum">
              <a:rPr lang="en-US" altLang="en-US" smtClean="0"/>
              <a:pPr/>
              <a:t>1</a:t>
            </a:fld>
            <a:endParaRPr lang="en-US" altLang="en-US"/>
          </a:p>
        </p:txBody>
      </p:sp>
    </p:spTree>
    <p:extLst>
      <p:ext uri="{BB962C8B-B14F-4D97-AF65-F5344CB8AC3E}">
        <p14:creationId xmlns:p14="http://schemas.microsoft.com/office/powerpoint/2010/main" val="2663965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410" eaLnBrk="1" fontAlgn="auto" hangingPunct="1">
              <a:spcBef>
                <a:spcPts val="0"/>
              </a:spcBef>
              <a:spcAft>
                <a:spcPts val="0"/>
              </a:spcAft>
              <a:defRPr/>
            </a:pPr>
            <a:endParaRPr lang="en-CA" sz="1100" dirty="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10</a:t>
            </a:fld>
            <a:endParaRPr lang="en-US" altLang="en-US" dirty="0"/>
          </a:p>
        </p:txBody>
      </p:sp>
    </p:spTree>
    <p:extLst>
      <p:ext uri="{BB962C8B-B14F-4D97-AF65-F5344CB8AC3E}">
        <p14:creationId xmlns:p14="http://schemas.microsoft.com/office/powerpoint/2010/main" val="132725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11</a:t>
            </a:fld>
            <a:endParaRPr lang="en-US" altLang="en-US" dirty="0"/>
          </a:p>
        </p:txBody>
      </p:sp>
    </p:spTree>
    <p:extLst>
      <p:ext uri="{BB962C8B-B14F-4D97-AF65-F5344CB8AC3E}">
        <p14:creationId xmlns:p14="http://schemas.microsoft.com/office/powerpoint/2010/main" val="141352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410">
              <a:defRPr/>
            </a:pPr>
            <a:endParaRPr lang="en-CA" sz="1100" dirty="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12</a:t>
            </a:fld>
            <a:endParaRPr lang="en-US" altLang="en-US" dirty="0"/>
          </a:p>
        </p:txBody>
      </p:sp>
    </p:spTree>
    <p:extLst>
      <p:ext uri="{BB962C8B-B14F-4D97-AF65-F5344CB8AC3E}">
        <p14:creationId xmlns:p14="http://schemas.microsoft.com/office/powerpoint/2010/main" val="1162436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376" eaLnBrk="1" fontAlgn="auto" hangingPunct="1">
              <a:spcBef>
                <a:spcPts val="0"/>
              </a:spcBef>
              <a:spcAft>
                <a:spcPts val="0"/>
              </a:spcAft>
              <a:defRPr/>
            </a:pPr>
            <a:endParaRPr lang="en-CA" sz="1100" dirty="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13</a:t>
            </a:fld>
            <a:endParaRPr lang="en-US" altLang="en-US" dirty="0"/>
          </a:p>
        </p:txBody>
      </p:sp>
    </p:spTree>
    <p:extLst>
      <p:ext uri="{BB962C8B-B14F-4D97-AF65-F5344CB8AC3E}">
        <p14:creationId xmlns:p14="http://schemas.microsoft.com/office/powerpoint/2010/main" val="211549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14</a:t>
            </a:fld>
            <a:endParaRPr lang="en-US" altLang="en-US" dirty="0"/>
          </a:p>
        </p:txBody>
      </p:sp>
    </p:spTree>
    <p:extLst>
      <p:ext uri="{BB962C8B-B14F-4D97-AF65-F5344CB8AC3E}">
        <p14:creationId xmlns:p14="http://schemas.microsoft.com/office/powerpoint/2010/main" val="2082508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15</a:t>
            </a:fld>
            <a:endParaRPr lang="en-US" altLang="en-US" dirty="0"/>
          </a:p>
        </p:txBody>
      </p:sp>
    </p:spTree>
    <p:extLst>
      <p:ext uri="{BB962C8B-B14F-4D97-AF65-F5344CB8AC3E}">
        <p14:creationId xmlns:p14="http://schemas.microsoft.com/office/powerpoint/2010/main" val="1166016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410">
              <a:defRPr/>
            </a:pPr>
            <a:endParaRPr lang="fr-CA" sz="1100" dirty="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16</a:t>
            </a:fld>
            <a:endParaRPr lang="en-US" altLang="en-US" dirty="0"/>
          </a:p>
        </p:txBody>
      </p:sp>
    </p:spTree>
    <p:extLst>
      <p:ext uri="{BB962C8B-B14F-4D97-AF65-F5344CB8AC3E}">
        <p14:creationId xmlns:p14="http://schemas.microsoft.com/office/powerpoint/2010/main" val="1507707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6">
              <a:defRPr/>
            </a:pPr>
            <a:endParaRPr lang="en-CA" sz="1100" dirty="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17</a:t>
            </a:fld>
            <a:endParaRPr lang="en-US" altLang="en-US" dirty="0"/>
          </a:p>
        </p:txBody>
      </p:sp>
    </p:spTree>
    <p:extLst>
      <p:ext uri="{BB962C8B-B14F-4D97-AF65-F5344CB8AC3E}">
        <p14:creationId xmlns:p14="http://schemas.microsoft.com/office/powerpoint/2010/main" val="2579869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sz="1100" dirty="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18</a:t>
            </a:fld>
            <a:endParaRPr lang="en-US" altLang="en-US" dirty="0"/>
          </a:p>
        </p:txBody>
      </p:sp>
    </p:spTree>
    <p:extLst>
      <p:ext uri="{BB962C8B-B14F-4D97-AF65-F5344CB8AC3E}">
        <p14:creationId xmlns:p14="http://schemas.microsoft.com/office/powerpoint/2010/main" val="1478195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19</a:t>
            </a:fld>
            <a:endParaRPr lang="en-US" altLang="en-US" dirty="0"/>
          </a:p>
        </p:txBody>
      </p:sp>
    </p:spTree>
    <p:extLst>
      <p:ext uri="{BB962C8B-B14F-4D97-AF65-F5344CB8AC3E}">
        <p14:creationId xmlns:p14="http://schemas.microsoft.com/office/powerpoint/2010/main" val="2585698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2</a:t>
            </a:fld>
            <a:endParaRPr lang="en-US" altLang="en-US" dirty="0"/>
          </a:p>
        </p:txBody>
      </p:sp>
    </p:spTree>
    <p:extLst>
      <p:ext uri="{BB962C8B-B14F-4D97-AF65-F5344CB8AC3E}">
        <p14:creationId xmlns:p14="http://schemas.microsoft.com/office/powerpoint/2010/main" val="2539591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sz="1100" b="0" baseline="0" dirty="0" smtClean="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20</a:t>
            </a:fld>
            <a:endParaRPr lang="en-US" altLang="en-US" dirty="0"/>
          </a:p>
        </p:txBody>
      </p:sp>
    </p:spTree>
    <p:extLst>
      <p:ext uri="{BB962C8B-B14F-4D97-AF65-F5344CB8AC3E}">
        <p14:creationId xmlns:p14="http://schemas.microsoft.com/office/powerpoint/2010/main" val="957186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sz="1100" b="0" baseline="0" dirty="0" smtClean="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21</a:t>
            </a:fld>
            <a:endParaRPr lang="en-US" altLang="en-US" dirty="0"/>
          </a:p>
        </p:txBody>
      </p:sp>
    </p:spTree>
    <p:extLst>
      <p:ext uri="{BB962C8B-B14F-4D97-AF65-F5344CB8AC3E}">
        <p14:creationId xmlns:p14="http://schemas.microsoft.com/office/powerpoint/2010/main" val="3534960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sz="1100" b="0" baseline="0" dirty="0" smtClean="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22</a:t>
            </a:fld>
            <a:endParaRPr lang="en-US" altLang="en-US" dirty="0"/>
          </a:p>
        </p:txBody>
      </p:sp>
    </p:spTree>
    <p:extLst>
      <p:ext uri="{BB962C8B-B14F-4D97-AF65-F5344CB8AC3E}">
        <p14:creationId xmlns:p14="http://schemas.microsoft.com/office/powerpoint/2010/main" val="4254458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sz="1100" b="0" baseline="0" dirty="0" smtClean="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23</a:t>
            </a:fld>
            <a:endParaRPr lang="en-US" altLang="en-US" dirty="0"/>
          </a:p>
        </p:txBody>
      </p:sp>
    </p:spTree>
    <p:extLst>
      <p:ext uri="{BB962C8B-B14F-4D97-AF65-F5344CB8AC3E}">
        <p14:creationId xmlns:p14="http://schemas.microsoft.com/office/powerpoint/2010/main" val="1001880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sz="1100" b="0" baseline="0" dirty="0" smtClean="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24</a:t>
            </a:fld>
            <a:endParaRPr lang="en-US" altLang="en-US" dirty="0"/>
          </a:p>
        </p:txBody>
      </p:sp>
    </p:spTree>
    <p:extLst>
      <p:ext uri="{BB962C8B-B14F-4D97-AF65-F5344CB8AC3E}">
        <p14:creationId xmlns:p14="http://schemas.microsoft.com/office/powerpoint/2010/main" val="1123430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sz="1100" b="0" baseline="0" dirty="0" smtClean="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25</a:t>
            </a:fld>
            <a:endParaRPr lang="en-US" altLang="en-US" dirty="0"/>
          </a:p>
        </p:txBody>
      </p:sp>
    </p:spTree>
    <p:extLst>
      <p:ext uri="{BB962C8B-B14F-4D97-AF65-F5344CB8AC3E}">
        <p14:creationId xmlns:p14="http://schemas.microsoft.com/office/powerpoint/2010/main" val="2149706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sz="1100" dirty="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26</a:t>
            </a:fld>
            <a:endParaRPr lang="en-US" altLang="en-US" dirty="0"/>
          </a:p>
        </p:txBody>
      </p:sp>
    </p:spTree>
    <p:extLst>
      <p:ext uri="{BB962C8B-B14F-4D97-AF65-F5344CB8AC3E}">
        <p14:creationId xmlns:p14="http://schemas.microsoft.com/office/powerpoint/2010/main" val="1826276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3</a:t>
            </a:fld>
            <a:endParaRPr lang="en-US" altLang="en-US" dirty="0"/>
          </a:p>
        </p:txBody>
      </p:sp>
    </p:spTree>
    <p:extLst>
      <p:ext uri="{BB962C8B-B14F-4D97-AF65-F5344CB8AC3E}">
        <p14:creationId xmlns:p14="http://schemas.microsoft.com/office/powerpoint/2010/main" val="2305856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6">
              <a:defRPr/>
            </a:pPr>
            <a:endParaRPr lang="en-CA" sz="1100" dirty="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4</a:t>
            </a:fld>
            <a:endParaRPr lang="en-US" altLang="en-US" dirty="0"/>
          </a:p>
        </p:txBody>
      </p:sp>
    </p:spTree>
    <p:extLst>
      <p:ext uri="{BB962C8B-B14F-4D97-AF65-F5344CB8AC3E}">
        <p14:creationId xmlns:p14="http://schemas.microsoft.com/office/powerpoint/2010/main" val="400638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5</a:t>
            </a:fld>
            <a:endParaRPr lang="en-US" altLang="en-US" dirty="0"/>
          </a:p>
        </p:txBody>
      </p:sp>
    </p:spTree>
    <p:extLst>
      <p:ext uri="{BB962C8B-B14F-4D97-AF65-F5344CB8AC3E}">
        <p14:creationId xmlns:p14="http://schemas.microsoft.com/office/powerpoint/2010/main" val="1170390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0410">
              <a:defRPr/>
            </a:pPr>
            <a:endParaRPr lang="en-CA" sz="1100" dirty="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6</a:t>
            </a:fld>
            <a:endParaRPr lang="en-US" altLang="en-US" dirty="0"/>
          </a:p>
        </p:txBody>
      </p:sp>
    </p:spTree>
    <p:extLst>
      <p:ext uri="{BB962C8B-B14F-4D97-AF65-F5344CB8AC3E}">
        <p14:creationId xmlns:p14="http://schemas.microsoft.com/office/powerpoint/2010/main" val="232744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7</a:t>
            </a:fld>
            <a:endParaRPr lang="en-US" altLang="en-US" dirty="0"/>
          </a:p>
        </p:txBody>
      </p:sp>
    </p:spTree>
    <p:extLst>
      <p:ext uri="{BB962C8B-B14F-4D97-AF65-F5344CB8AC3E}">
        <p14:creationId xmlns:p14="http://schemas.microsoft.com/office/powerpoint/2010/main" val="355096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8</a:t>
            </a:fld>
            <a:endParaRPr lang="en-US" altLang="en-US" dirty="0"/>
          </a:p>
        </p:txBody>
      </p:sp>
    </p:spTree>
    <p:extLst>
      <p:ext uri="{BB962C8B-B14F-4D97-AF65-F5344CB8AC3E}">
        <p14:creationId xmlns:p14="http://schemas.microsoft.com/office/powerpoint/2010/main" val="3628426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p>
        </p:txBody>
      </p:sp>
      <p:sp>
        <p:nvSpPr>
          <p:cNvPr id="4" name="Slide Number Placeholder 3"/>
          <p:cNvSpPr>
            <a:spLocks noGrp="1"/>
          </p:cNvSpPr>
          <p:nvPr>
            <p:ph type="sldNum" sz="quarter" idx="10"/>
          </p:nvPr>
        </p:nvSpPr>
        <p:spPr/>
        <p:txBody>
          <a:bodyPr/>
          <a:lstStyle/>
          <a:p>
            <a:pPr>
              <a:defRPr/>
            </a:pPr>
            <a:fld id="{2AD95B04-867C-43E8-B4EC-6C4D32086EA6}" type="slidenum">
              <a:rPr lang="en-US" altLang="en-US" smtClean="0"/>
              <a:pPr>
                <a:defRPr/>
              </a:pPr>
              <a:t>9</a:t>
            </a:fld>
            <a:endParaRPr lang="en-US" altLang="en-US" dirty="0"/>
          </a:p>
        </p:txBody>
      </p:sp>
    </p:spTree>
    <p:extLst>
      <p:ext uri="{BB962C8B-B14F-4D97-AF65-F5344CB8AC3E}">
        <p14:creationId xmlns:p14="http://schemas.microsoft.com/office/powerpoint/2010/main" val="2279054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half imag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Content Placeholder 2"/>
          <p:cNvSpPr>
            <a:spLocks noGrp="1"/>
          </p:cNvSpPr>
          <p:nvPr>
            <p:ph idx="11"/>
          </p:nvPr>
        </p:nvSpPr>
        <p:spPr>
          <a:xfrm>
            <a:off x="4694296" y="753534"/>
            <a:ext cx="3992504" cy="5436540"/>
          </a:xfrm>
        </p:spPr>
        <p:txBody>
          <a:bodyPr/>
          <a:lstStyle>
            <a:lvl1pPr marL="0" indent="0">
              <a:buNone/>
              <a:defRPr>
                <a:latin typeface="Century Gothic" pitchFamily="34" charset="0"/>
              </a:defRPr>
            </a:lvl1pPr>
          </a:lstStyle>
          <a:p>
            <a:pPr lvl="0"/>
            <a:endParaRPr lang="en-US" dirty="0"/>
          </a:p>
        </p:txBody>
      </p:sp>
      <p:sp>
        <p:nvSpPr>
          <p:cNvPr id="2" name="Title 1"/>
          <p:cNvSpPr>
            <a:spLocks noGrp="1"/>
          </p:cNvSpPr>
          <p:nvPr>
            <p:ph type="ctrTitle"/>
          </p:nvPr>
        </p:nvSpPr>
        <p:spPr>
          <a:xfrm>
            <a:off x="487969" y="753535"/>
            <a:ext cx="3792400" cy="2376252"/>
          </a:xfrm>
        </p:spPr>
        <p:txBody>
          <a:bodyPr>
            <a:normAutofit/>
          </a:bodyPr>
          <a:lstStyle>
            <a:lvl1pPr algn="l">
              <a:defRPr sz="4000" b="0" i="0">
                <a:solidFill>
                  <a:srgbClr val="0082C9"/>
                </a:solidFill>
                <a:latin typeface="Century Gothic" pitchFamily="34" charset="0"/>
                <a:cs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7968" y="3336749"/>
            <a:ext cx="3792401" cy="1752600"/>
          </a:xfrm>
        </p:spPr>
        <p:txBody>
          <a:bodyPr>
            <a:normAutofit/>
          </a:bodyPr>
          <a:lstStyle>
            <a:lvl1pPr marL="0" indent="0" algn="l">
              <a:buNone/>
              <a:defRPr sz="2400" b="0" i="0" baseline="0">
                <a:solidFill>
                  <a:srgbClr val="595959"/>
                </a:solidFill>
                <a:latin typeface="Century Gothic" pitchFamily="34" charset="0"/>
                <a:cs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12" name="Slide Number Placeholder 5"/>
          <p:cNvSpPr>
            <a:spLocks noGrp="1"/>
          </p:cNvSpPr>
          <p:nvPr>
            <p:ph type="sldNum" sz="quarter" idx="12"/>
          </p:nvPr>
        </p:nvSpPr>
        <p:spPr/>
        <p:txBody>
          <a:bodyPr/>
          <a:lstStyle>
            <a:lvl1pPr>
              <a:defRPr/>
            </a:lvl1pPr>
          </a:lstStyle>
          <a:p>
            <a:fld id="{A3C1C3F4-7627-499B-A387-D46B6B71D0BD}" type="slidenum">
              <a:rPr lang="en-US" altLang="en-US"/>
              <a:pPr/>
              <a:t>‹#›</a:t>
            </a:fld>
            <a:endParaRPr lang="en-US" altLang="en-US"/>
          </a:p>
        </p:txBody>
      </p:sp>
      <p:pic>
        <p:nvPicPr>
          <p:cNvPr id="14"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bwMode="auto">
          <a:xfrm>
            <a:off x="499363" y="3231387"/>
            <a:ext cx="382755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userDrawn="1"/>
        </p:nvCxnSpPr>
        <p:spPr>
          <a:xfrm>
            <a:off x="436449" y="6276975"/>
            <a:ext cx="8250351"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pic>
        <p:nvPicPr>
          <p:cNvPr id="16" name="Picture 7"/>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bwMode="auto">
          <a:xfrm>
            <a:off x="436449" y="544182"/>
            <a:ext cx="8254800" cy="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prod.prv\shared\NCR\CMO\CMB_NEW\0400-Comms Svcs\480 - Publishing and Production\!Flag Signatures\Canada Wordmark\Colour\Canada_Colou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75249" y="6356350"/>
            <a:ext cx="1116000" cy="2742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0"/>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35600" y="248400"/>
            <a:ext cx="2154461" cy="2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5897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082C9"/>
                </a:solidFill>
              </a:defRPr>
            </a:lvl1pPr>
          </a:lstStyle>
          <a:p>
            <a:r>
              <a:rPr lang="en-CA" dirty="0" smtClean="0"/>
              <a:t>Click to edit Master title style</a:t>
            </a:r>
            <a:endParaRPr lang="en-US" dirty="0"/>
          </a:p>
        </p:txBody>
      </p:sp>
      <p:sp>
        <p:nvSpPr>
          <p:cNvPr id="6" name="Slide Number Placeholder 5"/>
          <p:cNvSpPr>
            <a:spLocks noGrp="1"/>
          </p:cNvSpPr>
          <p:nvPr>
            <p:ph type="sldNum" sz="quarter" idx="10"/>
          </p:nvPr>
        </p:nvSpPr>
        <p:spPr/>
        <p:txBody>
          <a:bodyPr/>
          <a:lstStyle>
            <a:lvl1pPr>
              <a:defRPr/>
            </a:lvl1pPr>
          </a:lstStyle>
          <a:p>
            <a:fld id="{7D325CEB-1D58-4033-B3AA-47E6E8AA1651}" type="slidenum">
              <a:rPr lang="en-US" altLang="en-US"/>
              <a:pPr/>
              <a:t>‹#›</a:t>
            </a:fld>
            <a:endParaRPr lang="en-US" altLang="en-US"/>
          </a:p>
        </p:txBody>
      </p:sp>
    </p:spTree>
    <p:extLst>
      <p:ext uri="{BB962C8B-B14F-4D97-AF65-F5344CB8AC3E}">
        <p14:creationId xmlns:p14="http://schemas.microsoft.com/office/powerpoint/2010/main" val="41864238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0"/>
          </p:nvPr>
        </p:nvSpPr>
        <p:spPr/>
        <p:txBody>
          <a:bodyPr/>
          <a:lstStyle>
            <a:lvl1pPr>
              <a:defRPr/>
            </a:lvl1pPr>
          </a:lstStyle>
          <a:p>
            <a:fld id="{816CE915-54DE-42DF-81C9-6A96210B07F3}" type="slidenum">
              <a:rPr lang="en-US" altLang="en-US"/>
              <a:pPr/>
              <a:t>‹#›</a:t>
            </a:fld>
            <a:endParaRPr lang="en-US" altLang="en-US"/>
          </a:p>
        </p:txBody>
      </p:sp>
    </p:spTree>
    <p:extLst>
      <p:ext uri="{BB962C8B-B14F-4D97-AF65-F5344CB8AC3E}">
        <p14:creationId xmlns:p14="http://schemas.microsoft.com/office/powerpoint/2010/main" val="37835991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3050"/>
            <a:ext cx="3008313" cy="1162050"/>
          </a:xfrm>
        </p:spPr>
        <p:txBody>
          <a:bodyPr/>
          <a:lstStyle>
            <a:lvl1pPr algn="l">
              <a:defRPr sz="2000" b="0">
                <a:solidFill>
                  <a:srgbClr val="0082C9"/>
                </a:solidFill>
              </a:defRPr>
            </a:lvl1pPr>
          </a:lstStyle>
          <a:p>
            <a:r>
              <a:rPr lang="en-CA"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buClr>
                <a:srgbClr val="0082C9"/>
              </a:buClr>
              <a:defRPr sz="2600"/>
            </a:lvl1pPr>
            <a:lvl2pPr>
              <a:buClr>
                <a:srgbClr val="0082C9"/>
              </a:buClr>
              <a:defRPr sz="2400"/>
            </a:lvl2pPr>
            <a:lvl3pPr>
              <a:buClr>
                <a:srgbClr val="0082C9"/>
              </a:buClr>
              <a:defRPr sz="2200"/>
            </a:lvl3pPr>
            <a:lvl4pPr>
              <a:buClr>
                <a:srgbClr val="0082C9"/>
              </a:buClr>
              <a:defRPr sz="2000"/>
            </a:lvl4pPr>
            <a:lvl5pPr>
              <a:buClr>
                <a:srgbClr val="0082C9"/>
              </a:buClr>
              <a:defRPr sz="1800"/>
            </a:lvl5pPr>
            <a:lvl6pPr>
              <a:defRPr sz="2000"/>
            </a:lvl6pPr>
            <a:lvl7pPr>
              <a:defRPr sz="2000"/>
            </a:lvl7pPr>
            <a:lvl8pPr>
              <a:defRPr sz="2000"/>
            </a:lvl8pPr>
            <a:lvl9pPr>
              <a:defRPr sz="20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smtClean="0"/>
              <a:t>Click to edit Master text styles</a:t>
            </a:r>
          </a:p>
        </p:txBody>
      </p:sp>
      <p:sp>
        <p:nvSpPr>
          <p:cNvPr id="8" name="Slide Number Placeholder 5"/>
          <p:cNvSpPr>
            <a:spLocks noGrp="1"/>
          </p:cNvSpPr>
          <p:nvPr>
            <p:ph type="sldNum" sz="quarter" idx="10"/>
          </p:nvPr>
        </p:nvSpPr>
        <p:spPr/>
        <p:txBody>
          <a:bodyPr/>
          <a:lstStyle>
            <a:lvl1pPr>
              <a:defRPr/>
            </a:lvl1pPr>
          </a:lstStyle>
          <a:p>
            <a:fld id="{07B34F6D-27DC-4F94-8982-5FFA21468BA5}" type="slidenum">
              <a:rPr lang="en-US" altLang="en-US"/>
              <a:pPr/>
              <a:t>‹#›</a:t>
            </a:fld>
            <a:endParaRPr lang="en-US" altLang="en-US"/>
          </a:p>
        </p:txBody>
      </p:sp>
    </p:spTree>
    <p:extLst>
      <p:ext uri="{BB962C8B-B14F-4D97-AF65-F5344CB8AC3E}">
        <p14:creationId xmlns:p14="http://schemas.microsoft.com/office/powerpoint/2010/main" val="37626849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92288" y="4800600"/>
            <a:ext cx="5486400" cy="566738"/>
          </a:xfrm>
        </p:spPr>
        <p:txBody>
          <a:bodyPr/>
          <a:lstStyle>
            <a:lvl1pPr algn="l">
              <a:defRPr sz="2000" b="0">
                <a:solidFill>
                  <a:srgbClr val="595959"/>
                </a:solidFill>
              </a:defRPr>
            </a:lvl1pPr>
          </a:lstStyle>
          <a:p>
            <a:r>
              <a:rPr lang="en-CA"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rgbClr val="59595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fld id="{098A5B3A-4079-4B46-A0FF-A550B3FE2682}" type="slidenum">
              <a:rPr lang="en-US" altLang="en-US"/>
              <a:pPr/>
              <a:t>‹#›</a:t>
            </a:fld>
            <a:endParaRPr lang="en-US" altLang="en-US"/>
          </a:p>
        </p:txBody>
      </p:sp>
    </p:spTree>
    <p:extLst>
      <p:ext uri="{BB962C8B-B14F-4D97-AF65-F5344CB8AC3E}">
        <p14:creationId xmlns:p14="http://schemas.microsoft.com/office/powerpoint/2010/main" val="33294051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0082C9"/>
                </a:solidFill>
              </a:defRPr>
            </a:lvl1pPr>
          </a:lstStyle>
          <a:p>
            <a:r>
              <a:rPr lang="en-CA"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rgbClr val="0082C9"/>
              </a:buClr>
              <a:defRPr/>
            </a:lvl1pPr>
            <a:lvl2pPr>
              <a:buClr>
                <a:srgbClr val="0082C9"/>
              </a:buClr>
              <a:defRPr/>
            </a:lvl2pPr>
            <a:lvl3pPr>
              <a:buClr>
                <a:srgbClr val="0082C9"/>
              </a:buClr>
              <a:defRPr/>
            </a:lvl3pPr>
            <a:lvl4pPr>
              <a:buClr>
                <a:srgbClr val="0082C9"/>
              </a:buClr>
              <a:defRPr/>
            </a:lvl4pPr>
            <a:lvl5pPr>
              <a:buClr>
                <a:srgbClr val="0082C9"/>
              </a:buClr>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949DFE12-9688-42E0-BA90-99DAB2AC9520}" type="slidenum">
              <a:rPr lang="en-US" altLang="en-US"/>
              <a:pPr/>
              <a:t>‹#›</a:t>
            </a:fld>
            <a:endParaRPr lang="en-US" altLang="en-US"/>
          </a:p>
        </p:txBody>
      </p:sp>
    </p:spTree>
    <p:extLst>
      <p:ext uri="{BB962C8B-B14F-4D97-AF65-F5344CB8AC3E}">
        <p14:creationId xmlns:p14="http://schemas.microsoft.com/office/powerpoint/2010/main" val="33519962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2C9"/>
                </a:solidFill>
              </a:defRPr>
            </a:lvl1pPr>
          </a:lstStyle>
          <a:p>
            <a:r>
              <a:rPr lang="en-US" dirty="0" smtClean="0"/>
              <a:t>Click to edit Master title style</a:t>
            </a:r>
            <a:endParaRPr lang="en-CA" dirty="0"/>
          </a:p>
        </p:txBody>
      </p:sp>
      <p:sp>
        <p:nvSpPr>
          <p:cNvPr id="3" name="Slide Number Placeholder 2"/>
          <p:cNvSpPr>
            <a:spLocks noGrp="1"/>
          </p:cNvSpPr>
          <p:nvPr>
            <p:ph type="sldNum" sz="quarter" idx="10"/>
          </p:nvPr>
        </p:nvSpPr>
        <p:spPr/>
        <p:txBody>
          <a:bodyPr/>
          <a:lstStyle/>
          <a:p>
            <a:fld id="{4AF31215-D414-49A1-B0BE-FA6A849F09BB}" type="slidenum">
              <a:rPr lang="en-US" altLang="en-US" smtClean="0"/>
              <a:pPr/>
              <a:t>‹#›</a:t>
            </a:fld>
            <a:endParaRPr lang="en-US" altLang="en-US"/>
          </a:p>
        </p:txBody>
      </p:sp>
      <p:cxnSp>
        <p:nvCxnSpPr>
          <p:cNvPr id="4" name="Straight Connector 3"/>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74315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082C9"/>
                </a:solidFill>
              </a:defRPr>
            </a:lvl1pPr>
          </a:lstStyle>
          <a:p>
            <a:r>
              <a:rPr lang="en-CA"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82C9"/>
              </a:buClr>
              <a:defRPr sz="2400"/>
            </a:lvl1pPr>
            <a:lvl2pPr>
              <a:buClr>
                <a:srgbClr val="0082C9"/>
              </a:buClr>
              <a:defRPr sz="2000"/>
            </a:lvl2pPr>
            <a:lvl3pPr>
              <a:buClr>
                <a:srgbClr val="0082C9"/>
              </a:buClr>
              <a:defRPr sz="1800"/>
            </a:lvl3pPr>
            <a:lvl4pPr>
              <a:buClr>
                <a:srgbClr val="0082C9"/>
              </a:buClr>
              <a:defRPr sz="1600"/>
            </a:lvl4pPr>
            <a:lvl5pPr>
              <a:buClr>
                <a:srgbClr val="0082C9"/>
              </a:buClr>
              <a:defRPr sz="1600"/>
            </a:lvl5pPr>
            <a:lvl6pPr>
              <a:defRPr sz="1600"/>
            </a:lvl6pPr>
            <a:lvl7pPr>
              <a:defRPr sz="1600"/>
            </a:lvl7pPr>
            <a:lvl8pPr>
              <a:defRPr sz="1600"/>
            </a:lvl8pPr>
            <a:lvl9pPr>
              <a:defRPr sz="16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0082C9"/>
              </a:buClr>
              <a:defRPr sz="2400"/>
            </a:lvl1pPr>
            <a:lvl2pPr>
              <a:buClr>
                <a:srgbClr val="0082C9"/>
              </a:buClr>
              <a:defRPr sz="2000"/>
            </a:lvl2pPr>
            <a:lvl3pPr>
              <a:buClr>
                <a:srgbClr val="0082C9"/>
              </a:buClr>
              <a:defRPr sz="1800"/>
            </a:lvl3pPr>
            <a:lvl4pPr>
              <a:buClr>
                <a:srgbClr val="0082C9"/>
              </a:buClr>
              <a:defRPr sz="1600"/>
            </a:lvl4pPr>
            <a:lvl5pPr>
              <a:buClr>
                <a:srgbClr val="0082C9"/>
              </a:buClr>
              <a:defRPr sz="1600"/>
            </a:lvl5pPr>
            <a:lvl6pPr>
              <a:defRPr sz="1600"/>
            </a:lvl6pPr>
            <a:lvl7pPr>
              <a:defRPr sz="1600"/>
            </a:lvl7pPr>
            <a:lvl8pPr>
              <a:defRPr sz="1600"/>
            </a:lvl8pPr>
            <a:lvl9pPr>
              <a:defRPr sz="16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0" name="Slide Number Placeholder 5"/>
          <p:cNvSpPr>
            <a:spLocks noGrp="1"/>
          </p:cNvSpPr>
          <p:nvPr>
            <p:ph type="sldNum" sz="quarter" idx="10"/>
          </p:nvPr>
        </p:nvSpPr>
        <p:spPr/>
        <p:txBody>
          <a:bodyPr/>
          <a:lstStyle>
            <a:lvl1pPr>
              <a:defRPr/>
            </a:lvl1pPr>
          </a:lstStyle>
          <a:p>
            <a:fld id="{398FBFBE-36BC-482D-A777-8BE920DF890D}" type="slidenum">
              <a:rPr lang="en-US" altLang="en-US"/>
              <a:pPr/>
              <a:t>‹#›</a:t>
            </a:fld>
            <a:endParaRPr lang="en-US" altLang="en-US" dirty="0"/>
          </a:p>
        </p:txBody>
      </p:sp>
    </p:spTree>
    <p:extLst>
      <p:ext uri="{BB962C8B-B14F-4D97-AF65-F5344CB8AC3E}">
        <p14:creationId xmlns:p14="http://schemas.microsoft.com/office/powerpoint/2010/main" val="25984333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094149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a:defRPr sz="3600" b="0" i="0">
                <a:solidFill>
                  <a:srgbClr val="0082C9"/>
                </a:solidFill>
                <a:latin typeface="Century Gothic" pitchFamily="34" charset="0"/>
                <a:cs typeface="Century Gothic" pitchFamily="34" charset="0"/>
              </a:defRPr>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0082C9"/>
              </a:buClr>
              <a:buFont typeface="Arial"/>
              <a:buChar char="•"/>
              <a:defRPr sz="2600" b="0" i="0">
                <a:solidFill>
                  <a:srgbClr val="595959"/>
                </a:solidFill>
                <a:latin typeface="Century Gothic" pitchFamily="34" charset="0"/>
                <a:cs typeface="Century Gothic" pitchFamily="34" charset="0"/>
              </a:defRPr>
            </a:lvl1pPr>
            <a:lvl2pPr marL="742950" indent="-285750">
              <a:buClr>
                <a:srgbClr val="0082C9"/>
              </a:buClr>
              <a:buFont typeface="Arial"/>
              <a:buChar char="•"/>
              <a:defRPr sz="2400" b="0" i="0">
                <a:solidFill>
                  <a:srgbClr val="595959"/>
                </a:solidFill>
                <a:latin typeface="Century Gothic" pitchFamily="34" charset="0"/>
                <a:cs typeface="Century Gothic" pitchFamily="34" charset="0"/>
              </a:defRPr>
            </a:lvl2pPr>
            <a:lvl3pPr marL="1143000" indent="-228600">
              <a:buClr>
                <a:srgbClr val="0082C9"/>
              </a:buClr>
              <a:buFont typeface="Arial"/>
              <a:buChar char="•"/>
              <a:defRPr sz="2200" b="0" i="0">
                <a:solidFill>
                  <a:srgbClr val="595959"/>
                </a:solidFill>
                <a:latin typeface="Century Gothic" pitchFamily="34" charset="0"/>
                <a:cs typeface="Century Gothic" pitchFamily="34" charset="0"/>
              </a:defRPr>
            </a:lvl3pPr>
            <a:lvl4pPr marL="1600200" indent="-228600">
              <a:buClr>
                <a:srgbClr val="0082C9"/>
              </a:buClr>
              <a:buFont typeface="Arial"/>
              <a:buChar char="•"/>
              <a:defRPr sz="2000" b="0" i="0">
                <a:solidFill>
                  <a:srgbClr val="595959"/>
                </a:solidFill>
                <a:latin typeface="Century Gothic" pitchFamily="34" charset="0"/>
                <a:cs typeface="Century Gothic" pitchFamily="34" charset="0"/>
              </a:defRPr>
            </a:lvl4pPr>
            <a:lvl5pPr marL="2057400" indent="-228600">
              <a:buClr>
                <a:srgbClr val="0082C9"/>
              </a:buClr>
              <a:buFont typeface="Arial"/>
              <a:buChar char="•"/>
              <a:defRPr sz="1800" b="0" i="0">
                <a:solidFill>
                  <a:srgbClr val="595959"/>
                </a:solidFill>
                <a:latin typeface="Century Gothic" pitchFamily="34" charset="0"/>
                <a:cs typeface="Century Gothic" pitchFamily="34" charset="0"/>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78075564-AF6E-40FC-905A-F6C5E8D29614}" type="slidenum">
              <a:rPr lang="en-US" altLang="en-US"/>
              <a:pPr/>
              <a:t>‹#›</a:t>
            </a:fld>
            <a:endParaRPr lang="en-US" altLang="en-US"/>
          </a:p>
        </p:txBody>
      </p:sp>
    </p:spTree>
    <p:extLst>
      <p:ext uri="{BB962C8B-B14F-4D97-AF65-F5344CB8AC3E}">
        <p14:creationId xmlns:p14="http://schemas.microsoft.com/office/powerpoint/2010/main" val="23034786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full image">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668867" y="1941161"/>
            <a:ext cx="7112000" cy="2376252"/>
          </a:xfrm>
        </p:spPr>
        <p:txBody>
          <a:bodyPr>
            <a:normAutofit/>
          </a:bodyPr>
          <a:lstStyle>
            <a:lvl1pPr algn="l">
              <a:defRPr sz="4000" b="0" i="0">
                <a:solidFill>
                  <a:srgbClr val="0082C9"/>
                </a:solidFill>
                <a:latin typeface="Century Gothic" pitchFamily="34" charset="0"/>
                <a:cs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68866" y="4524375"/>
            <a:ext cx="7112001" cy="1752600"/>
          </a:xfrm>
        </p:spPr>
        <p:txBody>
          <a:bodyPr>
            <a:normAutofit/>
          </a:bodyPr>
          <a:lstStyle>
            <a:lvl1pPr marL="0" indent="0" algn="l">
              <a:buNone/>
              <a:defRPr sz="2400" b="0" i="0">
                <a:solidFill>
                  <a:srgbClr val="595959"/>
                </a:solidFill>
                <a:latin typeface="Century Gothic" pitchFamily="34" charset="0"/>
                <a:cs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11" name="Slide Number Placeholder 5"/>
          <p:cNvSpPr>
            <a:spLocks noGrp="1"/>
          </p:cNvSpPr>
          <p:nvPr>
            <p:ph type="sldNum" sz="quarter" idx="12"/>
          </p:nvPr>
        </p:nvSpPr>
        <p:spPr/>
        <p:txBody>
          <a:bodyPr/>
          <a:lstStyle>
            <a:lvl1pPr>
              <a:defRPr/>
            </a:lvl1pPr>
          </a:lstStyle>
          <a:p>
            <a:fld id="{2B042CE3-6392-4968-B209-93A52C299364}" type="slidenum">
              <a:rPr lang="en-US" altLang="en-US"/>
              <a:pPr/>
              <a:t>‹#›</a:t>
            </a:fld>
            <a:endParaRPr lang="en-US" altLang="en-US"/>
          </a:p>
        </p:txBody>
      </p:sp>
      <p:pic>
        <p:nvPicPr>
          <p:cNvPr id="14"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bwMode="auto">
          <a:xfrm>
            <a:off x="566600" y="4424288"/>
            <a:ext cx="7307153"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bwMode="auto">
          <a:xfrm>
            <a:off x="436449" y="544182"/>
            <a:ext cx="8254800" cy="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prod.prv\shared\NCR\CMO\CMB_NEW\0400-Comms Svcs\480 - Publishing and Production\!Flag Signatures\Canada Wordmark\Colour\Canada_Colou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75249" y="6356350"/>
            <a:ext cx="1116000" cy="2742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0"/>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35600" y="248400"/>
            <a:ext cx="2154461" cy="2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0288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0" cap="all">
                <a:solidFill>
                  <a:srgbClr val="0082C9"/>
                </a:solidFill>
                <a:latin typeface="Century Gothic" pitchFamily="34" charset="0"/>
              </a:defRPr>
            </a:lvl1pPr>
          </a:lstStyle>
          <a:p>
            <a:r>
              <a:rPr lang="en-CA"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95959"/>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fld id="{00CFA99A-0B6A-4F6F-BA8D-AFBE694F623A}" type="slidenum">
              <a:rPr lang="en-US" altLang="en-US"/>
              <a:pPr/>
              <a:t>‹#›</a:t>
            </a:fld>
            <a:endParaRPr lang="en-US" altLang="en-US"/>
          </a:p>
        </p:txBody>
      </p:sp>
      <p:cxnSp>
        <p:nvCxnSpPr>
          <p:cNvPr id="8" name="Straight Connector 7"/>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3408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082C9"/>
                </a:solidFill>
              </a:defRPr>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0082C9"/>
              </a:buClr>
              <a:defRPr sz="2800"/>
            </a:lvl1pPr>
            <a:lvl2pPr>
              <a:buClr>
                <a:srgbClr val="0082C9"/>
              </a:buClr>
              <a:defRPr sz="2400"/>
            </a:lvl2pPr>
            <a:lvl3pPr>
              <a:buClr>
                <a:srgbClr val="0082C9"/>
              </a:buClr>
              <a:defRPr sz="2000"/>
            </a:lvl3pPr>
            <a:lvl4pPr>
              <a:buClr>
                <a:srgbClr val="0082C9"/>
              </a:buClr>
              <a:defRPr sz="1800"/>
            </a:lvl4pPr>
            <a:lvl5pPr>
              <a:buClr>
                <a:srgbClr val="0082C9"/>
              </a:buCl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0082C9"/>
              </a:buClr>
              <a:defRPr sz="2800"/>
            </a:lvl1pPr>
            <a:lvl2pPr>
              <a:buClr>
                <a:srgbClr val="0082C9"/>
              </a:buClr>
              <a:defRPr sz="2400"/>
            </a:lvl2pPr>
            <a:lvl3pPr>
              <a:buClr>
                <a:srgbClr val="0082C9"/>
              </a:buClr>
              <a:defRPr sz="2000"/>
            </a:lvl3pPr>
            <a:lvl4pPr>
              <a:buClr>
                <a:srgbClr val="0082C9"/>
              </a:buClr>
              <a:defRPr sz="1800"/>
            </a:lvl4pPr>
            <a:lvl5pPr>
              <a:buClr>
                <a:srgbClr val="0082C9"/>
              </a:buCl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8" name="Slide Number Placeholder 5"/>
          <p:cNvSpPr>
            <a:spLocks noGrp="1"/>
          </p:cNvSpPr>
          <p:nvPr>
            <p:ph type="sldNum" sz="quarter" idx="10"/>
          </p:nvPr>
        </p:nvSpPr>
        <p:spPr/>
        <p:txBody>
          <a:bodyPr/>
          <a:lstStyle>
            <a:lvl1pPr>
              <a:defRPr/>
            </a:lvl1pPr>
          </a:lstStyle>
          <a:p>
            <a:fld id="{A7F49F12-9138-49F1-96D4-CC6FC00A57C3}" type="slidenum">
              <a:rPr lang="en-US" altLang="en-US"/>
              <a:pPr/>
              <a:t>‹#›</a:t>
            </a:fld>
            <a:endParaRPr lang="en-US" altLang="en-US"/>
          </a:p>
        </p:txBody>
      </p:sp>
    </p:spTree>
    <p:extLst>
      <p:ext uri="{BB962C8B-B14F-4D97-AF65-F5344CB8AC3E}">
        <p14:creationId xmlns:p14="http://schemas.microsoft.com/office/powerpoint/2010/main" val="25041850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2"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4922838" y="2805113"/>
            <a:ext cx="4221162" cy="3119437"/>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8" name="Rectangle 7"/>
          <p:cNvSpPr/>
          <p:nvPr userDrawn="1"/>
        </p:nvSpPr>
        <p:spPr>
          <a:xfrm>
            <a:off x="9029700" y="2805113"/>
            <a:ext cx="114300" cy="3119437"/>
          </a:xfrm>
          <a:prstGeom prst="rect">
            <a:avLst/>
          </a:prstGeom>
          <a:solidFill>
            <a:srgbClr val="0082C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rgbClr val="0082C9"/>
              </a:solidFill>
            </a:endParaRPr>
          </a:p>
        </p:txBody>
      </p:sp>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082C9"/>
                </a:solidFill>
              </a:defRPr>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0082C9"/>
              </a:buClr>
              <a:defRPr sz="2800"/>
            </a:lvl1pPr>
            <a:lvl2pPr>
              <a:buClr>
                <a:srgbClr val="0082C9"/>
              </a:buClr>
              <a:defRPr sz="2400"/>
            </a:lvl2pPr>
            <a:lvl3pPr>
              <a:buClr>
                <a:srgbClr val="0082C9"/>
              </a:buClr>
              <a:defRPr sz="2000"/>
            </a:lvl3pPr>
            <a:lvl4pPr>
              <a:buClr>
                <a:srgbClr val="0082C9"/>
              </a:buClr>
              <a:defRPr sz="1800"/>
            </a:lvl4pPr>
            <a:lvl5pPr>
              <a:buClr>
                <a:srgbClr val="0082C9"/>
              </a:buCl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0" name="Content Placeholder 2"/>
          <p:cNvSpPr>
            <a:spLocks noGrp="1"/>
          </p:cNvSpPr>
          <p:nvPr>
            <p:ph sz="half" idx="12"/>
          </p:nvPr>
        </p:nvSpPr>
        <p:spPr>
          <a:xfrm>
            <a:off x="5177693" y="3057770"/>
            <a:ext cx="3651494" cy="2668344"/>
          </a:xfrm>
        </p:spPr>
        <p:txBody>
          <a:bodyPr/>
          <a:lstStyle>
            <a:lvl1pPr marL="0" indent="0">
              <a:buNone/>
              <a:defRPr sz="1800" i="1">
                <a:solidFill>
                  <a:srgbClr val="595959"/>
                </a:solidFill>
              </a:defRPr>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CA" dirty="0" smtClean="0"/>
              <a:t>Click to edit Master text styles</a:t>
            </a:r>
          </a:p>
        </p:txBody>
      </p:sp>
      <p:sp>
        <p:nvSpPr>
          <p:cNvPr id="11" name="Slide Number Placeholder 5"/>
          <p:cNvSpPr>
            <a:spLocks noGrp="1"/>
          </p:cNvSpPr>
          <p:nvPr>
            <p:ph type="sldNum" sz="quarter" idx="13"/>
          </p:nvPr>
        </p:nvSpPr>
        <p:spPr/>
        <p:txBody>
          <a:bodyPr/>
          <a:lstStyle>
            <a:lvl1pPr>
              <a:defRPr/>
            </a:lvl1pPr>
          </a:lstStyle>
          <a:p>
            <a:fld id="{0606BA19-779A-4930-9322-0B47357BACC7}" type="slidenum">
              <a:rPr lang="en-US" altLang="en-US"/>
              <a:pPr/>
              <a:t>‹#›</a:t>
            </a:fld>
            <a:endParaRPr lang="en-US" altLang="en-US"/>
          </a:p>
        </p:txBody>
      </p:sp>
    </p:spTree>
    <p:extLst>
      <p:ext uri="{BB962C8B-B14F-4D97-AF65-F5344CB8AC3E}">
        <p14:creationId xmlns:p14="http://schemas.microsoft.com/office/powerpoint/2010/main" val="39188130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7" name="Rectangle 6"/>
          <p:cNvSpPr/>
          <p:nvPr userDrawn="1"/>
        </p:nvSpPr>
        <p:spPr>
          <a:xfrm>
            <a:off x="4922838" y="1600201"/>
            <a:ext cx="3798887" cy="4525962"/>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rgbClr val="ECECEC"/>
              </a:solidFill>
            </a:endParaRPr>
          </a:p>
        </p:txBody>
      </p:sp>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082C9"/>
                </a:solidFill>
              </a:defRPr>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0082C9"/>
              </a:buClr>
              <a:defRPr sz="2800"/>
            </a:lvl1pPr>
            <a:lvl2pPr>
              <a:buClr>
                <a:srgbClr val="0082C9"/>
              </a:buClr>
              <a:defRPr sz="2400"/>
            </a:lvl2pPr>
            <a:lvl3pPr>
              <a:buClr>
                <a:srgbClr val="0082C9"/>
              </a:buClr>
              <a:defRPr sz="2000"/>
            </a:lvl3pPr>
            <a:lvl4pPr>
              <a:buClr>
                <a:srgbClr val="0082C9"/>
              </a:buClr>
              <a:defRPr sz="1800"/>
            </a:lvl4pPr>
            <a:lvl5pPr>
              <a:buClr>
                <a:srgbClr val="0082C9"/>
              </a:buCl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0" name="Content Placeholder 2"/>
          <p:cNvSpPr>
            <a:spLocks noGrp="1"/>
          </p:cNvSpPr>
          <p:nvPr>
            <p:ph sz="half" idx="12"/>
          </p:nvPr>
        </p:nvSpPr>
        <p:spPr>
          <a:xfrm>
            <a:off x="5167923" y="1944078"/>
            <a:ext cx="3553802" cy="3782036"/>
          </a:xfrm>
        </p:spPr>
        <p:txBody>
          <a:bodyPr/>
          <a:lstStyle>
            <a:lvl1pPr marL="0" indent="0">
              <a:buNone/>
              <a:defRPr sz="1800" i="1">
                <a:solidFill>
                  <a:srgbClr val="595959"/>
                </a:solidFill>
              </a:defRPr>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CA" dirty="0" smtClean="0"/>
              <a:t>Click to edit Master text styles</a:t>
            </a:r>
          </a:p>
        </p:txBody>
      </p:sp>
      <p:sp>
        <p:nvSpPr>
          <p:cNvPr id="11" name="Slide Number Placeholder 5"/>
          <p:cNvSpPr>
            <a:spLocks noGrp="1"/>
          </p:cNvSpPr>
          <p:nvPr>
            <p:ph type="sldNum" sz="quarter" idx="13"/>
          </p:nvPr>
        </p:nvSpPr>
        <p:spPr/>
        <p:txBody>
          <a:bodyPr/>
          <a:lstStyle>
            <a:lvl1pPr>
              <a:defRPr/>
            </a:lvl1pPr>
          </a:lstStyle>
          <a:p>
            <a:fld id="{3E294082-DFA0-4304-8D39-BC23FA45EDA4}" type="slidenum">
              <a:rPr lang="en-US" altLang="en-US"/>
              <a:pPr/>
              <a:t>‹#›</a:t>
            </a:fld>
            <a:endParaRPr lang="en-US" altLang="en-US"/>
          </a:p>
        </p:txBody>
      </p:sp>
      <p:pic>
        <p:nvPicPr>
          <p:cNvPr id="13"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bwMode="auto">
          <a:xfrm>
            <a:off x="5325363" y="5866131"/>
            <a:ext cx="382755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5661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2"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457200" y="3995738"/>
            <a:ext cx="8264525" cy="1928812"/>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rgbClr val="ECECEC"/>
              </a:solidFill>
            </a:endParaRPr>
          </a:p>
        </p:txBody>
      </p:sp>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082C9"/>
                </a:solidFill>
              </a:defRPr>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600201"/>
            <a:ext cx="8229600" cy="2157607"/>
          </a:xfrm>
        </p:spPr>
        <p:txBody>
          <a:bodyPr/>
          <a:lstStyle>
            <a:lvl1pPr>
              <a:buClr>
                <a:srgbClr val="0082C9"/>
              </a:buClr>
              <a:defRPr sz="2800"/>
            </a:lvl1pPr>
            <a:lvl2pPr>
              <a:buClr>
                <a:srgbClr val="0082C9"/>
              </a:buClr>
              <a:defRPr sz="2400"/>
            </a:lvl2pPr>
            <a:lvl3pPr>
              <a:buClr>
                <a:srgbClr val="0082C9"/>
              </a:buClr>
              <a:defRPr sz="2000"/>
            </a:lvl3pPr>
            <a:lvl4pPr>
              <a:buClr>
                <a:srgbClr val="0082C9"/>
              </a:buClr>
              <a:defRPr sz="1800"/>
            </a:lvl4pPr>
            <a:lvl5pPr>
              <a:buClr>
                <a:srgbClr val="0082C9"/>
              </a:buCl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0" name="Content Placeholder 2"/>
          <p:cNvSpPr>
            <a:spLocks noGrp="1"/>
          </p:cNvSpPr>
          <p:nvPr>
            <p:ph sz="half" idx="12"/>
          </p:nvPr>
        </p:nvSpPr>
        <p:spPr>
          <a:xfrm>
            <a:off x="605692" y="4140741"/>
            <a:ext cx="8116033" cy="1332960"/>
          </a:xfrm>
          <a:solidFill>
            <a:srgbClr val="ECECEC"/>
          </a:solidFill>
        </p:spPr>
        <p:txBody>
          <a:bodyPr/>
          <a:lstStyle>
            <a:lvl1pPr marL="0" indent="0">
              <a:buNone/>
              <a:defRPr sz="1800" i="1"/>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CA" dirty="0" smtClean="0"/>
              <a:t>Click to edit Master text styles</a:t>
            </a:r>
          </a:p>
        </p:txBody>
      </p:sp>
      <p:sp>
        <p:nvSpPr>
          <p:cNvPr id="11" name="Slide Number Placeholder 5"/>
          <p:cNvSpPr>
            <a:spLocks noGrp="1"/>
          </p:cNvSpPr>
          <p:nvPr>
            <p:ph type="sldNum" sz="quarter" idx="13"/>
          </p:nvPr>
        </p:nvSpPr>
        <p:spPr/>
        <p:txBody>
          <a:bodyPr/>
          <a:lstStyle>
            <a:lvl1pPr>
              <a:defRPr/>
            </a:lvl1pPr>
          </a:lstStyle>
          <a:p>
            <a:fld id="{AB52D289-F740-481C-B2A6-EE2832E288B0}" type="slidenum">
              <a:rPr lang="en-US" altLang="en-US"/>
              <a:pPr/>
              <a:t>‹#›</a:t>
            </a:fld>
            <a:endParaRPr lang="en-US" altLang="en-US"/>
          </a:p>
        </p:txBody>
      </p:sp>
      <p:pic>
        <p:nvPicPr>
          <p:cNvPr id="14"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1007363" y="5650231"/>
            <a:ext cx="815512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7692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0082C9"/>
                </a:solidFill>
              </a:defRPr>
            </a:lvl1pPr>
          </a:lstStyle>
          <a:p>
            <a:r>
              <a:rPr lang="en-CA"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82C9"/>
              </a:buClr>
              <a:defRPr sz="2400"/>
            </a:lvl1pPr>
            <a:lvl2pPr>
              <a:buClr>
                <a:srgbClr val="0082C9"/>
              </a:buClr>
              <a:defRPr sz="2000"/>
            </a:lvl2pPr>
            <a:lvl3pPr>
              <a:buClr>
                <a:srgbClr val="0082C9"/>
              </a:buClr>
              <a:defRPr sz="1800"/>
            </a:lvl3pPr>
            <a:lvl4pPr>
              <a:buClr>
                <a:srgbClr val="0082C9"/>
              </a:buClr>
              <a:defRPr sz="1600"/>
            </a:lvl4pPr>
            <a:lvl5pPr>
              <a:buClr>
                <a:srgbClr val="0082C9"/>
              </a:buClr>
              <a:defRPr sz="1600"/>
            </a:lvl5pPr>
            <a:lvl6pPr>
              <a:defRPr sz="1600"/>
            </a:lvl6pPr>
            <a:lvl7pPr>
              <a:defRPr sz="1600"/>
            </a:lvl7pPr>
            <a:lvl8pPr>
              <a:defRPr sz="1600"/>
            </a:lvl8pPr>
            <a:lvl9pPr>
              <a:defRPr sz="16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0082C9"/>
              </a:buClr>
              <a:defRPr sz="2400"/>
            </a:lvl1pPr>
            <a:lvl2pPr>
              <a:buClr>
                <a:srgbClr val="0082C9"/>
              </a:buClr>
              <a:defRPr sz="2000"/>
            </a:lvl2pPr>
            <a:lvl3pPr>
              <a:buClr>
                <a:srgbClr val="0082C9"/>
              </a:buClr>
              <a:defRPr sz="1800"/>
            </a:lvl3pPr>
            <a:lvl4pPr>
              <a:buClr>
                <a:srgbClr val="0082C9"/>
              </a:buClr>
              <a:defRPr sz="1600"/>
            </a:lvl4pPr>
            <a:lvl5pPr>
              <a:buClr>
                <a:srgbClr val="0082C9"/>
              </a:buClr>
              <a:defRPr sz="1600"/>
            </a:lvl5pPr>
            <a:lvl6pPr>
              <a:defRPr sz="1600"/>
            </a:lvl6pPr>
            <a:lvl7pPr>
              <a:defRPr sz="1600"/>
            </a:lvl7pPr>
            <a:lvl8pPr>
              <a:defRPr sz="1600"/>
            </a:lvl8pPr>
            <a:lvl9pPr>
              <a:defRPr sz="16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0" name="Slide Number Placeholder 5"/>
          <p:cNvSpPr>
            <a:spLocks noGrp="1"/>
          </p:cNvSpPr>
          <p:nvPr>
            <p:ph type="sldNum" sz="quarter" idx="10"/>
          </p:nvPr>
        </p:nvSpPr>
        <p:spPr/>
        <p:txBody>
          <a:bodyPr/>
          <a:lstStyle>
            <a:lvl1pPr>
              <a:defRPr/>
            </a:lvl1pPr>
          </a:lstStyle>
          <a:p>
            <a:fld id="{398FBFBE-36BC-482D-A777-8BE920DF890D}" type="slidenum">
              <a:rPr lang="en-US" altLang="en-US"/>
              <a:pPr/>
              <a:t>‹#›</a:t>
            </a:fld>
            <a:endParaRPr lang="en-US" altLang="en-US"/>
          </a:p>
        </p:txBody>
      </p:sp>
    </p:spTree>
    <p:extLst>
      <p:ext uri="{BB962C8B-B14F-4D97-AF65-F5344CB8AC3E}">
        <p14:creationId xmlns:p14="http://schemas.microsoft.com/office/powerpoint/2010/main" val="23672199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ple_leaf.jp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457200" y="274638"/>
            <a:ext cx="82296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altLang="en-US" dirty="0" smtClean="0"/>
              <a:t>Click to edit Master title style</a:t>
            </a:r>
            <a:endParaRPr lang="en-US" altLang="en-US" dirty="0" smtClean="0"/>
          </a:p>
        </p:txBody>
      </p:sp>
      <p:sp>
        <p:nvSpPr>
          <p:cNvPr id="1027" name="Text Placeholder 2"/>
          <p:cNvSpPr>
            <a:spLocks noGrp="1"/>
          </p:cNvSpPr>
          <p:nvPr>
            <p:ph type="body" idx="1"/>
          </p:nvPr>
        </p:nvSpPr>
        <p:spPr bwMode="auto">
          <a:xfrm>
            <a:off x="457200" y="1436688"/>
            <a:ext cx="822960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smtClean="0"/>
              <a:t>Click to edit Master text styles</a:t>
            </a:r>
          </a:p>
          <a:p>
            <a:pPr lvl="1"/>
            <a:r>
              <a:rPr lang="en-CA" altLang="en-US" dirty="0" smtClean="0"/>
              <a:t>Second level</a:t>
            </a:r>
          </a:p>
          <a:p>
            <a:pPr lvl="2"/>
            <a:r>
              <a:rPr lang="en-CA" altLang="en-US" dirty="0" smtClean="0"/>
              <a:t>Third level</a:t>
            </a:r>
          </a:p>
          <a:p>
            <a:pPr lvl="3"/>
            <a:r>
              <a:rPr lang="en-CA" altLang="en-US" dirty="0" smtClean="0"/>
              <a:t>Fourth level</a:t>
            </a:r>
          </a:p>
          <a:p>
            <a:pPr lvl="4"/>
            <a:r>
              <a:rPr lang="en-CA" altLang="en-US" dirty="0" smtClean="0"/>
              <a:t>Fifth level</a:t>
            </a:r>
            <a:endParaRPr lang="en-US" altLang="en-US" dirty="0" smtClean="0"/>
          </a:p>
        </p:txBody>
      </p:sp>
      <p:sp>
        <p:nvSpPr>
          <p:cNvPr id="6" name="Slide Number Placeholder 5"/>
          <p:cNvSpPr>
            <a:spLocks noGrp="1"/>
          </p:cNvSpPr>
          <p:nvPr>
            <p:ph type="sldNum" sz="quarter" idx="4"/>
          </p:nvPr>
        </p:nvSpPr>
        <p:spPr>
          <a:xfrm>
            <a:off x="457200" y="6356350"/>
            <a:ext cx="982663"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7F7F7F"/>
                </a:solidFill>
                <a:latin typeface="Century Gothic" panose="020B0502020202020204" pitchFamily="34" charset="0"/>
              </a:defRPr>
            </a:lvl1pPr>
          </a:lstStyle>
          <a:p>
            <a:fld id="{4AF31215-D414-49A1-B0BE-FA6A849F09B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75" r:id="rId15"/>
    <p:sldLayoutId id="2147483976" r:id="rId16"/>
    <p:sldLayoutId id="2147483977" r:id="rId17"/>
  </p:sldLayoutIdLst>
  <p:timing>
    <p:tnLst>
      <p:par>
        <p:cTn id="1" dur="indefinite" restart="never" nodeType="tmRoot"/>
      </p:par>
    </p:tnLst>
  </p:timing>
  <p:hf hdr="0"/>
  <p:txStyles>
    <p:titleStyle>
      <a:lvl1pPr algn="l" defTabSz="457200" rtl="0" eaLnBrk="0" fontAlgn="base" hangingPunct="0">
        <a:spcBef>
          <a:spcPct val="0"/>
        </a:spcBef>
        <a:spcAft>
          <a:spcPct val="0"/>
        </a:spcAft>
        <a:defRPr lang="en-US" sz="3600" kern="1200" dirty="0">
          <a:solidFill>
            <a:srgbClr val="0082C9"/>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p:titleStyle>
    <p:bodyStyle>
      <a:lvl1pPr marL="342900" indent="-342900" algn="l" defTabSz="457200" rtl="0" eaLnBrk="0" fontAlgn="base" hangingPunct="0">
        <a:spcBef>
          <a:spcPct val="20000"/>
        </a:spcBef>
        <a:spcAft>
          <a:spcPct val="0"/>
        </a:spcAft>
        <a:buClr>
          <a:srgbClr val="0082C9"/>
        </a:buClr>
        <a:buFont typeface="Arial" panose="020B0604020202020204" pitchFamily="34" charset="0"/>
        <a:buChar char="•"/>
        <a:defRPr lang="en-CA" sz="2600" kern="1200" dirty="0">
          <a:solidFill>
            <a:srgbClr val="595959"/>
          </a:solidFill>
          <a:latin typeface="Century Gothic" pitchFamily="34" charset="0"/>
          <a:ea typeface="ヒラギノ角ゴ Pro W3" pitchFamily="126" charset="-128"/>
          <a:cs typeface="Century Gothic" pitchFamily="34" charset="0"/>
        </a:defRPr>
      </a:lvl1pPr>
      <a:lvl2pPr marL="742950" indent="-285750" algn="l" defTabSz="457200" rtl="0" eaLnBrk="0" fontAlgn="base" hangingPunct="0">
        <a:spcBef>
          <a:spcPct val="20000"/>
        </a:spcBef>
        <a:spcAft>
          <a:spcPct val="0"/>
        </a:spcAft>
        <a:buClr>
          <a:srgbClr val="0082C9"/>
        </a:buClr>
        <a:buFont typeface="Arial" panose="020B0604020202020204" pitchFamily="34" charset="0"/>
        <a:buChar char="•"/>
        <a:defRPr lang="en-CA" sz="2400" kern="1200" dirty="0">
          <a:solidFill>
            <a:srgbClr val="595959"/>
          </a:solidFill>
          <a:latin typeface="Century Gothic" pitchFamily="34" charset="0"/>
          <a:ea typeface="ヒラギノ角ゴ Pro W3" pitchFamily="126" charset="-128"/>
          <a:cs typeface="Century Gothic" pitchFamily="34" charset="0"/>
        </a:defRPr>
      </a:lvl2pPr>
      <a:lvl3pPr marL="1143000" indent="-228600" algn="l" defTabSz="457200" rtl="0" eaLnBrk="0" fontAlgn="base" hangingPunct="0">
        <a:spcBef>
          <a:spcPct val="20000"/>
        </a:spcBef>
        <a:spcAft>
          <a:spcPct val="0"/>
        </a:spcAft>
        <a:buClr>
          <a:srgbClr val="0082C9"/>
        </a:buClr>
        <a:buFont typeface="Arial" panose="020B0604020202020204" pitchFamily="34" charset="0"/>
        <a:buChar char="•"/>
        <a:defRPr lang="en-CA" sz="2200" kern="1200" dirty="0">
          <a:solidFill>
            <a:srgbClr val="595959"/>
          </a:solidFill>
          <a:latin typeface="Century Gothic" pitchFamily="34" charset="0"/>
          <a:ea typeface="ヒラギノ角ゴ Pro W3" pitchFamily="126" charset="-128"/>
          <a:cs typeface="Century Gothic" pitchFamily="34" charset="0"/>
        </a:defRPr>
      </a:lvl3pPr>
      <a:lvl4pPr marL="1600200" indent="-228600" algn="l" defTabSz="457200" rtl="0" eaLnBrk="0" fontAlgn="base" hangingPunct="0">
        <a:spcBef>
          <a:spcPct val="20000"/>
        </a:spcBef>
        <a:spcAft>
          <a:spcPct val="0"/>
        </a:spcAft>
        <a:buClr>
          <a:srgbClr val="0082C9"/>
        </a:buClr>
        <a:buFont typeface="Arial" panose="020B0604020202020204" pitchFamily="34" charset="0"/>
        <a:buChar char="•"/>
        <a:defRPr lang="en-CA" sz="2000" kern="1200" dirty="0">
          <a:solidFill>
            <a:srgbClr val="595959"/>
          </a:solidFill>
          <a:latin typeface="Century Gothic" pitchFamily="34" charset="0"/>
          <a:ea typeface="ヒラギノ角ゴ Pro W3" pitchFamily="126" charset="-128"/>
          <a:cs typeface="Century Gothic" pitchFamily="34" charset="0"/>
        </a:defRPr>
      </a:lvl4pPr>
      <a:lvl5pPr marL="2057400" indent="-228600" algn="l" defTabSz="457200" rtl="0" eaLnBrk="0" fontAlgn="base" hangingPunct="0">
        <a:spcBef>
          <a:spcPct val="20000"/>
        </a:spcBef>
        <a:spcAft>
          <a:spcPct val="0"/>
        </a:spcAft>
        <a:buClr>
          <a:srgbClr val="0082C9"/>
        </a:buClr>
        <a:buFont typeface="Arial" panose="020B0604020202020204" pitchFamily="34" charset="0"/>
        <a:buChar char="•"/>
        <a:defRPr lang="en-US" kern="1200" dirty="0">
          <a:solidFill>
            <a:srgbClr val="595959"/>
          </a:solidFill>
          <a:latin typeface="Century Gothic" pitchFamily="34" charset="0"/>
          <a:ea typeface="ヒラギノ角ゴ Pro W3" pitchFamily="126" charset="-128"/>
          <a:cs typeface="Century Gothic"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mailto:Natasha.Persaud@cra-arc.gc.ca" TargetMode="External"/><Relationship Id="rId4" Type="http://schemas.openxmlformats.org/officeDocument/2006/relationships/hyperlink" Target="mailto:Lynda.Cam@cra-arc.gc.c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google.ca/url?sa=i&amp;rct=j&amp;q=&amp;esrc=s&amp;source=images&amp;cd=&amp;cad=rja&amp;uact=8&amp;ved=0ahUKEwixndGeo4DPAhXDpR4KHce4CloQjRwIBw&amp;url=http://studymagazine.com/2010/10/29/applying-university-paperwork-waiting-game-part-1/&amp;psig=AFQjCNF35CpZtPPl8h687IjT03gArYLwUA&amp;ust=147344142510415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279"/>
          <a:stretch/>
        </p:blipFill>
        <p:spPr>
          <a:xfrm>
            <a:off x="435600" y="712800"/>
            <a:ext cx="8254800" cy="5413138"/>
          </a:xfrm>
          <a:prstGeom prst="rect">
            <a:avLst/>
          </a:prstGeom>
        </p:spPr>
      </p:pic>
      <p:pic>
        <p:nvPicPr>
          <p:cNvPr id="11" name="Picture 10" descr="trans_flag_gr-01.png"/>
          <p:cNvPicPr>
            <a:picLocks noChangeAspect="1"/>
          </p:cNvPicPr>
          <p:nvPr/>
        </p:nvPicPr>
        <p:blipFill rotWithShape="1">
          <a:blip r:embed="rId4">
            <a:extLst>
              <a:ext uri="{28A0092B-C50C-407E-A947-70E740481C1C}">
                <a14:useLocalDpi xmlns:a14="http://schemas.microsoft.com/office/drawing/2010/main" val="0"/>
              </a:ext>
            </a:extLst>
          </a:blip>
          <a:srcRect l="25129" t="10206" r="25129" b="39705"/>
          <a:stretch/>
        </p:blipFill>
        <p:spPr>
          <a:xfrm>
            <a:off x="435600" y="340965"/>
            <a:ext cx="8254800" cy="5413348"/>
          </a:xfrm>
          <a:prstGeom prst="rect">
            <a:avLst/>
          </a:prstGeom>
        </p:spPr>
      </p:pic>
      <p:sp>
        <p:nvSpPr>
          <p:cNvPr id="26626" name="Slide Number Placeholder 5"/>
          <p:cNvSpPr>
            <a:spLocks noGrp="1"/>
          </p:cNvSpPr>
          <p:nvPr>
            <p:ph type="sldNum" sz="quarter" idx="12"/>
          </p:nvPr>
        </p:nvSpPr>
        <p:spPr bwMode="auto">
          <a:xfrm>
            <a:off x="-4976813" y="7416800"/>
            <a:ext cx="9826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ヒラギノ角ゴ Pro W3" pitchFamily="127" charset="-128"/>
              </a:defRPr>
            </a:lvl1pPr>
            <a:lvl2pPr marL="742950" indent="-285750" eaLnBrk="0" hangingPunct="0">
              <a:defRPr sz="2400">
                <a:solidFill>
                  <a:schemeClr val="tx1"/>
                </a:solidFill>
                <a:latin typeface="Calibri" panose="020F0502020204030204" pitchFamily="34" charset="0"/>
                <a:ea typeface="ヒラギノ角ゴ Pro W3" pitchFamily="127" charset="-128"/>
              </a:defRPr>
            </a:lvl2pPr>
            <a:lvl3pPr marL="1143000" indent="-228600" eaLnBrk="0" hangingPunct="0">
              <a:defRPr sz="2400">
                <a:solidFill>
                  <a:schemeClr val="tx1"/>
                </a:solidFill>
                <a:latin typeface="Calibri" panose="020F0502020204030204" pitchFamily="34" charset="0"/>
                <a:ea typeface="ヒラギノ角ゴ Pro W3" pitchFamily="127" charset="-128"/>
              </a:defRPr>
            </a:lvl3pPr>
            <a:lvl4pPr marL="1600200" indent="-228600" eaLnBrk="0" hangingPunct="0">
              <a:defRPr sz="2400">
                <a:solidFill>
                  <a:schemeClr val="tx1"/>
                </a:solidFill>
                <a:latin typeface="Calibri" panose="020F0502020204030204" pitchFamily="34" charset="0"/>
                <a:ea typeface="ヒラギノ角ゴ Pro W3" pitchFamily="127" charset="-128"/>
              </a:defRPr>
            </a:lvl4pPr>
            <a:lvl5pPr marL="2057400" indent="-228600" eaLnBrk="0" hangingPunct="0">
              <a:defRPr sz="2400">
                <a:solidFill>
                  <a:schemeClr val="tx1"/>
                </a:solidFill>
                <a:latin typeface="Calibri" panose="020F0502020204030204"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7" charset="-128"/>
              </a:defRPr>
            </a:lvl9pPr>
          </a:lstStyle>
          <a:p>
            <a:pPr eaLnBrk="1" hangingPunct="1"/>
            <a:fld id="{03D4ADAF-039D-454F-9A17-48D0687AB1E5}" type="slidenum">
              <a:rPr lang="en-US" altLang="en-US" sz="1200">
                <a:solidFill>
                  <a:srgbClr val="7F7F7F"/>
                </a:solidFill>
                <a:latin typeface="Century Gothic" panose="020B0502020202020204" pitchFamily="34" charset="0"/>
              </a:rPr>
              <a:pPr eaLnBrk="1" hangingPunct="1"/>
              <a:t>1</a:t>
            </a:fld>
            <a:endParaRPr lang="en-US" altLang="en-US" sz="1200" dirty="0">
              <a:solidFill>
                <a:srgbClr val="7F7F7F"/>
              </a:solidFill>
              <a:latin typeface="Century Gothic" panose="020B0502020202020204" pitchFamily="34" charset="0"/>
            </a:endParaRPr>
          </a:p>
        </p:txBody>
      </p:sp>
      <p:sp>
        <p:nvSpPr>
          <p:cNvPr id="12" name="Rectangle 11"/>
          <p:cNvSpPr/>
          <p:nvPr/>
        </p:nvSpPr>
        <p:spPr>
          <a:xfrm>
            <a:off x="435600" y="944699"/>
            <a:ext cx="7319963" cy="2046287"/>
          </a:xfrm>
          <a:prstGeom prst="rect">
            <a:avLst/>
          </a:prstGeom>
          <a:solidFill>
            <a:schemeClr val="bg1">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13" name="Title 5"/>
          <p:cNvSpPr>
            <a:spLocks noGrp="1"/>
          </p:cNvSpPr>
          <p:nvPr>
            <p:ph type="ctrTitle"/>
          </p:nvPr>
        </p:nvSpPr>
        <p:spPr>
          <a:xfrm>
            <a:off x="497520" y="999977"/>
            <a:ext cx="7112000" cy="1023937"/>
          </a:xfrm>
        </p:spPr>
        <p:txBody>
          <a:bodyPr>
            <a:normAutofit/>
          </a:bodyPr>
          <a:lstStyle/>
          <a:p>
            <a:r>
              <a:rPr lang="en-CA" altLang="en-US" dirty="0" smtClean="0">
                <a:solidFill>
                  <a:srgbClr val="157AC0"/>
                </a:solidFill>
                <a:ea typeface="ヒラギノ角ゴ Pro W3" pitchFamily="127" charset="-128"/>
              </a:rPr>
              <a:t>Accessing benefits &amp; credits</a:t>
            </a:r>
          </a:p>
        </p:txBody>
      </p:sp>
      <p:pic>
        <p:nvPicPr>
          <p:cNvPr id="17" name="Picture 7"/>
          <p:cNvPicPr>
            <a:picLocks/>
          </p:cNvPicPr>
          <p:nvPr/>
        </p:nvPicPr>
        <p:blipFill>
          <a:blip r:embed="rId5">
            <a:extLst>
              <a:ext uri="{28A0092B-C50C-407E-A947-70E740481C1C}">
                <a14:useLocalDpi xmlns:a14="http://schemas.microsoft.com/office/drawing/2010/main" val="0"/>
              </a:ext>
            </a:extLst>
          </a:blip>
          <a:stretch>
            <a:fillRect/>
          </a:stretch>
        </p:blipFill>
        <p:spPr bwMode="auto">
          <a:xfrm>
            <a:off x="616704" y="2130202"/>
            <a:ext cx="6900862"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014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26" name="Rectangle 25"/>
          <p:cNvSpPr/>
          <p:nvPr/>
        </p:nvSpPr>
        <p:spPr>
          <a:xfrm>
            <a:off x="203202" y="872943"/>
            <a:ext cx="8708571" cy="4905845"/>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p>
        </p:txBody>
      </p:sp>
      <p:sp>
        <p:nvSpPr>
          <p:cNvPr id="27" name="Rectangle 26"/>
          <p:cNvSpPr/>
          <p:nvPr/>
        </p:nvSpPr>
        <p:spPr>
          <a:xfrm>
            <a:off x="3544" y="240272"/>
            <a:ext cx="6254381" cy="685054"/>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p:cNvSpPr/>
          <p:nvPr/>
        </p:nvSpPr>
        <p:spPr>
          <a:xfrm>
            <a:off x="165608" y="288168"/>
            <a:ext cx="8464041" cy="584775"/>
          </a:xfrm>
          <a:prstGeom prst="rect">
            <a:avLst/>
          </a:prstGeom>
        </p:spPr>
        <p:txBody>
          <a:bodyPr wrap="square">
            <a:spAutoFit/>
          </a:bodyPr>
          <a:lstStyle/>
          <a:p>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GST/HST credit</a:t>
            </a:r>
            <a:endPar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endParaRPr>
          </a:p>
        </p:txBody>
      </p:sp>
      <p:sp>
        <p:nvSpPr>
          <p:cNvPr id="28" name="Oval 27"/>
          <p:cNvSpPr/>
          <p:nvPr/>
        </p:nvSpPr>
        <p:spPr>
          <a:xfrm>
            <a:off x="4986491" y="68970"/>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extBox 1"/>
          <p:cNvSpPr txBox="1"/>
          <p:nvPr/>
        </p:nvSpPr>
        <p:spPr>
          <a:xfrm>
            <a:off x="348346" y="1398564"/>
            <a:ext cx="8258628" cy="3662541"/>
          </a:xfrm>
          <a:prstGeom prst="rect">
            <a:avLst/>
          </a:prstGeom>
          <a:noFill/>
        </p:spPr>
        <p:txBody>
          <a:bodyPr wrap="square" rtlCol="0">
            <a:spAutoFit/>
          </a:bodyPr>
          <a:lstStyle/>
          <a:p>
            <a:pPr marL="342900" indent="-342900">
              <a:spcBef>
                <a:spcPts val="1200"/>
              </a:spcBef>
              <a:spcAft>
                <a:spcPts val="1200"/>
              </a:spcAft>
              <a:buFont typeface="Wingdings" panose="05000000000000000000" pitchFamily="2" charset="2"/>
              <a:buChar char="ü"/>
            </a:pPr>
            <a:r>
              <a:rPr lang="en-CA" sz="2400" dirty="0">
                <a:latin typeface="Calibri" panose="020F0502020204030204" pitchFamily="34" charset="0"/>
                <a:cs typeface="Calibri" panose="020F0502020204030204" pitchFamily="34" charset="0"/>
              </a:rPr>
              <a:t>The GST/HST credit is a tax-free </a:t>
            </a:r>
            <a:r>
              <a:rPr lang="en-CA" sz="2400" dirty="0" smtClean="0">
                <a:latin typeface="Calibri" panose="020F0502020204030204" pitchFamily="34" charset="0"/>
                <a:cs typeface="Calibri" panose="020F0502020204030204" pitchFamily="34" charset="0"/>
              </a:rPr>
              <a:t>payment </a:t>
            </a:r>
            <a:r>
              <a:rPr lang="en-CA" sz="2400" dirty="0">
                <a:latin typeface="Calibri" panose="020F0502020204030204" pitchFamily="34" charset="0"/>
                <a:cs typeface="Calibri" panose="020F0502020204030204" pitchFamily="34" charset="0"/>
              </a:rPr>
              <a:t>that helps individuals and families with low or modest incomes offset </a:t>
            </a:r>
            <a:r>
              <a:rPr lang="en-CA" sz="2400" dirty="0" smtClean="0">
                <a:latin typeface="Calibri" panose="020F0502020204030204" pitchFamily="34" charset="0"/>
                <a:cs typeface="Calibri" panose="020F0502020204030204" pitchFamily="34" charset="0"/>
              </a:rPr>
              <a:t>some of the </a:t>
            </a:r>
            <a:r>
              <a:rPr lang="en-CA" sz="2400" dirty="0">
                <a:latin typeface="Calibri" panose="020F0502020204030204" pitchFamily="34" charset="0"/>
                <a:cs typeface="Calibri" panose="020F0502020204030204" pitchFamily="34" charset="0"/>
              </a:rPr>
              <a:t>GST or HST that they pay. </a:t>
            </a:r>
            <a:endParaRPr lang="en-CA" sz="2400" dirty="0" smtClean="0">
              <a:latin typeface="Calibri" panose="020F0502020204030204" pitchFamily="34" charset="0"/>
              <a:cs typeface="Calibri" panose="020F0502020204030204" pitchFamily="34" charset="0"/>
            </a:endParaRPr>
          </a:p>
          <a:p>
            <a:pPr marL="342900" indent="-342900">
              <a:spcBef>
                <a:spcPts val="1200"/>
              </a:spcBef>
              <a:spcAft>
                <a:spcPts val="1200"/>
              </a:spcAft>
              <a:buFont typeface="Wingdings" panose="05000000000000000000" pitchFamily="2" charset="2"/>
              <a:buChar char="ü"/>
            </a:pPr>
            <a:r>
              <a:rPr lang="en-CA" sz="2400" dirty="0">
                <a:latin typeface="Calibri" panose="020F0502020204030204" pitchFamily="34" charset="0"/>
                <a:cs typeface="Calibri" panose="020F0502020204030204" pitchFamily="34" charset="0"/>
              </a:rPr>
              <a:t>You don’t have to </a:t>
            </a:r>
            <a:r>
              <a:rPr lang="en-CA" sz="2400" dirty="0" smtClean="0">
                <a:latin typeface="Calibri" panose="020F0502020204030204" pitchFamily="34" charset="0"/>
                <a:cs typeface="Calibri" panose="020F0502020204030204" pitchFamily="34" charset="0"/>
              </a:rPr>
              <a:t>apply. </a:t>
            </a:r>
            <a:r>
              <a:rPr lang="en-CA" sz="2400" dirty="0">
                <a:latin typeface="Calibri" panose="020F0502020204030204" pitchFamily="34" charset="0"/>
                <a:cs typeface="Calibri" panose="020F0502020204030204" pitchFamily="34" charset="0"/>
              </a:rPr>
              <a:t>When you file your income tax and benefit return, the CRA will issue payments if they determine you are eligible for it. </a:t>
            </a:r>
            <a:endParaRPr lang="en-CA" sz="2400" dirty="0" smtClean="0">
              <a:latin typeface="Calibri" panose="020F0502020204030204" pitchFamily="34" charset="0"/>
              <a:cs typeface="Calibri" panose="020F0502020204030204" pitchFamily="34" charset="0"/>
            </a:endParaRPr>
          </a:p>
          <a:p>
            <a:pPr marL="342900" indent="-342900">
              <a:spcBef>
                <a:spcPts val="1200"/>
              </a:spcBef>
              <a:spcAft>
                <a:spcPts val="1200"/>
              </a:spcAft>
              <a:buFont typeface="Wingdings" panose="05000000000000000000" pitchFamily="2" charset="2"/>
              <a:buChar char="ü"/>
            </a:pPr>
            <a:r>
              <a:rPr lang="en-CA" sz="2400" dirty="0">
                <a:latin typeface="Calibri" panose="020F0502020204030204" pitchFamily="34" charset="0"/>
                <a:cs typeface="Calibri" panose="020F0502020204030204" pitchFamily="34" charset="0"/>
              </a:rPr>
              <a:t>It is paid four times a year, around the 5th of July, October, January, and April</a:t>
            </a:r>
            <a:r>
              <a:rPr lang="en-CA" sz="2400" dirty="0" smtClean="0">
                <a:latin typeface="Calibri" panose="020F0502020204030204" pitchFamily="34" charset="0"/>
                <a:cs typeface="Calibri" panose="020F0502020204030204" pitchFamily="34" charset="0"/>
              </a:rPr>
              <a:t>.</a:t>
            </a:r>
            <a:endParaRPr lang="en-CA" sz="2400" dirty="0">
              <a:latin typeface="Calibri" panose="020F0502020204030204" pitchFamily="34" charset="0"/>
              <a:cs typeface="Calibri" panose="020F0502020204030204" pitchFamily="34" charset="0"/>
            </a:endParaRPr>
          </a:p>
        </p:txBody>
      </p:sp>
      <p:pic>
        <p:nvPicPr>
          <p:cNvPr id="1029" name="Picture 5" descr="C:\Users\cxr328.OMEGA\Desktop\Sans titre.pn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0" r="100000">
                        <a14:foregroundMark x1="18398" y1="32550" x2="28783" y2="12752"/>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101213" y="240272"/>
            <a:ext cx="832440" cy="7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586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26" name="Rectangle 25"/>
          <p:cNvSpPr/>
          <p:nvPr/>
        </p:nvSpPr>
        <p:spPr>
          <a:xfrm>
            <a:off x="13069" y="1516185"/>
            <a:ext cx="8349881" cy="3136837"/>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7" name="Rectangle 26"/>
          <p:cNvSpPr/>
          <p:nvPr/>
        </p:nvSpPr>
        <p:spPr>
          <a:xfrm>
            <a:off x="3544" y="440297"/>
            <a:ext cx="7035431" cy="685054"/>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p:cNvSpPr/>
          <p:nvPr/>
        </p:nvSpPr>
        <p:spPr>
          <a:xfrm>
            <a:off x="1546733" y="490436"/>
            <a:ext cx="8464041" cy="584775"/>
          </a:xfrm>
          <a:prstGeom prst="rect">
            <a:avLst/>
          </a:prstGeom>
        </p:spPr>
        <p:txBody>
          <a:bodyPr wrap="square">
            <a:spAutoFit/>
          </a:bodyPr>
          <a:lstStyle/>
          <a:p>
            <a:r>
              <a:rPr lang="en-CA" sz="320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How is your credit calculated?</a:t>
            </a:r>
            <a:endPar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endParaRPr>
          </a:p>
        </p:txBody>
      </p:sp>
      <p:sp>
        <p:nvSpPr>
          <p:cNvPr id="28" name="Oval 27"/>
          <p:cNvSpPr/>
          <p:nvPr/>
        </p:nvSpPr>
        <p:spPr>
          <a:xfrm>
            <a:off x="152400" y="259470"/>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extBox 1"/>
          <p:cNvSpPr txBox="1"/>
          <p:nvPr/>
        </p:nvSpPr>
        <p:spPr>
          <a:xfrm>
            <a:off x="204671" y="1922956"/>
            <a:ext cx="7920154" cy="2308324"/>
          </a:xfrm>
          <a:prstGeom prst="rect">
            <a:avLst/>
          </a:prstGeom>
          <a:noFill/>
        </p:spPr>
        <p:txBody>
          <a:bodyPr wrap="square" rtlCol="0">
            <a:spAutoFit/>
          </a:bodyPr>
          <a:lstStyle/>
          <a:p>
            <a:r>
              <a:rPr lang="en-CA" sz="2400" dirty="0">
                <a:latin typeface="Calibri" panose="020F0502020204030204" pitchFamily="34" charset="0"/>
                <a:cs typeface="Calibri" panose="020F0502020204030204" pitchFamily="34" charset="0"/>
              </a:rPr>
              <a:t>The CRA calculates your GST/HST credit based on:</a:t>
            </a:r>
          </a:p>
          <a:p>
            <a:endParaRPr lang="en-CA"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CA" sz="2400" dirty="0">
                <a:latin typeface="Calibri" panose="020F0502020204030204" pitchFamily="34" charset="0"/>
                <a:cs typeface="Calibri" panose="020F0502020204030204" pitchFamily="34" charset="0"/>
              </a:rPr>
              <a:t>the number of children you have registered with the CRA for benefits and credits; </a:t>
            </a:r>
            <a:r>
              <a:rPr lang="en-CA" sz="2400" dirty="0" smtClean="0">
                <a:latin typeface="Calibri" panose="020F0502020204030204" pitchFamily="34" charset="0"/>
                <a:cs typeface="Calibri" panose="020F0502020204030204" pitchFamily="34" charset="0"/>
              </a:rPr>
              <a:t>and</a:t>
            </a:r>
          </a:p>
          <a:p>
            <a:pPr marL="342900" indent="-342900">
              <a:buFont typeface="Wingdings" panose="05000000000000000000" pitchFamily="2" charset="2"/>
              <a:buChar char="ü"/>
            </a:pPr>
            <a:endParaRPr lang="en-CA"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CA" sz="2400" dirty="0">
                <a:latin typeface="Calibri" panose="020F0502020204030204" pitchFamily="34" charset="0"/>
                <a:cs typeface="Calibri" panose="020F0502020204030204" pitchFamily="34" charset="0"/>
              </a:rPr>
              <a:t>your family net income </a:t>
            </a:r>
          </a:p>
        </p:txBody>
      </p:sp>
      <p:pic>
        <p:nvPicPr>
          <p:cNvPr id="10242"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6588" y="439911"/>
            <a:ext cx="539161" cy="68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448" y="3562350"/>
            <a:ext cx="4726608" cy="29194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80660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27" name="Rectangle 26"/>
          <p:cNvSpPr/>
          <p:nvPr/>
        </p:nvSpPr>
        <p:spPr>
          <a:xfrm>
            <a:off x="3544" y="440297"/>
            <a:ext cx="7102106" cy="1199410"/>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p:cNvSpPr/>
          <p:nvPr/>
        </p:nvSpPr>
        <p:spPr>
          <a:xfrm>
            <a:off x="165608" y="488193"/>
            <a:ext cx="8464041" cy="1077218"/>
          </a:xfrm>
          <a:prstGeom prst="rect">
            <a:avLst/>
          </a:prstGeom>
        </p:spPr>
        <p:txBody>
          <a:bodyPr wrap="square">
            <a:spAutoFit/>
          </a:bodyPr>
          <a:lstStyle/>
          <a:p>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GST/HST </a:t>
            </a:r>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credit – single person</a:t>
            </a:r>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
            </a:r>
            <a:b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br>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July </a:t>
            </a:r>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2017 to </a:t>
            </a:r>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June </a:t>
            </a:r>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2018</a:t>
            </a:r>
            <a:endPar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endParaRPr>
          </a:p>
        </p:txBody>
      </p:sp>
      <p:sp>
        <p:nvSpPr>
          <p:cNvPr id="28" name="Oval 27"/>
          <p:cNvSpPr/>
          <p:nvPr/>
        </p:nvSpPr>
        <p:spPr>
          <a:xfrm>
            <a:off x="6584233" y="242357"/>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extBox 1"/>
          <p:cNvSpPr txBox="1"/>
          <p:nvPr/>
        </p:nvSpPr>
        <p:spPr>
          <a:xfrm>
            <a:off x="395171" y="2056306"/>
            <a:ext cx="8796454" cy="830997"/>
          </a:xfrm>
          <a:prstGeom prst="rect">
            <a:avLst/>
          </a:prstGeom>
          <a:noFill/>
        </p:spPr>
        <p:txBody>
          <a:bodyPr wrap="square" rtlCol="0">
            <a:spAutoFit/>
          </a:bodyPr>
          <a:lstStyle/>
          <a:p>
            <a:r>
              <a:rPr lang="en-CA" sz="2400" b="1">
                <a:latin typeface="Calibri" panose="020F0502020204030204" pitchFamily="34" charset="0"/>
                <a:cs typeface="Calibri" panose="020F0502020204030204" pitchFamily="34" charset="0"/>
              </a:rPr>
              <a:t>Single person</a:t>
            </a:r>
          </a:p>
          <a:p>
            <a:endParaRPr lang="en-CA" sz="2400">
              <a:latin typeface="Calibri" panose="020F0502020204030204" pitchFamily="34" charset="0"/>
              <a:cs typeface="Calibri" panose="020F0502020204030204" pitchFamily="34" charset="0"/>
            </a:endParaRPr>
          </a:p>
        </p:txBody>
      </p:sp>
      <p:graphicFrame>
        <p:nvGraphicFramePr>
          <p:cNvPr id="13" name="Espace réservé du contenu 5"/>
          <p:cNvGraphicFramePr>
            <a:graphicFrameLocks noGrp="1"/>
          </p:cNvGraphicFramePr>
          <p:nvPr>
            <p:ph idx="4294967295"/>
            <p:extLst>
              <p:ext uri="{D42A27DB-BD31-4B8C-83A1-F6EECF244321}">
                <p14:modId xmlns:p14="http://schemas.microsoft.com/office/powerpoint/2010/main" val="2440691342"/>
              </p:ext>
            </p:extLst>
          </p:nvPr>
        </p:nvGraphicFramePr>
        <p:xfrm>
          <a:off x="457200" y="2636838"/>
          <a:ext cx="8229600" cy="3688080"/>
        </p:xfrm>
        <a:graphic>
          <a:graphicData uri="http://schemas.openxmlformats.org/drawingml/2006/table">
            <a:tbl>
              <a:tblPr firstRow="1" bandRow="1">
                <a:tableStyleId>{21E4AEA4-8DFA-4A89-87EB-49C32662AFE0}</a:tableStyleId>
              </a:tblPr>
              <a:tblGrid>
                <a:gridCol w="1371600"/>
                <a:gridCol w="1371600"/>
                <a:gridCol w="1371600"/>
                <a:gridCol w="1371600"/>
                <a:gridCol w="1371600"/>
                <a:gridCol w="1371600"/>
              </a:tblGrid>
              <a:tr h="370840">
                <a:tc>
                  <a:txBody>
                    <a:bodyPr/>
                    <a:lstStyle/>
                    <a:p>
                      <a:r>
                        <a:rPr lang="en-CA" sz="2000" dirty="0" smtClean="0">
                          <a:latin typeface="Calibri" panose="020F0502020204030204" pitchFamily="34" charset="0"/>
                          <a:cs typeface="Calibri" panose="020F0502020204030204" pitchFamily="34" charset="0"/>
                        </a:rPr>
                        <a:t>Family net income (2016)</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dirty="0">
                          <a:latin typeface="Calibri" panose="020F0502020204030204" pitchFamily="34" charset="0"/>
                          <a:cs typeface="Calibri" panose="020F0502020204030204" pitchFamily="34" charset="0"/>
                        </a:rPr>
                        <a:t>No </a:t>
                      </a:r>
                      <a:r>
                        <a:rPr lang="en-CA" sz="2000" dirty="0" smtClean="0">
                          <a:latin typeface="Calibri" panose="020F0502020204030204" pitchFamily="34" charset="0"/>
                          <a:cs typeface="Calibri" panose="020F0502020204030204" pitchFamily="34" charset="0"/>
                        </a:rPr>
                        <a:t>children</a:t>
                      </a:r>
                      <a:br>
                        <a:rPr lang="en-CA" sz="2000" dirty="0" smtClean="0">
                          <a:latin typeface="Calibri" panose="020F0502020204030204" pitchFamily="34" charset="0"/>
                          <a:cs typeface="Calibri" panose="020F0502020204030204" pitchFamily="34" charset="0"/>
                        </a:rPr>
                      </a:br>
                      <a:r>
                        <a:rPr lang="en-CA" sz="2000" dirty="0" smtClean="0">
                          <a:latin typeface="Calibri" panose="020F0502020204030204" pitchFamily="34" charset="0"/>
                          <a:cs typeface="Calibri" panose="020F0502020204030204" pitchFamily="34" charset="0"/>
                        </a:rPr>
                        <a:t>($/year</a:t>
                      </a:r>
                      <a:r>
                        <a:rPr lang="en-CA" sz="2000" dirty="0">
                          <a:latin typeface="Calibri" panose="020F0502020204030204" pitchFamily="34" charset="0"/>
                          <a:cs typeface="Calibri" panose="020F0502020204030204" pitchFamily="34" charset="0"/>
                        </a:rPr>
                        <a:t>)</a:t>
                      </a:r>
                    </a:p>
                  </a:txBody>
                  <a:tcPr anchor="ctr"/>
                </a:tc>
                <a:tc>
                  <a:txBody>
                    <a:bodyPr/>
                    <a:lstStyle/>
                    <a:p>
                      <a:r>
                        <a:rPr lang="en-CA" sz="2000" dirty="0">
                          <a:latin typeface="Calibri" panose="020F0502020204030204" pitchFamily="34" charset="0"/>
                          <a:cs typeface="Calibri" panose="020F0502020204030204" pitchFamily="34" charset="0"/>
                        </a:rPr>
                        <a:t>1 </a:t>
                      </a:r>
                      <a:r>
                        <a:rPr lang="en-CA" sz="2000" dirty="0" smtClean="0">
                          <a:latin typeface="Calibri" panose="020F0502020204030204" pitchFamily="34" charset="0"/>
                          <a:cs typeface="Calibri" panose="020F0502020204030204" pitchFamily="34" charset="0"/>
                        </a:rPr>
                        <a:t>child</a:t>
                      </a:r>
                      <a:br>
                        <a:rPr lang="en-CA" sz="2000" dirty="0" smtClean="0">
                          <a:latin typeface="Calibri" panose="020F0502020204030204" pitchFamily="34" charset="0"/>
                          <a:cs typeface="Calibri" panose="020F0502020204030204" pitchFamily="34" charset="0"/>
                        </a:rPr>
                      </a:br>
                      <a:r>
                        <a:rPr lang="en-CA" sz="2000" dirty="0" smtClean="0">
                          <a:latin typeface="Calibri" panose="020F0502020204030204" pitchFamily="34" charset="0"/>
                          <a:cs typeface="Calibri" panose="020F0502020204030204" pitchFamily="34" charset="0"/>
                        </a:rPr>
                        <a:t>($/year</a:t>
                      </a:r>
                      <a:r>
                        <a:rPr lang="en-CA" sz="2000" dirty="0">
                          <a:latin typeface="Calibri" panose="020F0502020204030204" pitchFamily="34" charset="0"/>
                          <a:cs typeface="Calibri" panose="020F0502020204030204" pitchFamily="34" charset="0"/>
                        </a:rPr>
                        <a:t>)</a:t>
                      </a:r>
                    </a:p>
                  </a:txBody>
                  <a:tcPr anchor="ctr"/>
                </a:tc>
                <a:tc>
                  <a:txBody>
                    <a:bodyPr/>
                    <a:lstStyle/>
                    <a:p>
                      <a:r>
                        <a:rPr lang="en-CA" sz="2000" dirty="0">
                          <a:latin typeface="Calibri" panose="020F0502020204030204" pitchFamily="34" charset="0"/>
                          <a:cs typeface="Calibri" panose="020F0502020204030204" pitchFamily="34" charset="0"/>
                        </a:rPr>
                        <a:t>2 </a:t>
                      </a:r>
                      <a:r>
                        <a:rPr lang="en-CA" sz="2000" dirty="0" smtClean="0">
                          <a:latin typeface="Calibri" panose="020F0502020204030204" pitchFamily="34" charset="0"/>
                          <a:cs typeface="Calibri" panose="020F0502020204030204" pitchFamily="34" charset="0"/>
                        </a:rPr>
                        <a:t>children ($/year</a:t>
                      </a:r>
                      <a:r>
                        <a:rPr lang="en-CA" sz="2000" dirty="0">
                          <a:latin typeface="Calibri" panose="020F0502020204030204" pitchFamily="34" charset="0"/>
                          <a:cs typeface="Calibri" panose="020F0502020204030204" pitchFamily="34" charset="0"/>
                        </a:rPr>
                        <a:t>)</a:t>
                      </a:r>
                    </a:p>
                  </a:txBody>
                  <a:tcPr anchor="ctr"/>
                </a:tc>
                <a:tc>
                  <a:txBody>
                    <a:bodyPr/>
                    <a:lstStyle/>
                    <a:p>
                      <a:r>
                        <a:rPr lang="en-CA" sz="2000" dirty="0">
                          <a:latin typeface="Calibri" panose="020F0502020204030204" pitchFamily="34" charset="0"/>
                          <a:cs typeface="Calibri" panose="020F0502020204030204" pitchFamily="34" charset="0"/>
                        </a:rPr>
                        <a:t>3 </a:t>
                      </a:r>
                      <a:r>
                        <a:rPr lang="en-CA" sz="2000" dirty="0" smtClean="0">
                          <a:latin typeface="Calibri" panose="020F0502020204030204" pitchFamily="34" charset="0"/>
                          <a:cs typeface="Calibri" panose="020F0502020204030204" pitchFamily="34" charset="0"/>
                        </a:rPr>
                        <a:t>children ($/year</a:t>
                      </a:r>
                      <a:r>
                        <a:rPr lang="en-CA" sz="2000" dirty="0">
                          <a:latin typeface="Calibri" panose="020F0502020204030204" pitchFamily="34" charset="0"/>
                          <a:cs typeface="Calibri" panose="020F0502020204030204" pitchFamily="34" charset="0"/>
                        </a:rPr>
                        <a:t>)</a:t>
                      </a:r>
                    </a:p>
                  </a:txBody>
                  <a:tcPr anchor="ctr"/>
                </a:tc>
                <a:tc>
                  <a:txBody>
                    <a:bodyPr/>
                    <a:lstStyle/>
                    <a:p>
                      <a:r>
                        <a:rPr lang="en-CA" sz="2000" dirty="0">
                          <a:latin typeface="Calibri" panose="020F0502020204030204" pitchFamily="34" charset="0"/>
                          <a:cs typeface="Calibri" panose="020F0502020204030204" pitchFamily="34" charset="0"/>
                        </a:rPr>
                        <a:t>4 children ($/year)</a:t>
                      </a:r>
                    </a:p>
                  </a:txBody>
                  <a:tcPr anchor="ctr"/>
                </a:tc>
              </a:tr>
              <a:tr h="370840">
                <a:tc>
                  <a:txBody>
                    <a:bodyPr/>
                    <a:lstStyle/>
                    <a:p>
                      <a:r>
                        <a:rPr lang="en-CA" sz="2000" dirty="0">
                          <a:latin typeface="Calibri" panose="020F0502020204030204" pitchFamily="34" charset="0"/>
                          <a:cs typeface="Calibri" panose="020F0502020204030204" pitchFamily="34" charset="0"/>
                        </a:rPr>
                        <a:t>under </a:t>
                      </a:r>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8,948</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280.00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$70</a:t>
                      </a:r>
                      <a:r>
                        <a:rPr lang="en-CA" sz="2000" dirty="0" smtClean="0">
                          <a:latin typeface="Calibri" panose="020F0502020204030204" pitchFamily="34" charset="0"/>
                          <a:cs typeface="Calibri" panose="020F0502020204030204" pitchFamily="34" charset="0"/>
                        </a:rPr>
                        <a:t>7.00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854.00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$1,001</a:t>
                      </a:r>
                      <a:r>
                        <a:rPr lang="en-CA" sz="2000" dirty="0" smtClean="0">
                          <a:latin typeface="Calibri" panose="020F0502020204030204" pitchFamily="34" charset="0"/>
                          <a:cs typeface="Calibri" panose="020F0502020204030204" pitchFamily="34" charset="0"/>
                        </a:rPr>
                        <a:t>.00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1,148.00</a:t>
                      </a:r>
                      <a:endParaRPr lang="en-CA" sz="2000" dirty="0">
                        <a:latin typeface="Calibri" panose="020F0502020204030204" pitchFamily="34" charset="0"/>
                        <a:cs typeface="Calibri" panose="020F0502020204030204" pitchFamily="34" charset="0"/>
                      </a:endParaRPr>
                    </a:p>
                  </a:txBody>
                  <a:tcPr anchor="ctr"/>
                </a:tc>
              </a:tr>
              <a:tr h="370840">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10,000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298.52</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$70</a:t>
                      </a:r>
                      <a:r>
                        <a:rPr lang="en-CA" sz="2000" dirty="0" smtClean="0">
                          <a:latin typeface="Calibri" panose="020F0502020204030204" pitchFamily="34" charset="0"/>
                          <a:cs typeface="Calibri" panose="020F0502020204030204" pitchFamily="34" charset="0"/>
                        </a:rPr>
                        <a:t>7.00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854.00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$1,001</a:t>
                      </a:r>
                      <a:r>
                        <a:rPr lang="en-CA" sz="2000" dirty="0" smtClean="0">
                          <a:latin typeface="Calibri" panose="020F0502020204030204" pitchFamily="34" charset="0"/>
                          <a:cs typeface="Calibri" panose="020F0502020204030204" pitchFamily="34" charset="0"/>
                        </a:rPr>
                        <a:t>.00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1,148.00</a:t>
                      </a:r>
                      <a:endParaRPr lang="en-CA" sz="2000" dirty="0">
                        <a:latin typeface="Calibri" panose="020F0502020204030204" pitchFamily="34" charset="0"/>
                        <a:cs typeface="Calibri" panose="020F0502020204030204" pitchFamily="34" charset="0"/>
                      </a:endParaRPr>
                    </a:p>
                  </a:txBody>
                  <a:tcPr anchor="ctr"/>
                </a:tc>
              </a:tr>
              <a:tr h="370840">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15,000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398.52</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$70</a:t>
                      </a:r>
                      <a:r>
                        <a:rPr lang="en-CA" sz="2000" dirty="0" smtClean="0">
                          <a:latin typeface="Calibri" panose="020F0502020204030204" pitchFamily="34" charset="0"/>
                          <a:cs typeface="Calibri" panose="020F0502020204030204" pitchFamily="34" charset="0"/>
                        </a:rPr>
                        <a:t>7.00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854.00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$1,001</a:t>
                      </a:r>
                      <a:r>
                        <a:rPr lang="en-CA" sz="2000" dirty="0" smtClean="0">
                          <a:latin typeface="Calibri" panose="020F0502020204030204" pitchFamily="34" charset="0"/>
                          <a:cs typeface="Calibri" panose="020F0502020204030204" pitchFamily="34" charset="0"/>
                        </a:rPr>
                        <a:t>.00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1,148.00</a:t>
                      </a:r>
                      <a:endParaRPr lang="en-CA" sz="2000" dirty="0">
                        <a:latin typeface="Calibri" panose="020F0502020204030204" pitchFamily="34" charset="0"/>
                        <a:cs typeface="Calibri" panose="020F0502020204030204" pitchFamily="34" charset="0"/>
                      </a:endParaRPr>
                    </a:p>
                  </a:txBody>
                  <a:tcPr anchor="ctr"/>
                </a:tc>
              </a:tr>
              <a:tr h="370840">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20,000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427.00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$70</a:t>
                      </a:r>
                      <a:r>
                        <a:rPr lang="en-CA" sz="2000" dirty="0" smtClean="0">
                          <a:latin typeface="Calibri" panose="020F0502020204030204" pitchFamily="34" charset="0"/>
                          <a:cs typeface="Calibri" panose="020F0502020204030204" pitchFamily="34" charset="0"/>
                        </a:rPr>
                        <a:t>7.00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854.00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$1,001</a:t>
                      </a:r>
                      <a:r>
                        <a:rPr lang="en-CA" sz="2000" dirty="0" smtClean="0">
                          <a:latin typeface="Calibri" panose="020F0502020204030204" pitchFamily="34" charset="0"/>
                          <a:cs typeface="Calibri" panose="020F0502020204030204" pitchFamily="34" charset="0"/>
                        </a:rPr>
                        <a:t>.00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1,148.00</a:t>
                      </a:r>
                      <a:endParaRPr lang="en-CA" sz="2000" dirty="0">
                        <a:latin typeface="Calibri" panose="020F0502020204030204" pitchFamily="34" charset="0"/>
                        <a:cs typeface="Calibri" panose="020F0502020204030204" pitchFamily="34" charset="0"/>
                      </a:endParaRPr>
                    </a:p>
                  </a:txBody>
                  <a:tcPr anchor="ctr"/>
                </a:tc>
              </a:tr>
              <a:tr h="370840">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25,000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427.00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$70</a:t>
                      </a:r>
                      <a:r>
                        <a:rPr lang="en-CA" sz="2000" dirty="0" smtClean="0">
                          <a:latin typeface="Calibri" panose="020F0502020204030204" pitchFamily="34" charset="0"/>
                          <a:cs typeface="Calibri" panose="020F0502020204030204" pitchFamily="34" charset="0"/>
                        </a:rPr>
                        <a:t>7.00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$854</a:t>
                      </a:r>
                      <a:r>
                        <a:rPr lang="en-CA" sz="2000" dirty="0" smtClean="0">
                          <a:latin typeface="Calibri" panose="020F0502020204030204" pitchFamily="34" charset="0"/>
                          <a:cs typeface="Calibri" panose="020F0502020204030204" pitchFamily="34" charset="0"/>
                        </a:rPr>
                        <a:t>.00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$1,001</a:t>
                      </a:r>
                      <a:r>
                        <a:rPr lang="en-CA" sz="2000" dirty="0" smtClean="0">
                          <a:latin typeface="Calibri" panose="020F0502020204030204" pitchFamily="34" charset="0"/>
                          <a:cs typeface="Calibri" panose="020F0502020204030204" pitchFamily="34" charset="0"/>
                        </a:rPr>
                        <a:t>.00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1,148.00</a:t>
                      </a:r>
                      <a:endParaRPr lang="en-CA" sz="2000" dirty="0">
                        <a:latin typeface="Calibri" panose="020F0502020204030204" pitchFamily="34" charset="0"/>
                        <a:cs typeface="Calibri" panose="020F0502020204030204" pitchFamily="34" charset="0"/>
                      </a:endParaRPr>
                    </a:p>
                  </a:txBody>
                  <a:tcPr anchor="ctr"/>
                </a:tc>
              </a:tr>
              <a:tr h="370840">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30,000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427.00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$70</a:t>
                      </a:r>
                      <a:r>
                        <a:rPr lang="en-CA" sz="2000" dirty="0" smtClean="0">
                          <a:latin typeface="Calibri" panose="020F0502020204030204" pitchFamily="34" charset="0"/>
                          <a:cs typeface="Calibri" panose="020F0502020204030204" pitchFamily="34" charset="0"/>
                        </a:rPr>
                        <a:t>7.00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854.00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$1,001</a:t>
                      </a:r>
                      <a:r>
                        <a:rPr lang="en-CA" sz="2000" dirty="0" smtClean="0">
                          <a:latin typeface="Calibri" panose="020F0502020204030204" pitchFamily="34" charset="0"/>
                          <a:cs typeface="Calibri" panose="020F0502020204030204" pitchFamily="34" charset="0"/>
                        </a:rPr>
                        <a:t>.00</a:t>
                      </a:r>
                      <a:endParaRPr lang="en-CA" sz="2000" dirty="0">
                        <a:latin typeface="Calibri" panose="020F0502020204030204" pitchFamily="34" charset="0"/>
                        <a:cs typeface="Calibri" panose="020F0502020204030204" pitchFamily="34" charset="0"/>
                      </a:endParaRPr>
                    </a:p>
                  </a:txBody>
                  <a:tcPr anchor="ctr"/>
                </a:tc>
                <a:tc>
                  <a:txBody>
                    <a:bodyPr/>
                    <a:lstStyle/>
                    <a:p>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1,148.00</a:t>
                      </a:r>
                      <a:endParaRPr lang="en-CA" sz="2000" dirty="0">
                        <a:latin typeface="Calibri" panose="020F0502020204030204" pitchFamily="34" charset="0"/>
                        <a:cs typeface="Calibri" panose="020F0502020204030204" pitchFamily="34" charset="0"/>
                      </a:endParaRPr>
                    </a:p>
                  </a:txBody>
                  <a:tcPr anchor="ctr"/>
                </a:tc>
              </a:tr>
            </a:tbl>
          </a:graphicData>
        </a:graphic>
      </p:graphicFrame>
      <p:pic>
        <p:nvPicPr>
          <p:cNvPr id="7170"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5005" y="497718"/>
            <a:ext cx="760339" cy="437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a:xfrm>
            <a:off x="6964402" y="1044301"/>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7171"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4710" y="1193609"/>
            <a:ext cx="341268" cy="743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62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27" name="Rectangle 26"/>
          <p:cNvSpPr/>
          <p:nvPr/>
        </p:nvSpPr>
        <p:spPr>
          <a:xfrm>
            <a:off x="3544" y="440297"/>
            <a:ext cx="7102106" cy="1199410"/>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p:cNvSpPr/>
          <p:nvPr/>
        </p:nvSpPr>
        <p:spPr>
          <a:xfrm>
            <a:off x="165608" y="488193"/>
            <a:ext cx="8464041" cy="1077218"/>
          </a:xfrm>
          <a:prstGeom prst="rect">
            <a:avLst/>
          </a:prstGeom>
        </p:spPr>
        <p:txBody>
          <a:bodyPr wrap="square">
            <a:spAutoFit/>
          </a:bodyPr>
          <a:lstStyle/>
          <a:p>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GST/HST </a:t>
            </a:r>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credit – couple</a:t>
            </a:r>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
            </a:r>
            <a:b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br>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July </a:t>
            </a:r>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2017 to </a:t>
            </a:r>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June </a:t>
            </a:r>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2018</a:t>
            </a:r>
            <a:endPar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endParaRPr>
          </a:p>
        </p:txBody>
      </p:sp>
      <p:sp>
        <p:nvSpPr>
          <p:cNvPr id="28" name="Oval 27"/>
          <p:cNvSpPr/>
          <p:nvPr/>
        </p:nvSpPr>
        <p:spPr>
          <a:xfrm>
            <a:off x="6584233" y="242357"/>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extBox 1"/>
          <p:cNvSpPr txBox="1"/>
          <p:nvPr/>
        </p:nvSpPr>
        <p:spPr>
          <a:xfrm>
            <a:off x="357071" y="2056306"/>
            <a:ext cx="8796454" cy="830997"/>
          </a:xfrm>
          <a:prstGeom prst="rect">
            <a:avLst/>
          </a:prstGeom>
          <a:noFill/>
        </p:spPr>
        <p:txBody>
          <a:bodyPr wrap="square" rtlCol="0">
            <a:spAutoFit/>
          </a:bodyPr>
          <a:lstStyle/>
          <a:p>
            <a:r>
              <a:rPr lang="en-CA" sz="2400" b="1">
                <a:latin typeface="Calibri" panose="020F0502020204030204" pitchFamily="34" charset="0"/>
                <a:cs typeface="Calibri" panose="020F0502020204030204" pitchFamily="34" charset="0"/>
              </a:rPr>
              <a:t>Married/common-law</a:t>
            </a:r>
          </a:p>
          <a:p>
            <a:endParaRPr lang="en-CA" sz="2400">
              <a:latin typeface="Calibri" panose="020F0502020204030204" pitchFamily="34" charset="0"/>
              <a:cs typeface="Calibri" panose="020F0502020204030204" pitchFamily="34" charset="0"/>
            </a:endParaRPr>
          </a:p>
        </p:txBody>
      </p:sp>
      <p:pic>
        <p:nvPicPr>
          <p:cNvPr id="7170"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5005" y="497718"/>
            <a:ext cx="760339" cy="437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a:xfrm>
            <a:off x="6964402" y="1044301"/>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7171"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04067" y="1193609"/>
            <a:ext cx="341268" cy="743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43749" y="1193609"/>
            <a:ext cx="341268" cy="743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6" name="Espace réservé du contenu 5"/>
          <p:cNvGraphicFramePr>
            <a:graphicFrameLocks/>
          </p:cNvGraphicFramePr>
          <p:nvPr>
            <p:extLst>
              <p:ext uri="{D42A27DB-BD31-4B8C-83A1-F6EECF244321}">
                <p14:modId xmlns:p14="http://schemas.microsoft.com/office/powerpoint/2010/main" val="2769546462"/>
              </p:ext>
            </p:extLst>
          </p:nvPr>
        </p:nvGraphicFramePr>
        <p:xfrm>
          <a:off x="458019" y="2636912"/>
          <a:ext cx="8229600" cy="3688080"/>
        </p:xfrm>
        <a:graphic>
          <a:graphicData uri="http://schemas.openxmlformats.org/drawingml/2006/table">
            <a:tbl>
              <a:tblPr firstRow="1" bandRow="1">
                <a:tableStyleId>{21E4AEA4-8DFA-4A89-87EB-49C32662AFE0}</a:tableStyleId>
              </a:tblPr>
              <a:tblGrid>
                <a:gridCol w="1371600"/>
                <a:gridCol w="1371600"/>
                <a:gridCol w="1371600"/>
                <a:gridCol w="1371600"/>
                <a:gridCol w="1371600"/>
                <a:gridCol w="1371600"/>
              </a:tblGrid>
              <a:tr h="370840">
                <a:tc>
                  <a:txBody>
                    <a:bodyPr/>
                    <a:lstStyle/>
                    <a:p>
                      <a:pPr algn="l"/>
                      <a:r>
                        <a:rPr lang="en-CA" sz="2000" dirty="0">
                          <a:latin typeface="Calibri" panose="020F0502020204030204" pitchFamily="34" charset="0"/>
                          <a:cs typeface="Calibri" panose="020F0502020204030204" pitchFamily="34" charset="0"/>
                        </a:rPr>
                        <a:t>Family net </a:t>
                      </a:r>
                      <a:r>
                        <a:rPr lang="en-CA" sz="2000" dirty="0" smtClean="0">
                          <a:latin typeface="Calibri" panose="020F0502020204030204" pitchFamily="34" charset="0"/>
                          <a:cs typeface="Calibri" panose="020F0502020204030204" pitchFamily="34" charset="0"/>
                        </a:rPr>
                        <a:t>income (2016)</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a:latin typeface="Calibri" panose="020F0502020204030204" pitchFamily="34" charset="0"/>
                          <a:cs typeface="Calibri" panose="020F0502020204030204" pitchFamily="34" charset="0"/>
                        </a:rPr>
                        <a:t>No children ($/year)</a:t>
                      </a:r>
                    </a:p>
                  </a:txBody>
                  <a:tcPr anchor="ctr"/>
                </a:tc>
                <a:tc>
                  <a:txBody>
                    <a:bodyPr/>
                    <a:lstStyle/>
                    <a:p>
                      <a:pPr algn="l"/>
                      <a:r>
                        <a:rPr lang="en-CA" sz="2000" dirty="0">
                          <a:latin typeface="Calibri" panose="020F0502020204030204" pitchFamily="34" charset="0"/>
                          <a:cs typeface="Calibri" panose="020F0502020204030204" pitchFamily="34" charset="0"/>
                        </a:rPr>
                        <a:t>1 child ($/year)</a:t>
                      </a:r>
                    </a:p>
                  </a:txBody>
                  <a:tcPr anchor="ctr"/>
                </a:tc>
                <a:tc>
                  <a:txBody>
                    <a:bodyPr/>
                    <a:lstStyle/>
                    <a:p>
                      <a:pPr algn="l"/>
                      <a:r>
                        <a:rPr lang="en-CA" sz="2000" dirty="0">
                          <a:latin typeface="Calibri" panose="020F0502020204030204" pitchFamily="34" charset="0"/>
                          <a:cs typeface="Calibri" panose="020F0502020204030204" pitchFamily="34" charset="0"/>
                        </a:rPr>
                        <a:t>2 children ($/year)</a:t>
                      </a:r>
                    </a:p>
                  </a:txBody>
                  <a:tcPr anchor="ctr"/>
                </a:tc>
                <a:tc>
                  <a:txBody>
                    <a:bodyPr/>
                    <a:lstStyle/>
                    <a:p>
                      <a:pPr algn="l"/>
                      <a:r>
                        <a:rPr lang="en-CA" sz="2000" dirty="0">
                          <a:latin typeface="Calibri" panose="020F0502020204030204" pitchFamily="34" charset="0"/>
                          <a:cs typeface="Calibri" panose="020F0502020204030204" pitchFamily="34" charset="0"/>
                        </a:rPr>
                        <a:t>3 children </a:t>
                      </a:r>
                      <a:r>
                        <a:rPr lang="en-CA" sz="2000" dirty="0" smtClean="0">
                          <a:latin typeface="Calibri" panose="020F0502020204030204" pitchFamily="34" charset="0"/>
                          <a:cs typeface="Calibri" panose="020F0502020204030204" pitchFamily="34" charset="0"/>
                        </a:rPr>
                        <a:t>($/year</a:t>
                      </a:r>
                      <a:r>
                        <a:rPr lang="en-CA" sz="2000" dirty="0">
                          <a:latin typeface="Calibri" panose="020F0502020204030204" pitchFamily="34" charset="0"/>
                          <a:cs typeface="Calibri" panose="020F0502020204030204" pitchFamily="34" charset="0"/>
                        </a:rPr>
                        <a:t>)</a:t>
                      </a:r>
                    </a:p>
                  </a:txBody>
                  <a:tcPr anchor="ctr"/>
                </a:tc>
                <a:tc>
                  <a:txBody>
                    <a:bodyPr/>
                    <a:lstStyle/>
                    <a:p>
                      <a:pPr algn="l"/>
                      <a:r>
                        <a:rPr lang="en-CA" sz="2000" dirty="0">
                          <a:latin typeface="Calibri" panose="020F0502020204030204" pitchFamily="34" charset="0"/>
                          <a:cs typeface="Calibri" panose="020F0502020204030204" pitchFamily="34" charset="0"/>
                        </a:rPr>
                        <a:t>4 children </a:t>
                      </a:r>
                      <a:r>
                        <a:rPr lang="en-CA" sz="2000" dirty="0" smtClean="0">
                          <a:latin typeface="Calibri" panose="020F0502020204030204" pitchFamily="34" charset="0"/>
                          <a:cs typeface="Calibri" panose="020F0502020204030204" pitchFamily="34" charset="0"/>
                        </a:rPr>
                        <a:t>($/year</a:t>
                      </a:r>
                      <a:r>
                        <a:rPr lang="en-CA" sz="2000" dirty="0">
                          <a:latin typeface="Calibri" panose="020F0502020204030204" pitchFamily="34" charset="0"/>
                          <a:cs typeface="Calibri" panose="020F0502020204030204" pitchFamily="34" charset="0"/>
                        </a:rPr>
                        <a:t>)</a:t>
                      </a:r>
                    </a:p>
                  </a:txBody>
                  <a:tcPr anchor="ctr"/>
                </a:tc>
              </a:tr>
              <a:tr h="370840">
                <a:tc>
                  <a:txBody>
                    <a:bodyPr/>
                    <a:lstStyle/>
                    <a:p>
                      <a:pPr algn="l"/>
                      <a:r>
                        <a:rPr lang="en-CA" sz="2000" dirty="0">
                          <a:latin typeface="Calibri" panose="020F0502020204030204" pitchFamily="34" charset="0"/>
                          <a:cs typeface="Calibri" panose="020F0502020204030204" pitchFamily="34" charset="0"/>
                        </a:rPr>
                        <a:t>under </a:t>
                      </a:r>
                      <a:r>
                        <a:rPr lang="en-CA" sz="2000" dirty="0" smtClean="0">
                          <a:latin typeface="Calibri" panose="020F0502020204030204" pitchFamily="34" charset="0"/>
                          <a:cs typeface="Calibri" panose="020F0502020204030204" pitchFamily="34" charset="0"/>
                        </a:rPr>
                        <a:t>$35,926</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560.00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$70</a:t>
                      </a:r>
                      <a:r>
                        <a:rPr lang="en-CA" sz="2000" dirty="0" smtClean="0">
                          <a:latin typeface="Calibri" panose="020F0502020204030204" pitchFamily="34" charset="0"/>
                          <a:cs typeface="Calibri" panose="020F0502020204030204" pitchFamily="34" charset="0"/>
                        </a:rPr>
                        <a:t>7.00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854.00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$1,001</a:t>
                      </a:r>
                      <a:r>
                        <a:rPr lang="en-CA" sz="2000" dirty="0" smtClean="0">
                          <a:latin typeface="Calibri" panose="020F0502020204030204" pitchFamily="34" charset="0"/>
                          <a:cs typeface="Calibri" panose="020F0502020204030204" pitchFamily="34" charset="0"/>
                        </a:rPr>
                        <a:t>.00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1,148.00</a:t>
                      </a:r>
                      <a:endParaRPr lang="en-CA" sz="2000" dirty="0">
                        <a:latin typeface="Calibri" panose="020F0502020204030204" pitchFamily="34" charset="0"/>
                        <a:cs typeface="Calibri" panose="020F0502020204030204" pitchFamily="34" charset="0"/>
                      </a:endParaRPr>
                    </a:p>
                  </a:txBody>
                  <a:tcPr anchor="ctr"/>
                </a:tc>
              </a:tr>
              <a:tr h="370840">
                <a:tc>
                  <a:txBody>
                    <a:bodyPr/>
                    <a:lstStyle/>
                    <a:p>
                      <a:pPr algn="l"/>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37,000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$531.44</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678.44</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$825.44</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972.44</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1,119.44</a:t>
                      </a:r>
                      <a:endParaRPr lang="en-CA" sz="2000" dirty="0">
                        <a:latin typeface="Calibri" panose="020F0502020204030204" pitchFamily="34" charset="0"/>
                        <a:cs typeface="Calibri" panose="020F0502020204030204" pitchFamily="34" charset="0"/>
                      </a:endParaRPr>
                    </a:p>
                  </a:txBody>
                  <a:tcPr anchor="ctr"/>
                </a:tc>
              </a:tr>
              <a:tr h="370840">
                <a:tc>
                  <a:txBody>
                    <a:bodyPr/>
                    <a:lstStyle/>
                    <a:p>
                      <a:pPr algn="l"/>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38,000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481.44</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$628.44</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775.44</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$922.44</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1,069.44</a:t>
                      </a:r>
                      <a:endParaRPr lang="en-CA" sz="2000" dirty="0">
                        <a:latin typeface="Calibri" panose="020F0502020204030204" pitchFamily="34" charset="0"/>
                        <a:cs typeface="Calibri" panose="020F0502020204030204" pitchFamily="34" charset="0"/>
                      </a:endParaRPr>
                    </a:p>
                  </a:txBody>
                  <a:tcPr anchor="ctr"/>
                </a:tc>
              </a:tr>
              <a:tr h="370840">
                <a:tc>
                  <a:txBody>
                    <a:bodyPr/>
                    <a:lstStyle/>
                    <a:p>
                      <a:pPr algn="l"/>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39,000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$431.44</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578.44</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$725.44</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$872.44</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$1,019.44</a:t>
                      </a:r>
                      <a:endParaRPr lang="en-CA" sz="2000" dirty="0">
                        <a:latin typeface="Calibri" panose="020F0502020204030204" pitchFamily="34" charset="0"/>
                        <a:cs typeface="Calibri" panose="020F0502020204030204" pitchFamily="34" charset="0"/>
                      </a:endParaRPr>
                    </a:p>
                  </a:txBody>
                  <a:tcPr anchor="ctr"/>
                </a:tc>
              </a:tr>
              <a:tr h="370840">
                <a:tc>
                  <a:txBody>
                    <a:bodyPr/>
                    <a:lstStyle/>
                    <a:p>
                      <a:pPr algn="l"/>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40,000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381.44</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$528.44</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$675.44</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$822.44</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$969.44</a:t>
                      </a:r>
                      <a:endParaRPr lang="en-CA" sz="2000" dirty="0">
                        <a:latin typeface="Calibri" panose="020F0502020204030204" pitchFamily="34" charset="0"/>
                        <a:cs typeface="Calibri" panose="020F0502020204030204" pitchFamily="34" charset="0"/>
                      </a:endParaRPr>
                    </a:p>
                  </a:txBody>
                  <a:tcPr anchor="ctr"/>
                </a:tc>
              </a:tr>
              <a:tr h="370840">
                <a:tc>
                  <a:txBody>
                    <a:bodyPr/>
                    <a:lstStyle/>
                    <a:p>
                      <a:pPr algn="l"/>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42,000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281.44</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$428.44</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575.44</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$722.44</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kern="1200" dirty="0" smtClean="0">
                          <a:latin typeface="Calibri" panose="020F0502020204030204" pitchFamily="34" charset="0"/>
                          <a:cs typeface="Calibri" panose="020F0502020204030204" pitchFamily="34" charset="0"/>
                        </a:rPr>
                        <a:t>$</a:t>
                      </a:r>
                      <a:r>
                        <a:rPr lang="en-CA" sz="2000" dirty="0" smtClean="0">
                          <a:latin typeface="Calibri" panose="020F0502020204030204" pitchFamily="34" charset="0"/>
                          <a:cs typeface="Calibri" panose="020F0502020204030204" pitchFamily="34" charset="0"/>
                        </a:rPr>
                        <a:t>869.44</a:t>
                      </a:r>
                      <a:endParaRPr lang="en-CA" sz="2000" dirty="0">
                        <a:latin typeface="Calibri" panose="020F0502020204030204" pitchFamily="34" charset="0"/>
                        <a:cs typeface="Calibri" panose="020F0502020204030204" pitchFamily="34" charset="0"/>
                      </a:endParaRPr>
                    </a:p>
                  </a:txBody>
                  <a:tcPr anchor="ctr"/>
                </a:tc>
              </a:tr>
            </a:tbl>
          </a:graphicData>
        </a:graphic>
      </p:graphicFrame>
    </p:spTree>
    <p:extLst>
      <p:ext uri="{BB962C8B-B14F-4D97-AF65-F5344CB8AC3E}">
        <p14:creationId xmlns:p14="http://schemas.microsoft.com/office/powerpoint/2010/main" val="3818283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27" name="Rectangle 26"/>
          <p:cNvSpPr/>
          <p:nvPr/>
        </p:nvSpPr>
        <p:spPr>
          <a:xfrm>
            <a:off x="3544" y="440297"/>
            <a:ext cx="7102106" cy="678300"/>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p:cNvSpPr/>
          <p:nvPr/>
        </p:nvSpPr>
        <p:spPr>
          <a:xfrm>
            <a:off x="165608" y="488193"/>
            <a:ext cx="8464041" cy="584775"/>
          </a:xfrm>
          <a:prstGeom prst="rect">
            <a:avLst/>
          </a:prstGeom>
        </p:spPr>
        <p:txBody>
          <a:bodyPr wrap="square">
            <a:spAutoFit/>
          </a:bodyPr>
          <a:lstStyle/>
          <a:p>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GST/HST </a:t>
            </a:r>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credit – Eligibility</a:t>
            </a:r>
            <a:endPar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endParaRPr>
          </a:p>
        </p:txBody>
      </p:sp>
      <p:sp>
        <p:nvSpPr>
          <p:cNvPr id="16" name="Rectangle 15"/>
          <p:cNvSpPr/>
          <p:nvPr/>
        </p:nvSpPr>
        <p:spPr>
          <a:xfrm>
            <a:off x="13069" y="1516185"/>
            <a:ext cx="8349881" cy="3684465"/>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CA" sz="2400" dirty="0">
                <a:solidFill>
                  <a:schemeClr val="tx1"/>
                </a:solidFill>
                <a:latin typeface="Calibri" panose="020F0502020204030204" pitchFamily="34" charset="0"/>
                <a:cs typeface="Calibri" panose="020F0502020204030204" pitchFamily="34" charset="0"/>
              </a:rPr>
              <a:t>You </a:t>
            </a:r>
            <a:r>
              <a:rPr lang="en-CA" sz="2400" dirty="0" smtClean="0">
                <a:solidFill>
                  <a:schemeClr val="tx1"/>
                </a:solidFill>
                <a:latin typeface="Calibri" panose="020F0502020204030204" pitchFamily="34" charset="0"/>
                <a:cs typeface="Calibri" panose="020F0502020204030204" pitchFamily="34" charset="0"/>
              </a:rPr>
              <a:t>may be </a:t>
            </a:r>
            <a:r>
              <a:rPr lang="en-CA" sz="2400" dirty="0">
                <a:solidFill>
                  <a:schemeClr val="tx1"/>
                </a:solidFill>
                <a:latin typeface="Calibri" panose="020F0502020204030204" pitchFamily="34" charset="0"/>
                <a:cs typeface="Calibri" panose="020F0502020204030204" pitchFamily="34" charset="0"/>
              </a:rPr>
              <a:t>eligible for this credit if, you are a resident of Canada and at least one of the following applies</a:t>
            </a:r>
            <a:r>
              <a:rPr lang="en-CA" sz="2400" dirty="0" smtClean="0">
                <a:solidFill>
                  <a:schemeClr val="tx1"/>
                </a:solidFill>
                <a:latin typeface="Calibri" panose="020F0502020204030204" pitchFamily="34" charset="0"/>
                <a:cs typeface="Calibri" panose="020F0502020204030204" pitchFamily="34" charset="0"/>
              </a:rPr>
              <a:t>:</a:t>
            </a:r>
          </a:p>
          <a:p>
            <a:pPr marL="0" indent="0">
              <a:buNone/>
            </a:pPr>
            <a:endParaRPr lang="en-CA" sz="2400" dirty="0">
              <a:solidFill>
                <a:schemeClr val="tx1"/>
              </a:solidFill>
              <a:latin typeface="Calibri" panose="020F0502020204030204" pitchFamily="34" charset="0"/>
              <a:cs typeface="Calibri" panose="020F0502020204030204" pitchFamily="34" charset="0"/>
            </a:endParaRPr>
          </a:p>
          <a:p>
            <a:pPr marL="342900" indent="-342900">
              <a:spcBef>
                <a:spcPts val="600"/>
              </a:spcBef>
              <a:spcAft>
                <a:spcPts val="600"/>
              </a:spcAft>
              <a:buFont typeface="Wingdings" panose="05000000000000000000" pitchFamily="2" charset="2"/>
              <a:buChar char="ü"/>
            </a:pPr>
            <a:r>
              <a:rPr lang="en-CA" sz="2400" dirty="0" smtClean="0">
                <a:solidFill>
                  <a:schemeClr val="tx1"/>
                </a:solidFill>
                <a:latin typeface="Calibri" panose="020F0502020204030204" pitchFamily="34" charset="0"/>
                <a:cs typeface="Calibri" panose="020F0502020204030204" pitchFamily="34" charset="0"/>
              </a:rPr>
              <a:t>you </a:t>
            </a:r>
            <a:r>
              <a:rPr lang="en-CA" sz="2400" dirty="0">
                <a:solidFill>
                  <a:schemeClr val="tx1"/>
                </a:solidFill>
                <a:latin typeface="Calibri" panose="020F0502020204030204" pitchFamily="34" charset="0"/>
                <a:cs typeface="Calibri" panose="020F0502020204030204" pitchFamily="34" charset="0"/>
              </a:rPr>
              <a:t>are 19 years of age or older</a:t>
            </a:r>
          </a:p>
          <a:p>
            <a:pPr marL="342900" indent="-342900">
              <a:spcBef>
                <a:spcPts val="600"/>
              </a:spcBef>
              <a:spcAft>
                <a:spcPts val="600"/>
              </a:spcAft>
              <a:buFont typeface="Wingdings" panose="05000000000000000000" pitchFamily="2" charset="2"/>
              <a:buChar char="ü"/>
            </a:pPr>
            <a:r>
              <a:rPr lang="en-CA" sz="2400" dirty="0">
                <a:solidFill>
                  <a:schemeClr val="tx1"/>
                </a:solidFill>
                <a:latin typeface="Calibri" panose="020F0502020204030204" pitchFamily="34" charset="0"/>
                <a:cs typeface="Calibri" panose="020F0502020204030204" pitchFamily="34" charset="0"/>
              </a:rPr>
              <a:t>you have (or previously had) a spouse or common-law partner</a:t>
            </a:r>
          </a:p>
          <a:p>
            <a:pPr marL="342900" indent="-342900">
              <a:spcBef>
                <a:spcPts val="600"/>
              </a:spcBef>
              <a:spcAft>
                <a:spcPts val="600"/>
              </a:spcAft>
              <a:buFont typeface="Wingdings" panose="05000000000000000000" pitchFamily="2" charset="2"/>
              <a:buChar char="ü"/>
            </a:pPr>
            <a:r>
              <a:rPr lang="en-CA" sz="2400" dirty="0">
                <a:solidFill>
                  <a:schemeClr val="tx1"/>
                </a:solidFill>
                <a:latin typeface="Calibri" panose="020F0502020204030204" pitchFamily="34" charset="0"/>
                <a:cs typeface="Calibri" panose="020F0502020204030204" pitchFamily="34" charset="0"/>
              </a:rPr>
              <a:t>you are (or previously were) a parent and live (or previously lived) with your child</a:t>
            </a:r>
          </a:p>
        </p:txBody>
      </p:sp>
      <p:sp>
        <p:nvSpPr>
          <p:cNvPr id="9" name="Oval 24"/>
          <p:cNvSpPr/>
          <p:nvPr/>
        </p:nvSpPr>
        <p:spPr>
          <a:xfrm>
            <a:off x="5912752" y="261347"/>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0"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32549" y="420456"/>
            <a:ext cx="643556" cy="72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1928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26" name="Rectangle 25"/>
          <p:cNvSpPr/>
          <p:nvPr/>
        </p:nvSpPr>
        <p:spPr>
          <a:xfrm>
            <a:off x="0" y="1686118"/>
            <a:ext cx="8091377" cy="2009582"/>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7" name="Rectangle 26"/>
          <p:cNvSpPr/>
          <p:nvPr/>
        </p:nvSpPr>
        <p:spPr>
          <a:xfrm>
            <a:off x="762000" y="647700"/>
            <a:ext cx="8382000" cy="1257119"/>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p:cNvSpPr/>
          <p:nvPr/>
        </p:nvSpPr>
        <p:spPr>
          <a:xfrm>
            <a:off x="765684" y="748938"/>
            <a:ext cx="7412182" cy="1077218"/>
          </a:xfrm>
          <a:prstGeom prst="rect">
            <a:avLst/>
          </a:prstGeom>
        </p:spPr>
        <p:txBody>
          <a:bodyPr wrap="square">
            <a:spAutoFit/>
          </a:bodyPr>
          <a:lstStyle/>
          <a:p>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What do you </a:t>
            </a:r>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have </a:t>
            </a:r>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to do </a:t>
            </a:r>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to continue</a:t>
            </a:r>
            <a:b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br>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to  receive your payments?</a:t>
            </a:r>
            <a:endPar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endParaRPr>
          </a:p>
        </p:txBody>
      </p:sp>
      <p:sp>
        <p:nvSpPr>
          <p:cNvPr id="28" name="Oval 27"/>
          <p:cNvSpPr/>
          <p:nvPr/>
        </p:nvSpPr>
        <p:spPr>
          <a:xfrm>
            <a:off x="7814930" y="1448513"/>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extBox 1"/>
          <p:cNvSpPr txBox="1"/>
          <p:nvPr/>
        </p:nvSpPr>
        <p:spPr>
          <a:xfrm>
            <a:off x="166571" y="2237281"/>
            <a:ext cx="7308112" cy="984885"/>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ü"/>
            </a:pPr>
            <a:r>
              <a:rPr lang="en-CA" sz="2400" dirty="0">
                <a:latin typeface="Calibri" panose="020F0502020204030204" pitchFamily="34" charset="0"/>
                <a:cs typeface="Calibri" panose="020F0502020204030204" pitchFamily="34" charset="0"/>
              </a:rPr>
              <a:t>File your income tax and benefit return </a:t>
            </a:r>
            <a:r>
              <a:rPr lang="en-CA" sz="2400" b="1" dirty="0">
                <a:latin typeface="Calibri" panose="020F0502020204030204" pitchFamily="34" charset="0"/>
                <a:cs typeface="Calibri" panose="020F0502020204030204" pitchFamily="34" charset="0"/>
              </a:rPr>
              <a:t>every </a:t>
            </a:r>
            <a:r>
              <a:rPr lang="en-CA" sz="2400" b="1" dirty="0" smtClean="0">
                <a:latin typeface="Calibri" panose="020F0502020204030204" pitchFamily="34" charset="0"/>
                <a:cs typeface="Calibri" panose="020F0502020204030204" pitchFamily="34" charset="0"/>
              </a:rPr>
              <a:t>year</a:t>
            </a:r>
            <a:endParaRPr lang="en-CA" sz="2400" b="1" dirty="0">
              <a:latin typeface="Calibri" panose="020F0502020204030204" pitchFamily="34" charset="0"/>
              <a:cs typeface="Calibri" panose="020F0502020204030204" pitchFamily="34" charset="0"/>
            </a:endParaRPr>
          </a:p>
          <a:p>
            <a:pPr marL="342900" indent="-342900">
              <a:spcBef>
                <a:spcPts val="600"/>
              </a:spcBef>
              <a:spcAft>
                <a:spcPts val="600"/>
              </a:spcAft>
              <a:buFont typeface="Wingdings" panose="05000000000000000000" pitchFamily="2" charset="2"/>
              <a:buChar char="ü"/>
            </a:pPr>
            <a:r>
              <a:rPr lang="en-CA" sz="2400" dirty="0">
                <a:latin typeface="Calibri" panose="020F0502020204030204" pitchFamily="34" charset="0"/>
                <a:cs typeface="Calibri" panose="020F0502020204030204" pitchFamily="34" charset="0"/>
              </a:rPr>
              <a:t>Keep your personal information up to date</a:t>
            </a:r>
          </a:p>
        </p:txBody>
      </p:sp>
      <p:pic>
        <p:nvPicPr>
          <p:cNvPr id="4098"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1377" y="1598011"/>
            <a:ext cx="565718" cy="74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6" y="3544528"/>
            <a:ext cx="4191952" cy="29871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06419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26" name="Rectangle 25"/>
          <p:cNvSpPr/>
          <p:nvPr/>
        </p:nvSpPr>
        <p:spPr>
          <a:xfrm>
            <a:off x="1214284" y="1516186"/>
            <a:ext cx="7929716" cy="1960439"/>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7" name="Rectangle 26"/>
          <p:cNvSpPr/>
          <p:nvPr/>
        </p:nvSpPr>
        <p:spPr>
          <a:xfrm>
            <a:off x="3544" y="440297"/>
            <a:ext cx="7035431" cy="685054"/>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p:cNvSpPr/>
          <p:nvPr/>
        </p:nvSpPr>
        <p:spPr>
          <a:xfrm>
            <a:off x="1546733" y="490436"/>
            <a:ext cx="8464041" cy="584775"/>
          </a:xfrm>
          <a:prstGeom prst="rect">
            <a:avLst/>
          </a:prstGeom>
        </p:spPr>
        <p:txBody>
          <a:bodyPr wrap="square">
            <a:spAutoFit/>
          </a:bodyPr>
          <a:lstStyle/>
          <a:p>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How much will </a:t>
            </a:r>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YOU </a:t>
            </a:r>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get?</a:t>
            </a:r>
          </a:p>
        </p:txBody>
      </p:sp>
      <p:sp>
        <p:nvSpPr>
          <p:cNvPr id="28" name="Oval 27"/>
          <p:cNvSpPr/>
          <p:nvPr/>
        </p:nvSpPr>
        <p:spPr>
          <a:xfrm>
            <a:off x="152400" y="259470"/>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extBox 1"/>
          <p:cNvSpPr txBox="1"/>
          <p:nvPr/>
        </p:nvSpPr>
        <p:spPr>
          <a:xfrm>
            <a:off x="1924051" y="1817087"/>
            <a:ext cx="6577128" cy="1200329"/>
          </a:xfrm>
          <a:prstGeom prst="rect">
            <a:avLst/>
          </a:prstGeom>
          <a:noFill/>
        </p:spPr>
        <p:txBody>
          <a:bodyPr wrap="square" rtlCol="0">
            <a:spAutoFit/>
          </a:bodyPr>
          <a:lstStyle/>
          <a:p>
            <a:pPr marL="0" indent="0" algn="ctr">
              <a:buNone/>
            </a:pPr>
            <a:r>
              <a:rPr lang="en-CA" sz="2400" dirty="0">
                <a:latin typeface="Calibri" panose="020F0502020204030204" pitchFamily="34" charset="0"/>
                <a:cs typeface="Calibri" panose="020F0502020204030204" pitchFamily="34" charset="0"/>
              </a:rPr>
              <a:t>To get an estimate of the benefit </a:t>
            </a:r>
            <a:r>
              <a:rPr lang="en-CA" sz="2400" dirty="0" smtClean="0">
                <a:latin typeface="Calibri" panose="020F0502020204030204" pitchFamily="34" charset="0"/>
                <a:cs typeface="Calibri" panose="020F0502020204030204" pitchFamily="34" charset="0"/>
              </a:rPr>
              <a:t>and credit payments you </a:t>
            </a:r>
            <a:r>
              <a:rPr lang="en-CA" sz="2400" dirty="0">
                <a:latin typeface="Calibri" panose="020F0502020204030204" pitchFamily="34" charset="0"/>
                <a:cs typeface="Calibri" panose="020F0502020204030204" pitchFamily="34" charset="0"/>
              </a:rPr>
              <a:t>may be eligible to </a:t>
            </a:r>
            <a:r>
              <a:rPr lang="en-CA" sz="2400" dirty="0" smtClean="0">
                <a:latin typeface="Calibri" panose="020F0502020204030204" pitchFamily="34" charset="0"/>
                <a:cs typeface="Calibri" panose="020F0502020204030204" pitchFamily="34" charset="0"/>
              </a:rPr>
              <a:t>receive,</a:t>
            </a:r>
            <a:br>
              <a:rPr lang="en-CA" sz="2400" dirty="0" smtClean="0">
                <a:latin typeface="Calibri" panose="020F0502020204030204" pitchFamily="34" charset="0"/>
                <a:cs typeface="Calibri" panose="020F0502020204030204" pitchFamily="34" charset="0"/>
              </a:rPr>
            </a:br>
            <a:r>
              <a:rPr lang="en-CA" sz="2400" dirty="0" smtClean="0">
                <a:latin typeface="Calibri" panose="020F0502020204030204" pitchFamily="34" charset="0"/>
                <a:cs typeface="Calibri" panose="020F0502020204030204" pitchFamily="34" charset="0"/>
              </a:rPr>
              <a:t>go </a:t>
            </a:r>
            <a:r>
              <a:rPr lang="en-CA" sz="2400" dirty="0">
                <a:latin typeface="Calibri" panose="020F0502020204030204" pitchFamily="34" charset="0"/>
                <a:cs typeface="Calibri" panose="020F0502020204030204" pitchFamily="34" charset="0"/>
              </a:rPr>
              <a:t>to </a:t>
            </a:r>
            <a:r>
              <a:rPr lang="en-CA" sz="2400" b="1" dirty="0" smtClean="0">
                <a:cs typeface="Calibri" panose="020F0502020204030204" pitchFamily="34" charset="0"/>
              </a:rPr>
              <a:t>Canada.ca/child-family-benefits-calculator</a:t>
            </a:r>
            <a:endParaRPr lang="fr-CA" sz="2400" b="1" dirty="0">
              <a:latin typeface="Calibri" panose="020F0502020204030204" pitchFamily="34" charset="0"/>
              <a:cs typeface="Calibri" panose="020F0502020204030204" pitchFamily="34" charset="0"/>
            </a:endParaRPr>
          </a:p>
        </p:txBody>
      </p:sp>
      <p:pic>
        <p:nvPicPr>
          <p:cNvPr id="11266"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3021" y="531307"/>
            <a:ext cx="560641" cy="498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1873" y="3318317"/>
            <a:ext cx="2590800"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16151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xr328.OMEGA\Desktop\rfi-1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924675" cy="5098294"/>
          </a:xfrm>
          <a:prstGeom prst="rect">
            <a:avLst/>
          </a:prstGeom>
          <a:noFill/>
          <a:ln w="0">
            <a:solidFill>
              <a:schemeClr val="tx1"/>
            </a:solidFill>
          </a:ln>
          <a:extLst>
            <a:ext uri="{909E8E84-426E-40DD-AFC4-6F175D3DCCD1}">
              <a14:hiddenFill xmlns:a14="http://schemas.microsoft.com/office/drawing/2010/main">
                <a:solidFill>
                  <a:srgbClr val="FFFFFF"/>
                </a:solidFill>
              </a14:hiddenFill>
            </a:ext>
          </a:extLst>
        </p:spPr>
      </p:pic>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26" name="Rectangle 25"/>
          <p:cNvSpPr/>
          <p:nvPr/>
        </p:nvSpPr>
        <p:spPr>
          <a:xfrm>
            <a:off x="-7337" y="4559084"/>
            <a:ext cx="9141812" cy="1439329"/>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extBox 1"/>
          <p:cNvSpPr txBox="1"/>
          <p:nvPr/>
        </p:nvSpPr>
        <p:spPr>
          <a:xfrm>
            <a:off x="613733" y="4838419"/>
            <a:ext cx="8063542" cy="830997"/>
          </a:xfrm>
          <a:prstGeom prst="rect">
            <a:avLst/>
          </a:prstGeom>
          <a:noFill/>
        </p:spPr>
        <p:txBody>
          <a:bodyPr wrap="square" rtlCol="0">
            <a:spAutoFit/>
          </a:bodyPr>
          <a:lstStyle/>
          <a:p>
            <a:pPr marL="0" indent="0" algn="ctr">
              <a:buNone/>
            </a:pPr>
            <a:r>
              <a:rPr lang="en-CA" sz="2400" dirty="0" smtClean="0">
                <a:latin typeface="Calibri" panose="020F0502020204030204" pitchFamily="34" charset="0"/>
                <a:cs typeface="Calibri" panose="020F0502020204030204" pitchFamily="34" charset="0"/>
              </a:rPr>
              <a:t>CVITP </a:t>
            </a:r>
            <a:r>
              <a:rPr lang="en-CA" sz="2400" dirty="0">
                <a:latin typeface="Calibri" panose="020F0502020204030204" pitchFamily="34" charset="0"/>
                <a:cs typeface="Calibri" panose="020F0502020204030204" pitchFamily="34" charset="0"/>
              </a:rPr>
              <a:t>volunteers prepare income tax and benefit returns for those who are eligible, for </a:t>
            </a:r>
            <a:r>
              <a:rPr lang="en-CA" sz="2400" dirty="0" smtClean="0">
                <a:latin typeface="Calibri" panose="020F0502020204030204" pitchFamily="34" charset="0"/>
                <a:cs typeface="Calibri" panose="020F0502020204030204" pitchFamily="34" charset="0"/>
              </a:rPr>
              <a:t>free!</a:t>
            </a:r>
            <a:endParaRPr lang="en-CA" sz="2400" dirty="0">
              <a:latin typeface="Calibri" panose="020F0502020204030204" pitchFamily="34" charset="0"/>
              <a:cs typeface="Calibri" panose="020F0502020204030204" pitchFamily="34" charset="0"/>
            </a:endParaRPr>
          </a:p>
        </p:txBody>
      </p:sp>
      <p:sp>
        <p:nvSpPr>
          <p:cNvPr id="27" name="Rectangle 26"/>
          <p:cNvSpPr/>
          <p:nvPr/>
        </p:nvSpPr>
        <p:spPr>
          <a:xfrm>
            <a:off x="-13209" y="3921655"/>
            <a:ext cx="8237488" cy="685054"/>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p:cNvSpPr/>
          <p:nvPr/>
        </p:nvSpPr>
        <p:spPr>
          <a:xfrm>
            <a:off x="0" y="3956315"/>
            <a:ext cx="8464041" cy="584775"/>
          </a:xfrm>
          <a:prstGeom prst="rect">
            <a:avLst/>
          </a:prstGeom>
        </p:spPr>
        <p:txBody>
          <a:bodyPr wrap="square">
            <a:spAutoFit/>
          </a:bodyPr>
          <a:lstStyle/>
          <a:p>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Community Volunteer Income Tax Program</a:t>
            </a:r>
          </a:p>
        </p:txBody>
      </p:sp>
      <p:sp>
        <p:nvSpPr>
          <p:cNvPr id="28" name="Oval 27"/>
          <p:cNvSpPr/>
          <p:nvPr/>
        </p:nvSpPr>
        <p:spPr>
          <a:xfrm>
            <a:off x="7819511" y="3809747"/>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2290" name="Picture 2"/>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7227" y="4002244"/>
            <a:ext cx="646451"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2661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40326" y="1581649"/>
            <a:ext cx="7929716" cy="4573466"/>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27" name="Rectangle 26"/>
          <p:cNvSpPr/>
          <p:nvPr/>
        </p:nvSpPr>
        <p:spPr>
          <a:xfrm>
            <a:off x="3544" y="440297"/>
            <a:ext cx="7035431" cy="685054"/>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p:cNvSpPr/>
          <p:nvPr/>
        </p:nvSpPr>
        <p:spPr>
          <a:xfrm>
            <a:off x="1546733" y="490436"/>
            <a:ext cx="8464041" cy="584775"/>
          </a:xfrm>
          <a:prstGeom prst="rect">
            <a:avLst/>
          </a:prstGeom>
        </p:spPr>
        <p:txBody>
          <a:bodyPr wrap="square">
            <a:spAutoFit/>
          </a:bodyPr>
          <a:lstStyle/>
          <a:p>
            <a:r>
              <a:rPr lang="en-CA" sz="320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Who is eligible?</a:t>
            </a:r>
            <a:endPar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endParaRPr>
          </a:p>
        </p:txBody>
      </p:sp>
      <p:sp>
        <p:nvSpPr>
          <p:cNvPr id="28" name="Oval 27"/>
          <p:cNvSpPr/>
          <p:nvPr/>
        </p:nvSpPr>
        <p:spPr>
          <a:xfrm>
            <a:off x="152400" y="259470"/>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extBox 1"/>
          <p:cNvSpPr txBox="1"/>
          <p:nvPr/>
        </p:nvSpPr>
        <p:spPr>
          <a:xfrm>
            <a:off x="1214283" y="1665408"/>
            <a:ext cx="7617201" cy="1877437"/>
          </a:xfrm>
          <a:prstGeom prst="rect">
            <a:avLst/>
          </a:prstGeom>
          <a:noFill/>
        </p:spPr>
        <p:txBody>
          <a:bodyPr wrap="square" rtlCol="0">
            <a:spAutoFit/>
          </a:bodyPr>
          <a:lstStyle/>
          <a:p>
            <a:endParaRPr lang="en-CA" sz="2400" dirty="0" smtClean="0">
              <a:latin typeface="Calibri" panose="020F0502020204030204" pitchFamily="34" charset="0"/>
              <a:cs typeface="Calibri" panose="020F0502020204030204" pitchFamily="34" charset="0"/>
            </a:endParaRPr>
          </a:p>
          <a:p>
            <a:r>
              <a:rPr lang="en-CA" sz="2400" dirty="0" smtClean="0">
                <a:latin typeface="Calibri" panose="020F0502020204030204" pitchFamily="34" charset="0"/>
                <a:cs typeface="Calibri" panose="020F0502020204030204" pitchFamily="34" charset="0"/>
              </a:rPr>
              <a:t>The </a:t>
            </a:r>
            <a:r>
              <a:rPr lang="en-CA" sz="2400" dirty="0">
                <a:latin typeface="Calibri" panose="020F0502020204030204" pitchFamily="34" charset="0"/>
                <a:cs typeface="Calibri" panose="020F0502020204030204" pitchFamily="34" charset="0"/>
              </a:rPr>
              <a:t>program can help a person with :</a:t>
            </a:r>
            <a:endParaRPr lang="en-CA" sz="2400" dirty="0" smtClean="0">
              <a:latin typeface="Calibri" panose="020F0502020204030204" pitchFamily="34" charset="0"/>
              <a:cs typeface="Calibri" panose="020F0502020204030204" pitchFamily="34" charset="0"/>
            </a:endParaRPr>
          </a:p>
          <a:p>
            <a:endParaRPr lang="en-CA"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CA" sz="2400" dirty="0" smtClean="0">
                <a:latin typeface="Calibri" panose="020F0502020204030204" pitchFamily="34" charset="0"/>
                <a:cs typeface="Calibri" panose="020F0502020204030204" pitchFamily="34" charset="0"/>
              </a:rPr>
              <a:t>a </a:t>
            </a:r>
            <a:r>
              <a:rPr lang="en-CA" sz="2400" dirty="0">
                <a:latin typeface="Calibri" panose="020F0502020204030204" pitchFamily="34" charset="0"/>
                <a:cs typeface="Calibri" panose="020F0502020204030204" pitchFamily="34" charset="0"/>
              </a:rPr>
              <a:t>simple tax situation </a:t>
            </a:r>
            <a:r>
              <a:rPr lang="en-CA" sz="2400" dirty="0" smtClean="0">
                <a:latin typeface="Calibri" panose="020F0502020204030204" pitchFamily="34" charset="0"/>
                <a:cs typeface="Calibri" panose="020F0502020204030204" pitchFamily="34" charset="0"/>
              </a:rPr>
              <a:t>and a modest income</a:t>
            </a:r>
          </a:p>
          <a:p>
            <a:pPr marL="342900" indent="-342900">
              <a:buFont typeface="Wingdings" panose="05000000000000000000" pitchFamily="2" charset="2"/>
              <a:buChar char="ü"/>
            </a:pPr>
            <a:endParaRPr lang="en-CA" sz="2400" dirty="0"/>
          </a:p>
        </p:txBody>
      </p:sp>
      <p:pic>
        <p:nvPicPr>
          <p:cNvPr id="11"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1564" y="418579"/>
            <a:ext cx="643556" cy="72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au 5"/>
          <p:cNvGraphicFramePr>
            <a:graphicFrameLocks noGrp="1"/>
          </p:cNvGraphicFramePr>
          <p:nvPr>
            <p:extLst>
              <p:ext uri="{D42A27DB-BD31-4B8C-83A1-F6EECF244321}">
                <p14:modId xmlns:p14="http://schemas.microsoft.com/office/powerpoint/2010/main" val="4036646632"/>
              </p:ext>
            </p:extLst>
          </p:nvPr>
        </p:nvGraphicFramePr>
        <p:xfrm>
          <a:off x="1679801" y="3336586"/>
          <a:ext cx="6096000" cy="1981200"/>
        </p:xfrm>
        <a:graphic>
          <a:graphicData uri="http://schemas.openxmlformats.org/drawingml/2006/table">
            <a:tbl>
              <a:tblPr firstRow="1" bandRow="1">
                <a:tableStyleId>{21E4AEA4-8DFA-4A89-87EB-49C32662AFE0}</a:tableStyleId>
              </a:tblPr>
              <a:tblGrid>
                <a:gridCol w="3658375"/>
                <a:gridCol w="2437625"/>
              </a:tblGrid>
              <a:tr h="370840">
                <a:tc gridSpan="2">
                  <a:txBody>
                    <a:bodyPr/>
                    <a:lstStyle/>
                    <a:p>
                      <a:pPr algn="ctr"/>
                      <a:r>
                        <a:rPr lang="en-CA" sz="2000" dirty="0" smtClean="0">
                          <a:latin typeface="Calibri" panose="020F0502020204030204" pitchFamily="34" charset="0"/>
                          <a:cs typeface="Calibri" panose="020F0502020204030204" pitchFamily="34" charset="0"/>
                        </a:rPr>
                        <a:t>Suggested family income (except</a:t>
                      </a:r>
                      <a:r>
                        <a:rPr lang="en-CA" sz="2000" baseline="0" dirty="0" smtClean="0">
                          <a:latin typeface="Calibri" panose="020F0502020204030204" pitchFamily="34" charset="0"/>
                          <a:cs typeface="Calibri" panose="020F0502020204030204" pitchFamily="34" charset="0"/>
                        </a:rPr>
                        <a:t> for Quebec)</a:t>
                      </a:r>
                      <a:endParaRPr lang="en-CA" sz="2000" dirty="0">
                        <a:latin typeface="Calibri" panose="020F0502020204030204" pitchFamily="34" charset="0"/>
                        <a:cs typeface="Calibri" panose="020F0502020204030204" pitchFamily="34" charset="0"/>
                      </a:endParaRPr>
                    </a:p>
                  </a:txBody>
                  <a:tcPr/>
                </a:tc>
                <a:tc hMerge="1">
                  <a:txBody>
                    <a:bodyPr/>
                    <a:lstStyle/>
                    <a:p>
                      <a:endParaRPr lang="en-CA" dirty="0"/>
                    </a:p>
                  </a:txBody>
                  <a:tcPr/>
                </a:tc>
              </a:tr>
              <a:tr h="370840">
                <a:tc>
                  <a:txBody>
                    <a:bodyPr/>
                    <a:lstStyle/>
                    <a:p>
                      <a:r>
                        <a:rPr lang="en-CA" sz="2000" dirty="0" smtClean="0">
                          <a:latin typeface="Calibri" panose="020F0502020204030204" pitchFamily="34" charset="0"/>
                          <a:cs typeface="Calibri" panose="020F0502020204030204" pitchFamily="34" charset="0"/>
                        </a:rPr>
                        <a:t>Marital status</a:t>
                      </a:r>
                      <a:endParaRPr lang="en-CA" sz="2000" b="1" dirty="0">
                        <a:latin typeface="Calibri" panose="020F0502020204030204" pitchFamily="34" charset="0"/>
                        <a:cs typeface="Calibri" panose="020F0502020204030204" pitchFamily="34" charset="0"/>
                      </a:endParaRPr>
                    </a:p>
                  </a:txBody>
                  <a:tcPr/>
                </a:tc>
                <a:tc>
                  <a:txBody>
                    <a:bodyPr/>
                    <a:lstStyle/>
                    <a:p>
                      <a:r>
                        <a:rPr lang="en-CA" sz="2000" dirty="0" smtClean="0">
                          <a:latin typeface="Calibri" panose="020F0502020204030204" pitchFamily="34" charset="0"/>
                          <a:cs typeface="Calibri" panose="020F0502020204030204" pitchFamily="34" charset="0"/>
                        </a:rPr>
                        <a:t>Family income</a:t>
                      </a:r>
                      <a:endParaRPr lang="en-CA" sz="2000" b="1" dirty="0">
                        <a:latin typeface="Calibri" panose="020F0502020204030204" pitchFamily="34" charset="0"/>
                        <a:cs typeface="Calibri" panose="020F0502020204030204" pitchFamily="34" charset="0"/>
                      </a:endParaRPr>
                    </a:p>
                  </a:txBody>
                  <a:tcPr/>
                </a:tc>
              </a:tr>
              <a:tr h="370840">
                <a:tc>
                  <a:txBody>
                    <a:bodyPr/>
                    <a:lstStyle/>
                    <a:p>
                      <a:r>
                        <a:rPr lang="en-CA" sz="2000" dirty="0" smtClean="0">
                          <a:latin typeface="Calibri" panose="020F0502020204030204" pitchFamily="34" charset="0"/>
                          <a:cs typeface="Calibri" panose="020F0502020204030204" pitchFamily="34" charset="0"/>
                        </a:rPr>
                        <a:t>Individual</a:t>
                      </a:r>
                      <a:endParaRPr lang="en-CA" sz="2000" dirty="0">
                        <a:latin typeface="Calibri" panose="020F0502020204030204" pitchFamily="34" charset="0"/>
                        <a:cs typeface="Calibri" panose="020F0502020204030204" pitchFamily="34" charset="0"/>
                      </a:endParaRPr>
                    </a:p>
                  </a:txBody>
                  <a:tcPr/>
                </a:tc>
                <a:tc>
                  <a:txBody>
                    <a:bodyPr/>
                    <a:lstStyle/>
                    <a:p>
                      <a:r>
                        <a:rPr lang="en-CA" sz="2000" dirty="0" smtClean="0">
                          <a:latin typeface="Calibri" panose="020F0502020204030204" pitchFamily="34" charset="0"/>
                          <a:cs typeface="Calibri" panose="020F0502020204030204" pitchFamily="34" charset="0"/>
                        </a:rPr>
                        <a:t>$30,000</a:t>
                      </a:r>
                      <a:endParaRPr lang="en-CA" sz="2000" dirty="0">
                        <a:latin typeface="Calibri" panose="020F0502020204030204" pitchFamily="34" charset="0"/>
                        <a:cs typeface="Calibri" panose="020F0502020204030204" pitchFamily="34" charset="0"/>
                      </a:endParaRPr>
                    </a:p>
                  </a:txBody>
                  <a:tcPr/>
                </a:tc>
              </a:tr>
              <a:tr h="370840">
                <a:tc>
                  <a:txBody>
                    <a:bodyPr/>
                    <a:lstStyle/>
                    <a:p>
                      <a:r>
                        <a:rPr lang="en-CA" sz="2000" dirty="0" smtClean="0">
                          <a:latin typeface="Calibri" panose="020F0502020204030204" pitchFamily="34" charset="0"/>
                          <a:cs typeface="Calibri" panose="020F0502020204030204" pitchFamily="34" charset="0"/>
                        </a:rPr>
                        <a:t>Couple</a:t>
                      </a:r>
                      <a:endParaRPr lang="en-CA" sz="2000" dirty="0">
                        <a:latin typeface="Calibri" panose="020F0502020204030204" pitchFamily="34" charset="0"/>
                        <a:cs typeface="Calibri" panose="020F0502020204030204" pitchFamily="34" charset="0"/>
                      </a:endParaRPr>
                    </a:p>
                  </a:txBody>
                  <a:tcPr/>
                </a:tc>
                <a:tc>
                  <a:txBody>
                    <a:bodyPr/>
                    <a:lstStyle/>
                    <a:p>
                      <a:r>
                        <a:rPr lang="en-CA" sz="2000" dirty="0" smtClean="0">
                          <a:latin typeface="Calibri" panose="020F0502020204030204" pitchFamily="34" charset="0"/>
                          <a:cs typeface="Calibri" panose="020F0502020204030204" pitchFamily="34" charset="0"/>
                        </a:rPr>
                        <a:t>$40,000</a:t>
                      </a:r>
                      <a:endParaRPr lang="en-CA" sz="2000" dirty="0">
                        <a:latin typeface="Calibri" panose="020F0502020204030204" pitchFamily="34" charset="0"/>
                        <a:cs typeface="Calibri" panose="020F0502020204030204" pitchFamily="34" charset="0"/>
                      </a:endParaRPr>
                    </a:p>
                  </a:txBody>
                  <a:tcPr/>
                </a:tc>
              </a:tr>
              <a:tr h="370840">
                <a:tc>
                  <a:txBody>
                    <a:bodyPr/>
                    <a:lstStyle/>
                    <a:p>
                      <a:r>
                        <a:rPr lang="en-CA" sz="2000" dirty="0" smtClean="0">
                          <a:latin typeface="Calibri" panose="020F0502020204030204" pitchFamily="34" charset="0"/>
                          <a:cs typeface="Calibri" panose="020F0502020204030204" pitchFamily="34" charset="0"/>
                        </a:rPr>
                        <a:t>Individual</a:t>
                      </a:r>
                      <a:r>
                        <a:rPr lang="en-CA" sz="2000" baseline="0" dirty="0" smtClean="0">
                          <a:latin typeface="Calibri" panose="020F0502020204030204" pitchFamily="34" charset="0"/>
                          <a:cs typeface="Calibri" panose="020F0502020204030204" pitchFamily="34" charset="0"/>
                        </a:rPr>
                        <a:t> with a dependant</a:t>
                      </a:r>
                      <a:endParaRPr lang="en-CA" sz="2000" dirty="0">
                        <a:latin typeface="Calibri" panose="020F0502020204030204" pitchFamily="34" charset="0"/>
                        <a:cs typeface="Calibri" panose="020F0502020204030204" pitchFamily="34" charset="0"/>
                      </a:endParaRPr>
                    </a:p>
                  </a:txBody>
                  <a:tcPr/>
                </a:tc>
                <a:tc>
                  <a:txBody>
                    <a:bodyPr/>
                    <a:lstStyle/>
                    <a:p>
                      <a:r>
                        <a:rPr lang="en-CA" sz="2000" dirty="0" smtClean="0">
                          <a:latin typeface="Calibri" panose="020F0502020204030204" pitchFamily="34" charset="0"/>
                          <a:cs typeface="Calibri" panose="020F0502020204030204" pitchFamily="34" charset="0"/>
                        </a:rPr>
                        <a:t>$35,000</a:t>
                      </a:r>
                      <a:endParaRPr lang="en-CA" sz="2000" dirty="0">
                        <a:latin typeface="Calibri" panose="020F0502020204030204" pitchFamily="34" charset="0"/>
                        <a:cs typeface="Calibri" panose="020F0502020204030204" pitchFamily="34" charset="0"/>
                      </a:endParaRPr>
                    </a:p>
                  </a:txBody>
                  <a:tcPr/>
                </a:tc>
              </a:tr>
            </a:tbl>
          </a:graphicData>
        </a:graphic>
      </p:graphicFrame>
      <p:sp>
        <p:nvSpPr>
          <p:cNvPr id="4" name="TextBox 3"/>
          <p:cNvSpPr txBox="1"/>
          <p:nvPr/>
        </p:nvSpPr>
        <p:spPr>
          <a:xfrm>
            <a:off x="1214284" y="5255500"/>
            <a:ext cx="6781800" cy="1107996"/>
          </a:xfrm>
          <a:prstGeom prst="rect">
            <a:avLst/>
          </a:prstGeom>
          <a:noFill/>
        </p:spPr>
        <p:txBody>
          <a:bodyPr wrap="square" rtlCol="0">
            <a:spAutoFit/>
          </a:bodyPr>
          <a:lstStyle/>
          <a:p>
            <a:pPr marL="342900" indent="-342900">
              <a:buFont typeface="Wingdings" panose="05000000000000000000" pitchFamily="2" charset="2"/>
              <a:buChar char="ü"/>
            </a:pPr>
            <a:endParaRPr lang="en-CA" sz="24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CA" sz="2400" dirty="0" smtClean="0">
                <a:latin typeface="Calibri" panose="020F0502020204030204" pitchFamily="34" charset="0"/>
                <a:cs typeface="Calibri" panose="020F0502020204030204" pitchFamily="34" charset="0"/>
              </a:rPr>
              <a:t>interest </a:t>
            </a:r>
            <a:r>
              <a:rPr lang="en-CA" sz="2400" dirty="0">
                <a:latin typeface="Calibri" panose="020F0502020204030204" pitchFamily="34" charset="0"/>
                <a:cs typeface="Calibri" panose="020F0502020204030204" pitchFamily="34" charset="0"/>
              </a:rPr>
              <a:t>income less than $1,000</a:t>
            </a:r>
          </a:p>
          <a:p>
            <a:endParaRPr lang="en-CA" dirty="0"/>
          </a:p>
        </p:txBody>
      </p:sp>
    </p:spTree>
    <p:extLst>
      <p:ext uri="{BB962C8B-B14F-4D97-AF65-F5344CB8AC3E}">
        <p14:creationId xmlns:p14="http://schemas.microsoft.com/office/powerpoint/2010/main" val="3344998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26" name="Rectangle 25"/>
          <p:cNvSpPr/>
          <p:nvPr/>
        </p:nvSpPr>
        <p:spPr>
          <a:xfrm>
            <a:off x="3215864" y="1093674"/>
            <a:ext cx="5928135" cy="5764326"/>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7" name="Rectangle 26"/>
          <p:cNvSpPr/>
          <p:nvPr/>
        </p:nvSpPr>
        <p:spPr>
          <a:xfrm>
            <a:off x="3544" y="240272"/>
            <a:ext cx="7397381" cy="685054"/>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p:cNvSpPr/>
          <p:nvPr/>
        </p:nvSpPr>
        <p:spPr>
          <a:xfrm>
            <a:off x="165608" y="288168"/>
            <a:ext cx="8464041" cy="584775"/>
          </a:xfrm>
          <a:prstGeom prst="rect">
            <a:avLst/>
          </a:prstGeom>
        </p:spPr>
        <p:txBody>
          <a:bodyPr wrap="square">
            <a:spAutoFit/>
          </a:bodyPr>
          <a:lstStyle/>
          <a:p>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Lend a hand!</a:t>
            </a:r>
            <a:endPar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endParaRPr>
          </a:p>
        </p:txBody>
      </p:sp>
      <p:sp>
        <p:nvSpPr>
          <p:cNvPr id="2" name="TextBox 1"/>
          <p:cNvSpPr txBox="1"/>
          <p:nvPr/>
        </p:nvSpPr>
        <p:spPr>
          <a:xfrm>
            <a:off x="3610390" y="1413196"/>
            <a:ext cx="5533610" cy="5455340"/>
          </a:xfrm>
          <a:prstGeom prst="rect">
            <a:avLst/>
          </a:prstGeom>
          <a:noFill/>
        </p:spPr>
        <p:txBody>
          <a:bodyPr wrap="square" rtlCol="0">
            <a:spAutoFit/>
          </a:bodyPr>
          <a:lstStyle/>
          <a:p>
            <a:r>
              <a:rPr lang="en-CA" sz="2400" dirty="0">
                <a:latin typeface="Calibri" panose="020F0502020204030204" pitchFamily="34" charset="0"/>
                <a:cs typeface="Calibri" panose="020F0502020204030204" pitchFamily="34" charset="0"/>
              </a:rPr>
              <a:t>The CRA provides participating community </a:t>
            </a:r>
            <a:r>
              <a:rPr lang="en-CA" sz="2400" dirty="0" smtClean="0">
                <a:latin typeface="Calibri" panose="020F0502020204030204" pitchFamily="34" charset="0"/>
                <a:cs typeface="Calibri" panose="020F0502020204030204" pitchFamily="34" charset="0"/>
              </a:rPr>
              <a:t>organization and their volunteers </a:t>
            </a:r>
            <a:r>
              <a:rPr lang="en-CA" sz="2400" dirty="0">
                <a:latin typeface="Calibri" panose="020F0502020204030204" pitchFamily="34" charset="0"/>
                <a:cs typeface="Calibri" panose="020F0502020204030204" pitchFamily="34" charset="0"/>
              </a:rPr>
              <a:t>with:</a:t>
            </a:r>
          </a:p>
          <a:p>
            <a:endParaRPr lang="en-CA" sz="1050" dirty="0">
              <a:latin typeface="Calibri" panose="020F0502020204030204" pitchFamily="34" charset="0"/>
              <a:cs typeface="Calibri" panose="020F0502020204030204" pitchFamily="34" charset="0"/>
            </a:endParaRPr>
          </a:p>
          <a:p>
            <a:pPr marL="342900" indent="-342900">
              <a:spcBef>
                <a:spcPts val="600"/>
              </a:spcBef>
              <a:spcAft>
                <a:spcPts val="600"/>
              </a:spcAft>
              <a:buFont typeface="Wingdings" panose="05000000000000000000" pitchFamily="2" charset="2"/>
              <a:buChar char="ü"/>
            </a:pPr>
            <a:r>
              <a:rPr lang="en-CA" sz="2400" dirty="0">
                <a:cs typeface="Calibri" panose="020F0502020204030204" pitchFamily="34" charset="0"/>
              </a:rPr>
              <a:t>training</a:t>
            </a:r>
          </a:p>
          <a:p>
            <a:pPr marL="342900" indent="-342900">
              <a:spcBef>
                <a:spcPts val="600"/>
              </a:spcBef>
              <a:spcAft>
                <a:spcPts val="600"/>
              </a:spcAft>
              <a:buFont typeface="Wingdings" panose="05000000000000000000" pitchFamily="2" charset="2"/>
              <a:buChar char="ü"/>
            </a:pPr>
            <a:r>
              <a:rPr lang="en-CA" sz="2400" dirty="0">
                <a:cs typeface="Calibri" panose="020F0502020204030204" pitchFamily="34" charset="0"/>
              </a:rPr>
              <a:t>free income tax preparation software</a:t>
            </a:r>
          </a:p>
          <a:p>
            <a:pPr marL="342900" indent="-342900">
              <a:spcBef>
                <a:spcPts val="600"/>
              </a:spcBef>
              <a:spcAft>
                <a:spcPts val="600"/>
              </a:spcAft>
              <a:buFont typeface="Wingdings" panose="05000000000000000000" pitchFamily="2" charset="2"/>
              <a:buChar char="ü"/>
            </a:pPr>
            <a:r>
              <a:rPr lang="en-CA" sz="2400" dirty="0">
                <a:cs typeface="Calibri" panose="020F0502020204030204" pitchFamily="34" charset="0"/>
              </a:rPr>
              <a:t>access to a toll-free </a:t>
            </a:r>
            <a:r>
              <a:rPr lang="en-CA" sz="2400" dirty="0" smtClean="0">
                <a:cs typeface="Calibri" panose="020F0502020204030204" pitchFamily="34" charset="0"/>
              </a:rPr>
              <a:t>dedicated  telephone </a:t>
            </a:r>
            <a:r>
              <a:rPr lang="en-CA" sz="2400" dirty="0">
                <a:cs typeface="Calibri" panose="020F0502020204030204" pitchFamily="34" charset="0"/>
              </a:rPr>
              <a:t>line</a:t>
            </a:r>
          </a:p>
          <a:p>
            <a:pPr marL="342900" indent="-342900">
              <a:spcBef>
                <a:spcPts val="600"/>
              </a:spcBef>
              <a:spcAft>
                <a:spcPts val="600"/>
              </a:spcAft>
              <a:buFont typeface="Wingdings" panose="05000000000000000000" pitchFamily="2" charset="2"/>
              <a:buChar char="ü"/>
            </a:pPr>
            <a:r>
              <a:rPr lang="en-CA" sz="2400" dirty="0">
                <a:cs typeface="Calibri" panose="020F0502020204030204" pitchFamily="34" charset="0"/>
              </a:rPr>
              <a:t>surplus computers (when available)</a:t>
            </a:r>
          </a:p>
          <a:p>
            <a:pPr marL="342900" indent="-342900">
              <a:spcBef>
                <a:spcPts val="600"/>
              </a:spcBef>
              <a:spcAft>
                <a:spcPts val="600"/>
              </a:spcAft>
              <a:buFont typeface="Wingdings" panose="05000000000000000000" pitchFamily="2" charset="2"/>
              <a:buChar char="ü"/>
            </a:pPr>
            <a:r>
              <a:rPr lang="en-CA" sz="2400" dirty="0">
                <a:cs typeface="Calibri" panose="020F0502020204030204" pitchFamily="34" charset="0"/>
              </a:rPr>
              <a:t>promotional products and services </a:t>
            </a:r>
          </a:p>
          <a:p>
            <a:endParaRPr lang="en-CA" sz="2400" dirty="0">
              <a:cs typeface="Calibri" panose="020F0502020204030204" pitchFamily="34" charset="0"/>
            </a:endParaRPr>
          </a:p>
          <a:p>
            <a:pPr algn="ctr"/>
            <a:r>
              <a:rPr lang="en-CA" sz="2400" dirty="0" smtClean="0">
                <a:cs typeface="Calibri" panose="020F0502020204030204" pitchFamily="34" charset="0"/>
              </a:rPr>
              <a:t>To become a participating community organization, register online</a:t>
            </a:r>
            <a:br>
              <a:rPr lang="en-CA" sz="2400" dirty="0" smtClean="0">
                <a:cs typeface="Calibri" panose="020F0502020204030204" pitchFamily="34" charset="0"/>
              </a:rPr>
            </a:br>
            <a:r>
              <a:rPr lang="en-CA" sz="2400" dirty="0">
                <a:cs typeface="Calibri" panose="020F0502020204030204" pitchFamily="34" charset="0"/>
              </a:rPr>
              <a:t>at </a:t>
            </a:r>
            <a:r>
              <a:rPr lang="en-CA" sz="2300" b="1" dirty="0" smtClean="0">
                <a:cs typeface="Calibri" panose="020F0502020204030204" pitchFamily="34" charset="0"/>
              </a:rPr>
              <a:t>Canada.ca/taxes-volunteer</a:t>
            </a:r>
            <a:endParaRPr lang="en-CA" sz="2300" b="1" dirty="0">
              <a:cs typeface="Calibri" panose="020F0502020204030204"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19" y="2143125"/>
            <a:ext cx="3490270" cy="2862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1" name="Oval 27"/>
          <p:cNvSpPr/>
          <p:nvPr/>
        </p:nvSpPr>
        <p:spPr>
          <a:xfrm>
            <a:off x="6193155" y="46038"/>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2"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94223" y="277004"/>
            <a:ext cx="640697" cy="50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2822054" y="4847937"/>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3315" name="Picture 3"/>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1876" y="5026520"/>
            <a:ext cx="702240" cy="56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0628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26" name="Rectangle 25"/>
          <p:cNvSpPr/>
          <p:nvPr/>
        </p:nvSpPr>
        <p:spPr>
          <a:xfrm>
            <a:off x="-1" y="1627645"/>
            <a:ext cx="7674016" cy="3422827"/>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extBox 1"/>
          <p:cNvSpPr txBox="1"/>
          <p:nvPr/>
        </p:nvSpPr>
        <p:spPr>
          <a:xfrm>
            <a:off x="152398" y="2199397"/>
            <a:ext cx="7980823" cy="2677656"/>
          </a:xfrm>
          <a:prstGeom prst="rect">
            <a:avLst/>
          </a:prstGeom>
          <a:noFill/>
        </p:spPr>
        <p:txBody>
          <a:bodyPr wrap="square" rtlCol="0">
            <a:spAutoFit/>
          </a:bodyPr>
          <a:lstStyle/>
          <a:p>
            <a:pPr marL="342900" indent="-342900">
              <a:buFont typeface="Wingdings" panose="05000000000000000000" pitchFamily="2" charset="2"/>
              <a:buChar char="ü"/>
            </a:pPr>
            <a:r>
              <a:rPr lang="en-CA" sz="2400" dirty="0">
                <a:latin typeface="Calibri" panose="020F0502020204030204" pitchFamily="34" charset="0"/>
                <a:cs typeface="Calibri" panose="020F0502020204030204" pitchFamily="34" charset="0"/>
              </a:rPr>
              <a:t>Don’t miss out on the </a:t>
            </a:r>
            <a:r>
              <a:rPr lang="en-CA" sz="2400" dirty="0" smtClean="0">
                <a:latin typeface="Calibri" panose="020F0502020204030204" pitchFamily="34" charset="0"/>
                <a:cs typeface="Calibri" panose="020F0502020204030204" pitchFamily="34" charset="0"/>
              </a:rPr>
              <a:t>benefits and credits</a:t>
            </a:r>
            <a:br>
              <a:rPr lang="en-CA" sz="2400" dirty="0" smtClean="0">
                <a:latin typeface="Calibri" panose="020F0502020204030204" pitchFamily="34" charset="0"/>
                <a:cs typeface="Calibri" panose="020F0502020204030204" pitchFamily="34" charset="0"/>
              </a:rPr>
            </a:br>
            <a:r>
              <a:rPr lang="en-CA" sz="2400" dirty="0" smtClean="0">
                <a:latin typeface="Calibri" panose="020F0502020204030204" pitchFamily="34" charset="0"/>
                <a:cs typeface="Calibri" panose="020F0502020204030204" pitchFamily="34" charset="0"/>
              </a:rPr>
              <a:t>you may be eligible </a:t>
            </a:r>
            <a:r>
              <a:rPr lang="en-CA" sz="2400" dirty="0">
                <a:latin typeface="Calibri" panose="020F0502020204030204" pitchFamily="34" charset="0"/>
                <a:cs typeface="Calibri" panose="020F0502020204030204" pitchFamily="34" charset="0"/>
              </a:rPr>
              <a:t>for!</a:t>
            </a:r>
          </a:p>
          <a:p>
            <a:pPr marL="342900" indent="-342900">
              <a:buFont typeface="Wingdings" panose="05000000000000000000" pitchFamily="2" charset="2"/>
              <a:buChar char="ü"/>
            </a:pPr>
            <a:endParaRPr lang="en-CA"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CA" sz="2400" dirty="0">
                <a:latin typeface="Calibri" panose="020F0502020204030204" pitchFamily="34" charset="0"/>
                <a:cs typeface="Calibri" panose="020F0502020204030204" pitchFamily="34" charset="0"/>
              </a:rPr>
              <a:t>File your income tax and benefit return every </a:t>
            </a:r>
            <a:r>
              <a:rPr lang="en-CA" sz="2400" dirty="0" smtClean="0">
                <a:latin typeface="Calibri" panose="020F0502020204030204" pitchFamily="34" charset="0"/>
                <a:cs typeface="Calibri" panose="020F0502020204030204" pitchFamily="34" charset="0"/>
              </a:rPr>
              <a:t>year</a:t>
            </a:r>
            <a:br>
              <a:rPr lang="en-CA" sz="2400" dirty="0" smtClean="0">
                <a:latin typeface="Calibri" panose="020F0502020204030204" pitchFamily="34" charset="0"/>
                <a:cs typeface="Calibri" panose="020F0502020204030204" pitchFamily="34" charset="0"/>
              </a:rPr>
            </a:br>
            <a:r>
              <a:rPr lang="en-CA" sz="2400" dirty="0" smtClean="0">
                <a:latin typeface="Calibri" panose="020F0502020204030204" pitchFamily="34" charset="0"/>
                <a:cs typeface="Calibri" panose="020F0502020204030204" pitchFamily="34" charset="0"/>
              </a:rPr>
              <a:t>to </a:t>
            </a:r>
            <a:r>
              <a:rPr lang="en-CA" sz="2400" dirty="0">
                <a:latin typeface="Calibri" panose="020F0502020204030204" pitchFamily="34" charset="0"/>
                <a:cs typeface="Calibri" panose="020F0502020204030204" pitchFamily="34" charset="0"/>
              </a:rPr>
              <a:t>receive your benefit </a:t>
            </a:r>
            <a:r>
              <a:rPr lang="en-CA" sz="2400" dirty="0" smtClean="0">
                <a:latin typeface="Calibri" panose="020F0502020204030204" pitchFamily="34" charset="0"/>
                <a:cs typeface="Calibri" panose="020F0502020204030204" pitchFamily="34" charset="0"/>
              </a:rPr>
              <a:t>and credit payments</a:t>
            </a:r>
            <a:r>
              <a:rPr lang="en-CA" sz="2400" dirty="0">
                <a:latin typeface="Calibri" panose="020F0502020204030204" pitchFamily="34" charset="0"/>
                <a:cs typeface="Calibri" panose="020F0502020204030204" pitchFamily="34" charset="0"/>
              </a:rPr>
              <a:t>, </a:t>
            </a:r>
            <a:r>
              <a:rPr lang="en-CA" sz="2400" dirty="0" smtClean="0">
                <a:latin typeface="Calibri" panose="020F0502020204030204" pitchFamily="34" charset="0"/>
                <a:cs typeface="Calibri" panose="020F0502020204030204" pitchFamily="34" charset="0"/>
              </a:rPr>
              <a:t>even </a:t>
            </a:r>
            <a:r>
              <a:rPr lang="en-CA" sz="2400" dirty="0">
                <a:latin typeface="Calibri" panose="020F0502020204030204" pitchFamily="34" charset="0"/>
                <a:cs typeface="Calibri" panose="020F0502020204030204" pitchFamily="34" charset="0"/>
              </a:rPr>
              <a:t>if </a:t>
            </a:r>
            <a:endParaRPr lang="en-CA" sz="2400" dirty="0" smtClean="0">
              <a:latin typeface="Calibri" panose="020F0502020204030204" pitchFamily="34" charset="0"/>
              <a:cs typeface="Calibri" panose="020F0502020204030204" pitchFamily="34" charset="0"/>
            </a:endParaRPr>
          </a:p>
          <a:p>
            <a:r>
              <a:rPr lang="en-CA" sz="2400" dirty="0" smtClean="0">
                <a:cs typeface="Calibri" panose="020F0502020204030204" pitchFamily="34" charset="0"/>
              </a:rPr>
              <a:t>     </a:t>
            </a:r>
            <a:r>
              <a:rPr lang="en-CA" sz="2400" dirty="0" smtClean="0">
                <a:latin typeface="Calibri" panose="020F0502020204030204" pitchFamily="34" charset="0"/>
                <a:cs typeface="Calibri" panose="020F0502020204030204" pitchFamily="34" charset="0"/>
              </a:rPr>
              <a:t>you </a:t>
            </a:r>
            <a:r>
              <a:rPr lang="en-CA" sz="2400" dirty="0">
                <a:latin typeface="Calibri" panose="020F0502020204030204" pitchFamily="34" charset="0"/>
                <a:cs typeface="Calibri" panose="020F0502020204030204" pitchFamily="34" charset="0"/>
              </a:rPr>
              <a:t>did not receive income in the year </a:t>
            </a:r>
            <a:r>
              <a:rPr lang="en-CA" sz="2400" dirty="0" smtClean="0">
                <a:latin typeface="Calibri" panose="020F0502020204030204" pitchFamily="34" charset="0"/>
                <a:cs typeface="Calibri" panose="020F0502020204030204" pitchFamily="34" charset="0"/>
              </a:rPr>
              <a:t>or </a:t>
            </a:r>
            <a:r>
              <a:rPr lang="en-CA" sz="2400" dirty="0">
                <a:latin typeface="Calibri" panose="020F0502020204030204" pitchFamily="34" charset="0"/>
                <a:cs typeface="Calibri" panose="020F0502020204030204" pitchFamily="34" charset="0"/>
              </a:rPr>
              <a:t>if your </a:t>
            </a:r>
            <a:endParaRPr lang="en-CA" sz="2400" dirty="0" smtClean="0">
              <a:latin typeface="Calibri" panose="020F0502020204030204" pitchFamily="34" charset="0"/>
              <a:cs typeface="Calibri" panose="020F0502020204030204" pitchFamily="34" charset="0"/>
            </a:endParaRPr>
          </a:p>
          <a:p>
            <a:r>
              <a:rPr lang="en-CA" sz="2400" dirty="0">
                <a:cs typeface="Calibri" panose="020F0502020204030204" pitchFamily="34" charset="0"/>
              </a:rPr>
              <a:t> </a:t>
            </a:r>
            <a:r>
              <a:rPr lang="en-CA" sz="2400" dirty="0" smtClean="0">
                <a:cs typeface="Calibri" panose="020F0502020204030204" pitchFamily="34" charset="0"/>
              </a:rPr>
              <a:t>    </a:t>
            </a:r>
            <a:r>
              <a:rPr lang="en-CA" sz="2400" dirty="0" smtClean="0">
                <a:latin typeface="Calibri" panose="020F0502020204030204" pitchFamily="34" charset="0"/>
                <a:cs typeface="Calibri" panose="020F0502020204030204" pitchFamily="34" charset="0"/>
              </a:rPr>
              <a:t>income </a:t>
            </a:r>
            <a:r>
              <a:rPr lang="en-CA" sz="2400" dirty="0">
                <a:latin typeface="Calibri" panose="020F0502020204030204" pitchFamily="34" charset="0"/>
                <a:cs typeface="Calibri" panose="020F0502020204030204" pitchFamily="34" charset="0"/>
              </a:rPr>
              <a:t>was tax exempt</a:t>
            </a:r>
            <a:r>
              <a:rPr lang="en-CA" sz="2400" dirty="0" smtClean="0">
                <a:latin typeface="Calibri" panose="020F0502020204030204" pitchFamily="34" charset="0"/>
                <a:cs typeface="Calibri" panose="020F0502020204030204" pitchFamily="34" charset="0"/>
              </a:rPr>
              <a:t>.</a:t>
            </a:r>
            <a:endParaRPr lang="fr-CA" sz="2400" dirty="0">
              <a:latin typeface="Calibri" panose="020F0502020204030204" pitchFamily="34" charset="0"/>
              <a:cs typeface="Calibri" panose="020F0502020204030204" pitchFamily="34" charset="0"/>
            </a:endParaRPr>
          </a:p>
        </p:txBody>
      </p:sp>
      <p:sp>
        <p:nvSpPr>
          <p:cNvPr id="27" name="Rectangle 26"/>
          <p:cNvSpPr/>
          <p:nvPr/>
        </p:nvSpPr>
        <p:spPr>
          <a:xfrm>
            <a:off x="2758644" y="1285118"/>
            <a:ext cx="6385356" cy="685054"/>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p:cNvSpPr/>
          <p:nvPr/>
        </p:nvSpPr>
        <p:spPr>
          <a:xfrm>
            <a:off x="2758644" y="1333014"/>
            <a:ext cx="7412182" cy="584775"/>
          </a:xfrm>
          <a:prstGeom prst="rect">
            <a:avLst/>
          </a:prstGeom>
        </p:spPr>
        <p:txBody>
          <a:bodyPr wrap="square">
            <a:spAutoFit/>
          </a:bodyPr>
          <a:lstStyle/>
          <a:p>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Benefits and </a:t>
            </a:r>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credits</a:t>
            </a:r>
            <a:endPar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endParaRPr>
          </a:p>
        </p:txBody>
      </p:sp>
      <p:sp>
        <p:nvSpPr>
          <p:cNvPr id="10" name="Oval 9"/>
          <p:cNvSpPr/>
          <p:nvPr/>
        </p:nvSpPr>
        <p:spPr>
          <a:xfrm>
            <a:off x="7234563" y="1052995"/>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2050"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31928" y="1275806"/>
            <a:ext cx="701293" cy="640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2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26" name="Rectangle 25"/>
          <p:cNvSpPr/>
          <p:nvPr/>
        </p:nvSpPr>
        <p:spPr>
          <a:xfrm>
            <a:off x="1" y="1093675"/>
            <a:ext cx="8629648" cy="4634836"/>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7" name="Rectangle 26"/>
          <p:cNvSpPr/>
          <p:nvPr/>
        </p:nvSpPr>
        <p:spPr>
          <a:xfrm>
            <a:off x="3544" y="240272"/>
            <a:ext cx="7397381" cy="685054"/>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p:cNvSpPr/>
          <p:nvPr/>
        </p:nvSpPr>
        <p:spPr>
          <a:xfrm>
            <a:off x="165608" y="288168"/>
            <a:ext cx="8464041" cy="584775"/>
          </a:xfrm>
          <a:prstGeom prst="rect">
            <a:avLst/>
          </a:prstGeom>
        </p:spPr>
        <p:txBody>
          <a:bodyPr wrap="square">
            <a:spAutoFit/>
          </a:bodyPr>
          <a:lstStyle/>
          <a:p>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Types of Training Offered</a:t>
            </a:r>
            <a:endPar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endParaRPr>
          </a:p>
        </p:txBody>
      </p:sp>
      <p:sp>
        <p:nvSpPr>
          <p:cNvPr id="2" name="TextBox 1"/>
          <p:cNvSpPr txBox="1"/>
          <p:nvPr/>
        </p:nvSpPr>
        <p:spPr>
          <a:xfrm>
            <a:off x="102439" y="1384167"/>
            <a:ext cx="8839199" cy="4054956"/>
          </a:xfrm>
          <a:prstGeom prst="rect">
            <a:avLst/>
          </a:prstGeom>
          <a:noFill/>
        </p:spPr>
        <p:txBody>
          <a:bodyPr wrap="square" rtlCol="0">
            <a:spAutoFit/>
          </a:bodyPr>
          <a:lstStyle/>
          <a:p>
            <a:r>
              <a:rPr lang="en-CA" sz="2400" dirty="0">
                <a:latin typeface="Calibri" panose="020F0502020204030204" pitchFamily="34" charset="0"/>
                <a:cs typeface="Calibri" panose="020F0502020204030204" pitchFamily="34" charset="0"/>
              </a:rPr>
              <a:t>The CRA provides participating community </a:t>
            </a:r>
            <a:r>
              <a:rPr lang="en-CA" sz="2400" dirty="0" smtClean="0">
                <a:latin typeface="Calibri" panose="020F0502020204030204" pitchFamily="34" charset="0"/>
                <a:cs typeface="Calibri" panose="020F0502020204030204" pitchFamily="34" charset="0"/>
              </a:rPr>
              <a:t>organization and their volunteers with a multitude of training courses, including:</a:t>
            </a:r>
            <a:endParaRPr lang="en-CA" sz="2400" dirty="0">
              <a:latin typeface="Calibri" panose="020F0502020204030204" pitchFamily="34" charset="0"/>
              <a:cs typeface="Calibri" panose="020F0502020204030204" pitchFamily="34" charset="0"/>
            </a:endParaRPr>
          </a:p>
          <a:p>
            <a:endParaRPr lang="en-CA" sz="1050" dirty="0">
              <a:latin typeface="Calibri" panose="020F0502020204030204" pitchFamily="34" charset="0"/>
              <a:cs typeface="Calibri" panose="020F0502020204030204" pitchFamily="34" charset="0"/>
            </a:endParaRPr>
          </a:p>
          <a:p>
            <a:pPr marL="342900" indent="-342900">
              <a:spcBef>
                <a:spcPts val="600"/>
              </a:spcBef>
              <a:spcAft>
                <a:spcPts val="600"/>
              </a:spcAft>
              <a:buFont typeface="Wingdings" panose="05000000000000000000" pitchFamily="2" charset="2"/>
              <a:buChar char="ü"/>
            </a:pPr>
            <a:r>
              <a:rPr lang="en-CA" sz="2400" dirty="0" smtClean="0">
                <a:latin typeface="Calibri" panose="020F0502020204030204" pitchFamily="34" charset="0"/>
                <a:cs typeface="Calibri" panose="020F0502020204030204" pitchFamily="34" charset="0"/>
              </a:rPr>
              <a:t>Dependants &amp; Benefits/</a:t>
            </a:r>
            <a:r>
              <a:rPr lang="en-CA" sz="2400" dirty="0">
                <a:latin typeface="Calibri" panose="020F0502020204030204" pitchFamily="34" charset="0"/>
                <a:cs typeface="Calibri" panose="020F0502020204030204" pitchFamily="34" charset="0"/>
              </a:rPr>
              <a:t>Medical </a:t>
            </a:r>
            <a:r>
              <a:rPr lang="en-CA" sz="2400" dirty="0" smtClean="0">
                <a:latin typeface="Calibri" panose="020F0502020204030204" pitchFamily="34" charset="0"/>
                <a:cs typeface="Calibri" panose="020F0502020204030204" pitchFamily="34" charset="0"/>
              </a:rPr>
              <a:t>&amp; Disability Tax Credits</a:t>
            </a:r>
          </a:p>
          <a:p>
            <a:pPr marL="342900" indent="-342900">
              <a:spcBef>
                <a:spcPts val="600"/>
              </a:spcBef>
              <a:spcAft>
                <a:spcPts val="600"/>
              </a:spcAft>
              <a:buFont typeface="Wingdings" panose="05000000000000000000" pitchFamily="2" charset="2"/>
              <a:buChar char="ü"/>
            </a:pPr>
            <a:r>
              <a:rPr lang="en-CA" sz="2400" dirty="0" smtClean="0">
                <a:latin typeface="Calibri" panose="020F0502020204030204" pitchFamily="34" charset="0"/>
                <a:cs typeface="Calibri" panose="020F0502020204030204" pitchFamily="34" charset="0"/>
              </a:rPr>
              <a:t>EFILE/UFile Software</a:t>
            </a:r>
          </a:p>
          <a:p>
            <a:pPr marL="342900" indent="-342900">
              <a:spcBef>
                <a:spcPts val="600"/>
              </a:spcBef>
              <a:spcAft>
                <a:spcPts val="600"/>
              </a:spcAft>
              <a:buFont typeface="Wingdings" panose="05000000000000000000" pitchFamily="2" charset="2"/>
              <a:buChar char="ü"/>
            </a:pPr>
            <a:r>
              <a:rPr lang="en-CA" sz="2400" dirty="0" smtClean="0">
                <a:latin typeface="Calibri" panose="020F0502020204030204" pitchFamily="34" charset="0"/>
                <a:cs typeface="Calibri" panose="020F0502020204030204" pitchFamily="34" charset="0"/>
              </a:rPr>
              <a:t>Indigenous Peoples &amp; Northern Residents</a:t>
            </a:r>
          </a:p>
          <a:p>
            <a:pPr marL="342900" indent="-342900">
              <a:spcBef>
                <a:spcPts val="600"/>
              </a:spcBef>
              <a:spcAft>
                <a:spcPts val="600"/>
              </a:spcAft>
              <a:buFont typeface="Wingdings" panose="05000000000000000000" pitchFamily="2" charset="2"/>
              <a:buChar char="ü"/>
            </a:pPr>
            <a:r>
              <a:rPr lang="en-CA" sz="2400" dirty="0" smtClean="0">
                <a:latin typeface="Calibri" panose="020F0502020204030204" pitchFamily="34" charset="0"/>
                <a:cs typeface="Calibri" panose="020F0502020204030204" pitchFamily="34" charset="0"/>
              </a:rPr>
              <a:t>Seniors</a:t>
            </a:r>
          </a:p>
          <a:p>
            <a:pPr marL="342900" indent="-342900">
              <a:spcBef>
                <a:spcPts val="600"/>
              </a:spcBef>
              <a:spcAft>
                <a:spcPts val="600"/>
              </a:spcAft>
              <a:buFont typeface="Wingdings" panose="05000000000000000000" pitchFamily="2" charset="2"/>
              <a:buChar char="ü"/>
            </a:pPr>
            <a:r>
              <a:rPr lang="en-CA" sz="2400" dirty="0" smtClean="0">
                <a:latin typeface="Calibri" panose="020F0502020204030204" pitchFamily="34" charset="0"/>
                <a:cs typeface="Calibri" panose="020F0502020204030204" pitchFamily="34" charset="0"/>
              </a:rPr>
              <a:t>Students</a:t>
            </a:r>
          </a:p>
          <a:p>
            <a:pPr marL="342900" indent="-342900">
              <a:spcBef>
                <a:spcPts val="600"/>
              </a:spcBef>
              <a:spcAft>
                <a:spcPts val="600"/>
              </a:spcAft>
              <a:buFont typeface="Wingdings" panose="05000000000000000000" pitchFamily="2" charset="2"/>
              <a:buChar char="ü"/>
            </a:pPr>
            <a:r>
              <a:rPr lang="en-CA" sz="2400" dirty="0" smtClean="0">
                <a:latin typeface="Calibri" panose="020F0502020204030204" pitchFamily="34" charset="0"/>
                <a:cs typeface="Calibri" panose="020F0502020204030204" pitchFamily="34" charset="0"/>
              </a:rPr>
              <a:t>Newcomers</a:t>
            </a:r>
          </a:p>
        </p:txBody>
      </p:sp>
      <p:sp>
        <p:nvSpPr>
          <p:cNvPr id="11" name="Oval 27"/>
          <p:cNvSpPr/>
          <p:nvPr/>
        </p:nvSpPr>
        <p:spPr>
          <a:xfrm>
            <a:off x="6193155" y="46038"/>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2" name="Picture 3"/>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94223" y="277004"/>
            <a:ext cx="640697" cy="50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3991096" y="5491689"/>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8676"/>
          <a:stretch/>
        </p:blipFill>
        <p:spPr>
          <a:xfrm>
            <a:off x="5150733" y="3936206"/>
            <a:ext cx="3736091" cy="2725642"/>
          </a:xfrm>
          <a:prstGeom prst="rect">
            <a:avLst/>
          </a:prstGeom>
          <a:ln>
            <a:noFill/>
          </a:ln>
          <a:effectLst>
            <a:outerShdw blurRad="292100" dist="139700" dir="2700000" algn="tl" rotWithShape="0">
              <a:srgbClr val="333333">
                <a:alpha val="65000"/>
              </a:srgbClr>
            </a:outerShdw>
          </a:effectLst>
        </p:spPr>
      </p:pic>
      <p:pic>
        <p:nvPicPr>
          <p:cNvPr id="13315" name="Picture 3"/>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0918" y="5728511"/>
            <a:ext cx="702240" cy="56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065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graphicFrame>
        <p:nvGraphicFramePr>
          <p:cNvPr id="4" name="Diagram 3"/>
          <p:cNvGraphicFramePr/>
          <p:nvPr>
            <p:extLst>
              <p:ext uri="{D42A27DB-BD31-4B8C-83A1-F6EECF244321}">
                <p14:modId xmlns:p14="http://schemas.microsoft.com/office/powerpoint/2010/main" val="3259469095"/>
              </p:ext>
            </p:extLst>
          </p:nvPr>
        </p:nvGraphicFramePr>
        <p:xfrm>
          <a:off x="204716" y="1170813"/>
          <a:ext cx="8736922" cy="4513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Rectangle 26"/>
          <p:cNvSpPr/>
          <p:nvPr/>
        </p:nvSpPr>
        <p:spPr>
          <a:xfrm>
            <a:off x="1746914" y="242226"/>
            <a:ext cx="7397381" cy="685054"/>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p:cNvSpPr/>
          <p:nvPr/>
        </p:nvSpPr>
        <p:spPr>
          <a:xfrm>
            <a:off x="1803344" y="288168"/>
            <a:ext cx="8464041" cy="584775"/>
          </a:xfrm>
          <a:prstGeom prst="rect">
            <a:avLst/>
          </a:prstGeom>
        </p:spPr>
        <p:txBody>
          <a:bodyPr wrap="square">
            <a:spAutoFit/>
          </a:bodyPr>
          <a:lstStyle/>
          <a:p>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Successes</a:t>
            </a:r>
            <a:endPar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endParaRPr>
          </a:p>
        </p:txBody>
      </p:sp>
      <p:sp>
        <p:nvSpPr>
          <p:cNvPr id="11" name="Oval 27"/>
          <p:cNvSpPr/>
          <p:nvPr/>
        </p:nvSpPr>
        <p:spPr>
          <a:xfrm>
            <a:off x="7723760" y="57659"/>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2" name="Picture 3"/>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34353" y="359102"/>
            <a:ext cx="640697" cy="50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3991096" y="5491689"/>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TextBox 9"/>
          <p:cNvSpPr txBox="1"/>
          <p:nvPr/>
        </p:nvSpPr>
        <p:spPr>
          <a:xfrm>
            <a:off x="102439" y="1384167"/>
            <a:ext cx="8839199" cy="461665"/>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ü"/>
            </a:pPr>
            <a:endParaRPr lang="en-CA" sz="2400" dirty="0" smtClean="0">
              <a:latin typeface="Calibri" panose="020F0502020204030204" pitchFamily="34" charset="0"/>
              <a:cs typeface="Calibri" panose="020F0502020204030204" pitchFamily="34" charset="0"/>
            </a:endParaRPr>
          </a:p>
        </p:txBody>
      </p:sp>
      <p:pic>
        <p:nvPicPr>
          <p:cNvPr id="13" name="Picture 2"/>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8812" y="5684186"/>
            <a:ext cx="646451"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624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99564" y="1281415"/>
            <a:ext cx="8112062" cy="4774691"/>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27" name="Rectangle 26"/>
          <p:cNvSpPr/>
          <p:nvPr/>
        </p:nvSpPr>
        <p:spPr>
          <a:xfrm>
            <a:off x="1746914" y="242226"/>
            <a:ext cx="7397381" cy="685054"/>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p:cNvSpPr/>
          <p:nvPr/>
        </p:nvSpPr>
        <p:spPr>
          <a:xfrm>
            <a:off x="1803344" y="288168"/>
            <a:ext cx="8464041" cy="584775"/>
          </a:xfrm>
          <a:prstGeom prst="rect">
            <a:avLst/>
          </a:prstGeom>
        </p:spPr>
        <p:txBody>
          <a:bodyPr wrap="square">
            <a:spAutoFit/>
          </a:bodyPr>
          <a:lstStyle/>
          <a:p>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Successes – Deer Lake</a:t>
            </a:r>
            <a:endPar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endParaRPr>
          </a:p>
        </p:txBody>
      </p:sp>
      <p:sp>
        <p:nvSpPr>
          <p:cNvPr id="11" name="Oval 27"/>
          <p:cNvSpPr/>
          <p:nvPr/>
        </p:nvSpPr>
        <p:spPr>
          <a:xfrm>
            <a:off x="7723760" y="57659"/>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2" name="Picture 3"/>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34353" y="359102"/>
            <a:ext cx="640697" cy="50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3991096" y="5491689"/>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TextBox 9"/>
          <p:cNvSpPr txBox="1"/>
          <p:nvPr/>
        </p:nvSpPr>
        <p:spPr>
          <a:xfrm>
            <a:off x="575017" y="1676558"/>
            <a:ext cx="3895385" cy="3308598"/>
          </a:xfrm>
          <a:prstGeom prst="rect">
            <a:avLst/>
          </a:prstGeom>
          <a:noFill/>
        </p:spPr>
        <p:txBody>
          <a:bodyPr wrap="square" rtlCol="0">
            <a:spAutoFit/>
          </a:bodyPr>
          <a:lstStyle/>
          <a:p>
            <a:pPr algn="just"/>
            <a:r>
              <a:rPr lang="en-CA" sz="1100" dirty="0" smtClean="0"/>
              <a:t>“Deer </a:t>
            </a:r>
            <a:r>
              <a:rPr lang="en-CA" sz="1100" dirty="0"/>
              <a:t>Lake First Nation was an extremely busy visit for both the CRA and SC.  It really showed how </a:t>
            </a:r>
            <a:r>
              <a:rPr lang="en-CA" sz="1100" dirty="0" smtClean="0"/>
              <a:t>impactful </a:t>
            </a:r>
            <a:r>
              <a:rPr lang="en-CA" sz="1100" dirty="0"/>
              <a:t>our joint Outreach services were for this community.  </a:t>
            </a:r>
          </a:p>
          <a:p>
            <a:pPr algn="just"/>
            <a:r>
              <a:rPr lang="en-CA" sz="1100" dirty="0"/>
              <a:t> </a:t>
            </a:r>
          </a:p>
          <a:p>
            <a:pPr algn="just"/>
            <a:r>
              <a:rPr lang="en-CA" sz="1100" dirty="0"/>
              <a:t>A lasting impression from the Deer Lake visit was when a family of five came in to see me to get help with a CCB questionnaire they received.  Their CCB benefits had been </a:t>
            </a:r>
            <a:r>
              <a:rPr lang="en-CA" sz="1100" dirty="0" smtClean="0"/>
              <a:t>stopped due to the </a:t>
            </a:r>
            <a:r>
              <a:rPr lang="en-CA" sz="1100" dirty="0"/>
              <a:t>couple not sending in the questionnaire by the due date. </a:t>
            </a:r>
            <a:r>
              <a:rPr lang="en-CA" sz="1100" dirty="0" smtClean="0"/>
              <a:t>They were shy </a:t>
            </a:r>
            <a:r>
              <a:rPr lang="en-CA" sz="1100" dirty="0"/>
              <a:t>at first, but I feel I made a connection with them by listening to what had happened to cause their marital status to be questioned by CRA.  We called the CRA benefits line together and once we understood why the marital status was being questioned, we began gathering the appropriate proof and prepared a package to send to the CRA.  By seeing the children right in front of me, smiling and playing, it brought home just how dire it can be when people’s benefits get cut off for not providing the information requested. </a:t>
            </a:r>
            <a:r>
              <a:rPr lang="en-CA" sz="1100" dirty="0">
                <a:cs typeface="Calibri" panose="020F0502020204030204" pitchFamily="34" charset="0"/>
              </a:rPr>
              <a:t> This was not an “account” or a “case” but a real family who desperately needed help to reinstate their CCB benefits in order to survive. </a:t>
            </a:r>
            <a:endParaRPr lang="en-CA" sz="1100" dirty="0"/>
          </a:p>
        </p:txBody>
      </p:sp>
      <p:pic>
        <p:nvPicPr>
          <p:cNvPr id="13" name="Picture 2"/>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8812" y="5684186"/>
            <a:ext cx="646451"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7092" t="9775" b="4771"/>
          <a:stretch/>
        </p:blipFill>
        <p:spPr>
          <a:xfrm>
            <a:off x="4557486" y="1621271"/>
            <a:ext cx="3773904" cy="2917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575017" y="4731657"/>
            <a:ext cx="7756373" cy="1219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 name="Rectangle 5"/>
          <p:cNvSpPr/>
          <p:nvPr/>
        </p:nvSpPr>
        <p:spPr>
          <a:xfrm>
            <a:off x="575017" y="4704594"/>
            <a:ext cx="7649218" cy="13332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CA" sz="1100" dirty="0" smtClean="0">
                <a:solidFill>
                  <a:schemeClr val="tx1"/>
                </a:solidFill>
                <a:latin typeface="Calibri" panose="020F0502020204030204" pitchFamily="34" charset="0"/>
                <a:cs typeface="Calibri" panose="020F0502020204030204" pitchFamily="34" charset="0"/>
              </a:rPr>
              <a:t>It </a:t>
            </a:r>
            <a:r>
              <a:rPr lang="en-CA" sz="1100" dirty="0">
                <a:solidFill>
                  <a:schemeClr val="tx1"/>
                </a:solidFill>
                <a:latin typeface="Calibri" panose="020F0502020204030204" pitchFamily="34" charset="0"/>
                <a:cs typeface="Calibri" panose="020F0502020204030204" pitchFamily="34" charset="0"/>
              </a:rPr>
              <a:t>was my mission to help this family get their benefits reinstated as soon as possible.  The couple thanked me and shook my hand when we were finished, they felt that someone took the time and cared enough to fully listen to their situation and do what it took to fix the problem.”</a:t>
            </a:r>
          </a:p>
          <a:p>
            <a:pPr algn="just"/>
            <a:r>
              <a:rPr lang="en-CA" sz="1100" dirty="0">
                <a:solidFill>
                  <a:schemeClr val="tx1"/>
                </a:solidFill>
                <a:latin typeface="Calibri" panose="020F0502020204030204" pitchFamily="34" charset="0"/>
                <a:cs typeface="Calibri" panose="020F0502020204030204" pitchFamily="34" charset="0"/>
              </a:rPr>
              <a:t> </a:t>
            </a:r>
          </a:p>
          <a:p>
            <a:pPr algn="r"/>
            <a:r>
              <a:rPr lang="en-CA" sz="1100" dirty="0">
                <a:solidFill>
                  <a:schemeClr val="tx1"/>
                </a:solidFill>
                <a:latin typeface="Calibri" panose="020F0502020204030204" pitchFamily="34" charset="0"/>
                <a:cs typeface="Calibri" panose="020F0502020204030204" pitchFamily="34" charset="0"/>
              </a:rPr>
              <a:t>		</a:t>
            </a:r>
            <a:r>
              <a:rPr lang="en-CA" sz="1100" i="1" dirty="0">
                <a:solidFill>
                  <a:schemeClr val="tx1"/>
                </a:solidFill>
                <a:latin typeface="Calibri" panose="020F0502020204030204" pitchFamily="34" charset="0"/>
                <a:cs typeface="Calibri" panose="020F0502020204030204" pitchFamily="34" charset="0"/>
              </a:rPr>
              <a:t>       - Erin Jeffery, Outreach Officer, CRA</a:t>
            </a:r>
          </a:p>
        </p:txBody>
      </p:sp>
      <p:sp>
        <p:nvSpPr>
          <p:cNvPr id="7" name="Rectangle 6"/>
          <p:cNvSpPr/>
          <p:nvPr/>
        </p:nvSpPr>
        <p:spPr>
          <a:xfrm>
            <a:off x="4277250" y="4539979"/>
            <a:ext cx="3697215" cy="3236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200" b="1" dirty="0" smtClean="0">
                <a:solidFill>
                  <a:schemeClr val="tx1"/>
                </a:solidFill>
                <a:latin typeface="Calibri" panose="020F0502020204030204" pitchFamily="34" charset="0"/>
                <a:cs typeface="Calibri" panose="020F0502020204030204" pitchFamily="34" charset="0"/>
              </a:rPr>
              <a:t>Left to right: Erin Jeffery (CRA) and June Trout (SC)</a:t>
            </a:r>
            <a:endParaRPr lang="en-CA" sz="12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7267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99564" y="1281415"/>
            <a:ext cx="8112062" cy="4774691"/>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27" name="Rectangle 26"/>
          <p:cNvSpPr/>
          <p:nvPr/>
        </p:nvSpPr>
        <p:spPr>
          <a:xfrm>
            <a:off x="1746914" y="242226"/>
            <a:ext cx="7397381" cy="685054"/>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p:cNvSpPr/>
          <p:nvPr/>
        </p:nvSpPr>
        <p:spPr>
          <a:xfrm>
            <a:off x="1803344" y="288168"/>
            <a:ext cx="8464041" cy="584775"/>
          </a:xfrm>
          <a:prstGeom prst="rect">
            <a:avLst/>
          </a:prstGeom>
        </p:spPr>
        <p:txBody>
          <a:bodyPr wrap="square">
            <a:spAutoFit/>
          </a:bodyPr>
          <a:lstStyle/>
          <a:p>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Successes </a:t>
            </a:r>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 </a:t>
            </a:r>
            <a:r>
              <a:rPr lang="en-CA" sz="3200" dirty="0" err="1"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Sachigo</a:t>
            </a:r>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 Lake</a:t>
            </a:r>
            <a:endPar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endParaRPr>
          </a:p>
        </p:txBody>
      </p:sp>
      <p:sp>
        <p:nvSpPr>
          <p:cNvPr id="11" name="Oval 27"/>
          <p:cNvSpPr/>
          <p:nvPr/>
        </p:nvSpPr>
        <p:spPr>
          <a:xfrm>
            <a:off x="7723760" y="57659"/>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2" name="Picture 3"/>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34353" y="359102"/>
            <a:ext cx="640697" cy="50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3991096" y="5491689"/>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TextBox 9"/>
          <p:cNvSpPr txBox="1"/>
          <p:nvPr/>
        </p:nvSpPr>
        <p:spPr>
          <a:xfrm>
            <a:off x="637587" y="1676558"/>
            <a:ext cx="7747289" cy="3785652"/>
          </a:xfrm>
          <a:prstGeom prst="rect">
            <a:avLst/>
          </a:prstGeom>
          <a:noFill/>
        </p:spPr>
        <p:txBody>
          <a:bodyPr wrap="square" rtlCol="0">
            <a:spAutoFit/>
          </a:bodyPr>
          <a:lstStyle/>
          <a:p>
            <a:r>
              <a:rPr lang="en-CA" sz="2400" dirty="0" smtClean="0"/>
              <a:t>“My </a:t>
            </a:r>
            <a:r>
              <a:rPr lang="en-CA" sz="2400" dirty="0"/>
              <a:t>name is Genevieve </a:t>
            </a:r>
            <a:r>
              <a:rPr lang="en-CA" sz="2400" dirty="0" err="1"/>
              <a:t>K</a:t>
            </a:r>
            <a:r>
              <a:rPr lang="en-CA" sz="2400" dirty="0" err="1" smtClean="0"/>
              <a:t>aminawash</a:t>
            </a:r>
            <a:r>
              <a:rPr lang="en-CA" sz="2400" dirty="0" smtClean="0"/>
              <a:t>.</a:t>
            </a:r>
            <a:r>
              <a:rPr lang="en-CA" sz="2400" dirty="0"/>
              <a:t> </a:t>
            </a:r>
          </a:p>
          <a:p>
            <a:pPr algn="just"/>
            <a:r>
              <a:rPr lang="en-CA" sz="2400" dirty="0"/>
              <a:t> </a:t>
            </a:r>
          </a:p>
          <a:p>
            <a:pPr algn="just"/>
            <a:r>
              <a:rPr lang="en-CA" sz="2400" dirty="0"/>
              <a:t>I am a volunteer for doing taxes in our community it has been great and it also helps people that cannot afford to pay their fees from our local Northern store here</a:t>
            </a:r>
            <a:r>
              <a:rPr lang="en-CA" sz="2400" dirty="0" smtClean="0"/>
              <a:t>.</a:t>
            </a:r>
          </a:p>
          <a:p>
            <a:pPr algn="just"/>
            <a:endParaRPr lang="en-CA" sz="2400" dirty="0"/>
          </a:p>
          <a:p>
            <a:pPr algn="just"/>
            <a:r>
              <a:rPr lang="en-CA" sz="2400" dirty="0"/>
              <a:t>I mainly help my clients </a:t>
            </a:r>
            <a:r>
              <a:rPr lang="en-CA" sz="2400" dirty="0" smtClean="0"/>
              <a:t>for which </a:t>
            </a:r>
            <a:r>
              <a:rPr lang="en-CA" sz="2400" dirty="0"/>
              <a:t>I am Ontario works Administrator</a:t>
            </a:r>
            <a:r>
              <a:rPr lang="en-CA" sz="2400" dirty="0" smtClean="0"/>
              <a:t>.”</a:t>
            </a:r>
          </a:p>
          <a:p>
            <a:endParaRPr lang="en-CA" sz="2400" dirty="0"/>
          </a:p>
          <a:p>
            <a:pPr algn="r"/>
            <a:r>
              <a:rPr lang="en-CA" sz="2400" dirty="0" smtClean="0"/>
              <a:t>- </a:t>
            </a:r>
            <a:r>
              <a:rPr lang="en-CA" sz="2400" i="1" dirty="0" smtClean="0"/>
              <a:t>Genevieve </a:t>
            </a:r>
            <a:r>
              <a:rPr lang="en-CA" sz="2400" i="1" dirty="0" err="1" smtClean="0"/>
              <a:t>Kaminawash</a:t>
            </a:r>
            <a:endParaRPr lang="en-CA" sz="2400" i="1" dirty="0"/>
          </a:p>
        </p:txBody>
      </p:sp>
      <p:pic>
        <p:nvPicPr>
          <p:cNvPr id="13" name="Picture 2"/>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8812" y="5684186"/>
            <a:ext cx="646451"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0371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99564" y="1281415"/>
            <a:ext cx="8112062" cy="4774691"/>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27" name="Rectangle 26"/>
          <p:cNvSpPr/>
          <p:nvPr/>
        </p:nvSpPr>
        <p:spPr>
          <a:xfrm>
            <a:off x="1746914" y="242226"/>
            <a:ext cx="7397381" cy="685054"/>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p:cNvSpPr/>
          <p:nvPr/>
        </p:nvSpPr>
        <p:spPr>
          <a:xfrm>
            <a:off x="1803344" y="288168"/>
            <a:ext cx="8464041" cy="1077218"/>
          </a:xfrm>
          <a:prstGeom prst="rect">
            <a:avLst/>
          </a:prstGeom>
        </p:spPr>
        <p:txBody>
          <a:bodyPr wrap="square">
            <a:spAutoFit/>
          </a:bodyPr>
          <a:lstStyle/>
          <a:p>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Successes </a:t>
            </a:r>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 </a:t>
            </a:r>
            <a:r>
              <a:rPr lang="en-CA" sz="3200" dirty="0" err="1">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Wikwemikong</a:t>
            </a:r>
            <a:endPar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endParaRPr>
          </a:p>
          <a:p>
            <a:endPar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endParaRPr>
          </a:p>
        </p:txBody>
      </p:sp>
      <p:sp>
        <p:nvSpPr>
          <p:cNvPr id="11" name="Oval 27"/>
          <p:cNvSpPr/>
          <p:nvPr/>
        </p:nvSpPr>
        <p:spPr>
          <a:xfrm>
            <a:off x="7723760" y="57659"/>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2" name="Picture 3"/>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34353" y="359102"/>
            <a:ext cx="640697" cy="50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3991096" y="5491689"/>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TextBox 9"/>
          <p:cNvSpPr txBox="1"/>
          <p:nvPr/>
        </p:nvSpPr>
        <p:spPr>
          <a:xfrm>
            <a:off x="499564" y="1676558"/>
            <a:ext cx="4813178" cy="3985706"/>
          </a:xfrm>
          <a:prstGeom prst="rect">
            <a:avLst/>
          </a:prstGeom>
          <a:noFill/>
        </p:spPr>
        <p:txBody>
          <a:bodyPr wrap="square" rtlCol="0">
            <a:spAutoFit/>
          </a:bodyPr>
          <a:lstStyle/>
          <a:p>
            <a:pPr algn="just"/>
            <a:r>
              <a:rPr lang="en-US" sz="1100" dirty="0" smtClean="0"/>
              <a:t>“We </a:t>
            </a:r>
            <a:r>
              <a:rPr lang="en-US" sz="1100" dirty="0"/>
              <a:t>are thankful to be a part of the Community Volunteer Income Tax Program (CVITP). Since 2014, our participation in the program has enabled us to complete 1,692 income tax returns.  The program has ensured that </a:t>
            </a:r>
            <a:r>
              <a:rPr lang="en-US" sz="1100" dirty="0" err="1"/>
              <a:t>Wikwemikong</a:t>
            </a:r>
            <a:r>
              <a:rPr lang="en-US" sz="1100" dirty="0"/>
              <a:t> First Nation community members receive the benefits and credits available to them from new filers, single parents to pensioners. </a:t>
            </a:r>
            <a:endParaRPr lang="en-CA" sz="1100" dirty="0"/>
          </a:p>
          <a:p>
            <a:pPr algn="just"/>
            <a:r>
              <a:rPr lang="en-US" sz="1100" dirty="0"/>
              <a:t> </a:t>
            </a:r>
            <a:endParaRPr lang="en-CA" sz="1100" dirty="0"/>
          </a:p>
          <a:p>
            <a:pPr algn="just"/>
            <a:r>
              <a:rPr lang="en-US" sz="1100" dirty="0"/>
              <a:t>The CVITP resources have directly contributed to the ongoing development and overall success of our community volunteers including online training, webinars, dedicated helpline, as well as U-file software. With CVITP’s assistance, we have grown from 2</a:t>
            </a:r>
            <a:r>
              <a:rPr lang="en-US" sz="1100" dirty="0" smtClean="0"/>
              <a:t> </a:t>
            </a:r>
            <a:r>
              <a:rPr lang="en-US" sz="1100" dirty="0"/>
              <a:t>volunteers in 2014 to  </a:t>
            </a:r>
            <a:r>
              <a:rPr lang="en-US" sz="1100" dirty="0" smtClean="0"/>
              <a:t>10 </a:t>
            </a:r>
            <a:r>
              <a:rPr lang="en-US" sz="1100" dirty="0"/>
              <a:t>volunteers in 2017. </a:t>
            </a:r>
            <a:endParaRPr lang="en-CA" sz="1100" dirty="0"/>
          </a:p>
          <a:p>
            <a:pPr algn="just"/>
            <a:r>
              <a:rPr lang="en-US" sz="1100" dirty="0"/>
              <a:t> </a:t>
            </a:r>
            <a:endParaRPr lang="en-CA" sz="1100" dirty="0"/>
          </a:p>
          <a:p>
            <a:pPr algn="just"/>
            <a:r>
              <a:rPr lang="en-US" sz="1100" dirty="0"/>
              <a:t>This past year, we participated in a joint outreach effort between the Canada Revenue Agency and Service Canada, the joint training was both informative and helpful.  Not only were we able to provide training to our volunteers, but we were able to provide workshops to community members on the </a:t>
            </a:r>
            <a:r>
              <a:rPr lang="en-US" sz="1100" dirty="0" smtClean="0"/>
              <a:t>CPP; OAS; </a:t>
            </a:r>
            <a:r>
              <a:rPr lang="en-US" sz="1100" dirty="0"/>
              <a:t>Canada Child Benefit and other tax credit information. </a:t>
            </a:r>
            <a:endParaRPr lang="en-CA" sz="1100" dirty="0"/>
          </a:p>
          <a:p>
            <a:pPr algn="just"/>
            <a:r>
              <a:rPr lang="en-US" sz="1100" dirty="0"/>
              <a:t> </a:t>
            </a:r>
            <a:endParaRPr lang="en-CA" sz="1100" dirty="0"/>
          </a:p>
          <a:p>
            <a:pPr algn="just"/>
            <a:r>
              <a:rPr lang="en-US" sz="1100" dirty="0"/>
              <a:t>Canada’s Indigenous communities face unique challenges such as on-reserve tax specific questions; language barriers; valid identification; and assistance with filing final returns.  We hope that the Community Volunteer Income Tax Program will expand to assist more Indigenous peoples in communities across Canada</a:t>
            </a:r>
            <a:r>
              <a:rPr lang="en-US" sz="1100" dirty="0" smtClean="0"/>
              <a:t>.”</a:t>
            </a:r>
            <a:endParaRPr lang="en-CA" sz="1100" dirty="0"/>
          </a:p>
          <a:p>
            <a:pPr algn="just"/>
            <a:endParaRPr lang="en-CA" sz="1100" dirty="0">
              <a:cs typeface="Calibri" panose="020F0502020204030204" pitchFamily="34" charset="0"/>
            </a:endParaRPr>
          </a:p>
          <a:p>
            <a:pPr algn="just"/>
            <a:r>
              <a:rPr lang="en-CA" sz="1100" dirty="0">
                <a:cs typeface="Calibri" panose="020F0502020204030204" pitchFamily="34" charset="0"/>
              </a:rPr>
              <a:t>	</a:t>
            </a:r>
            <a:r>
              <a:rPr lang="en-CA" sz="1100" dirty="0" smtClean="0">
                <a:cs typeface="Calibri" panose="020F0502020204030204" pitchFamily="34" charset="0"/>
              </a:rPr>
              <a:t>				-</a:t>
            </a:r>
            <a:r>
              <a:rPr lang="en-CA" sz="1100" i="1" dirty="0" smtClean="0">
                <a:cs typeface="Calibri" panose="020F0502020204030204" pitchFamily="34" charset="0"/>
              </a:rPr>
              <a:t> Jocelyn </a:t>
            </a:r>
            <a:r>
              <a:rPr lang="en-US" sz="1100" i="1" dirty="0" err="1"/>
              <a:t>Bebamikawe</a:t>
            </a:r>
            <a:endParaRPr lang="en-CA" sz="1100" i="1" dirty="0" smtClean="0">
              <a:cs typeface="Calibri" panose="020F0502020204030204" pitchFamily="34" charset="0"/>
            </a:endParaRPr>
          </a:p>
        </p:txBody>
      </p:sp>
      <p:pic>
        <p:nvPicPr>
          <p:cNvPr id="13" name="Picture 2"/>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8812" y="5684186"/>
            <a:ext cx="646451"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4907" r="8706"/>
          <a:stretch/>
        </p:blipFill>
        <p:spPr>
          <a:xfrm>
            <a:off x="5448299" y="1676559"/>
            <a:ext cx="2806401" cy="30862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5312742" y="4884420"/>
            <a:ext cx="3644222" cy="3962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CA" sz="1100" b="1" dirty="0">
                <a:solidFill>
                  <a:schemeClr val="tx1"/>
                </a:solidFill>
                <a:latin typeface="Calibri" panose="020F0502020204030204" pitchFamily="34" charset="0"/>
                <a:cs typeface="Calibri" panose="020F0502020204030204" pitchFamily="34" charset="0"/>
              </a:rPr>
              <a:t>R</a:t>
            </a:r>
            <a:r>
              <a:rPr lang="en-CA" sz="1100" b="1" dirty="0" smtClean="0">
                <a:solidFill>
                  <a:schemeClr val="tx1"/>
                </a:solidFill>
                <a:latin typeface="Calibri" panose="020F0502020204030204" pitchFamily="34" charset="0"/>
                <a:cs typeface="Calibri" panose="020F0502020204030204" pitchFamily="34" charset="0"/>
              </a:rPr>
              <a:t>ight </a:t>
            </a:r>
            <a:r>
              <a:rPr lang="en-CA" sz="1100" b="1" dirty="0">
                <a:solidFill>
                  <a:schemeClr val="tx1"/>
                </a:solidFill>
                <a:latin typeface="Calibri" panose="020F0502020204030204" pitchFamily="34" charset="0"/>
                <a:cs typeface="Calibri" panose="020F0502020204030204" pitchFamily="34" charset="0"/>
              </a:rPr>
              <a:t>to left: Jennifer </a:t>
            </a:r>
            <a:r>
              <a:rPr lang="en-CA" sz="1100" b="1" dirty="0" err="1">
                <a:solidFill>
                  <a:schemeClr val="tx1"/>
                </a:solidFill>
                <a:latin typeface="Calibri" panose="020F0502020204030204" pitchFamily="34" charset="0"/>
                <a:cs typeface="Calibri" panose="020F0502020204030204" pitchFamily="34" charset="0"/>
              </a:rPr>
              <a:t>Peltier</a:t>
            </a:r>
            <a:r>
              <a:rPr lang="en-CA" sz="1100" b="1" dirty="0">
                <a:solidFill>
                  <a:schemeClr val="tx1"/>
                </a:solidFill>
                <a:latin typeface="Calibri" panose="020F0502020204030204" pitchFamily="34" charset="0"/>
                <a:cs typeface="Calibri" panose="020F0502020204030204" pitchFamily="34" charset="0"/>
              </a:rPr>
              <a:t> </a:t>
            </a:r>
            <a:r>
              <a:rPr lang="en-CA" sz="1100" b="1" dirty="0" smtClean="0">
                <a:solidFill>
                  <a:schemeClr val="tx1"/>
                </a:solidFill>
                <a:latin typeface="Calibri" panose="020F0502020204030204" pitchFamily="34" charset="0"/>
                <a:cs typeface="Calibri" panose="020F0502020204030204" pitchFamily="34" charset="0"/>
              </a:rPr>
              <a:t>&amp; Janine </a:t>
            </a:r>
            <a:r>
              <a:rPr lang="en-CA" sz="1100" b="1" dirty="0" err="1">
                <a:solidFill>
                  <a:schemeClr val="tx1"/>
                </a:solidFill>
                <a:latin typeface="Calibri" panose="020F0502020204030204" pitchFamily="34" charset="0"/>
                <a:cs typeface="Calibri" panose="020F0502020204030204" pitchFamily="34" charset="0"/>
              </a:rPr>
              <a:t>Pitawanakwat</a:t>
            </a:r>
            <a:r>
              <a:rPr lang="en-CA" sz="1100" dirty="0">
                <a:solidFill>
                  <a:schemeClr val="tx1"/>
                </a:solidFill>
                <a:latin typeface="Calibri" panose="020F0502020204030204" pitchFamily="34" charset="0"/>
                <a:cs typeface="Calibri" panose="020F0502020204030204" pitchFamily="34" charset="0"/>
              </a:rPr>
              <a:t> </a:t>
            </a:r>
          </a:p>
          <a:p>
            <a:pPr algn="ctr"/>
            <a:endParaRPr lang="en-CA"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3595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26" name="Rectangle 25"/>
          <p:cNvSpPr/>
          <p:nvPr/>
        </p:nvSpPr>
        <p:spPr>
          <a:xfrm>
            <a:off x="-14513" y="1284446"/>
            <a:ext cx="8629648" cy="4634836"/>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CA" dirty="0">
              <a:solidFill>
                <a:schemeClr val="tx1"/>
              </a:solidFill>
              <a:latin typeface="Calibri" panose="020F0502020204030204" pitchFamily="34" charset="0"/>
              <a:cs typeface="Calibri" panose="020F0502020204030204" pitchFamily="34" charset="0"/>
            </a:endParaRPr>
          </a:p>
        </p:txBody>
      </p:sp>
      <p:sp>
        <p:nvSpPr>
          <p:cNvPr id="27" name="Rectangle 26"/>
          <p:cNvSpPr/>
          <p:nvPr/>
        </p:nvSpPr>
        <p:spPr>
          <a:xfrm>
            <a:off x="1746914" y="242226"/>
            <a:ext cx="7397381" cy="685054"/>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p:cNvSpPr/>
          <p:nvPr/>
        </p:nvSpPr>
        <p:spPr>
          <a:xfrm>
            <a:off x="1803344" y="288168"/>
            <a:ext cx="8464041" cy="584775"/>
          </a:xfrm>
          <a:prstGeom prst="rect">
            <a:avLst/>
          </a:prstGeom>
        </p:spPr>
        <p:txBody>
          <a:bodyPr wrap="square">
            <a:spAutoFit/>
          </a:bodyPr>
          <a:lstStyle/>
          <a:p>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Moving forward</a:t>
            </a:r>
            <a:endPar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endParaRPr>
          </a:p>
        </p:txBody>
      </p:sp>
      <p:sp>
        <p:nvSpPr>
          <p:cNvPr id="11" name="Oval 27"/>
          <p:cNvSpPr/>
          <p:nvPr/>
        </p:nvSpPr>
        <p:spPr>
          <a:xfrm>
            <a:off x="7723760" y="57659"/>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2" name="Picture 3"/>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34353" y="359102"/>
            <a:ext cx="640697" cy="50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3991096" y="5491689"/>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TextBox 9"/>
          <p:cNvSpPr txBox="1"/>
          <p:nvPr/>
        </p:nvSpPr>
        <p:spPr>
          <a:xfrm>
            <a:off x="102439" y="1384167"/>
            <a:ext cx="8839199" cy="4770537"/>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ü"/>
            </a:pPr>
            <a:endParaRPr lang="en-CA" sz="2400" dirty="0" smtClean="0">
              <a:latin typeface="Calibri" panose="020F0502020204030204" pitchFamily="34" charset="0"/>
              <a:cs typeface="Calibri" panose="020F0502020204030204" pitchFamily="34" charset="0"/>
            </a:endParaRPr>
          </a:p>
          <a:p>
            <a:pPr marL="342900" indent="-342900">
              <a:spcBef>
                <a:spcPts val="600"/>
              </a:spcBef>
              <a:spcAft>
                <a:spcPts val="600"/>
              </a:spcAft>
              <a:buFont typeface="Wingdings" panose="05000000000000000000" pitchFamily="2" charset="2"/>
              <a:buChar char="ü"/>
            </a:pPr>
            <a:r>
              <a:rPr lang="en-CA" sz="2400" dirty="0" smtClean="0">
                <a:latin typeface="Calibri" panose="020F0502020204030204" pitchFamily="34" charset="0"/>
                <a:cs typeface="Calibri" panose="020F0502020204030204" pitchFamily="34" charset="0"/>
              </a:rPr>
              <a:t>Community Volunteer Income Tax Progra</a:t>
            </a:r>
            <a:r>
              <a:rPr lang="en-CA" sz="2400" dirty="0" smtClean="0">
                <a:cs typeface="Calibri" panose="020F0502020204030204" pitchFamily="34" charset="0"/>
              </a:rPr>
              <a:t>m</a:t>
            </a:r>
          </a:p>
          <a:p>
            <a:pPr marL="342900" indent="-342900">
              <a:spcBef>
                <a:spcPts val="600"/>
              </a:spcBef>
              <a:spcAft>
                <a:spcPts val="600"/>
              </a:spcAft>
              <a:buFont typeface="Wingdings" panose="05000000000000000000" pitchFamily="2" charset="2"/>
              <a:buChar char="ü"/>
            </a:pPr>
            <a:r>
              <a:rPr lang="en-CA" sz="2400" dirty="0" smtClean="0">
                <a:latin typeface="Calibri" panose="020F0502020204030204" pitchFamily="34" charset="0"/>
                <a:cs typeface="Calibri" panose="020F0502020204030204" pitchFamily="34" charset="0"/>
              </a:rPr>
              <a:t>In-person CVITP training – tax and software training</a:t>
            </a:r>
          </a:p>
          <a:p>
            <a:pPr marL="342900" indent="-342900">
              <a:spcBef>
                <a:spcPts val="600"/>
              </a:spcBef>
              <a:spcAft>
                <a:spcPts val="600"/>
              </a:spcAft>
              <a:buFont typeface="Wingdings" panose="05000000000000000000" pitchFamily="2" charset="2"/>
              <a:buChar char="ü"/>
            </a:pPr>
            <a:r>
              <a:rPr lang="en-CA" sz="2400" dirty="0" smtClean="0">
                <a:cs typeface="Calibri" panose="020F0502020204030204" pitchFamily="34" charset="0"/>
              </a:rPr>
              <a:t>Teaching Tax training</a:t>
            </a:r>
          </a:p>
          <a:p>
            <a:pPr marL="342900" indent="-342900">
              <a:spcBef>
                <a:spcPts val="600"/>
              </a:spcBef>
              <a:spcAft>
                <a:spcPts val="600"/>
              </a:spcAft>
              <a:buFont typeface="Wingdings" panose="05000000000000000000" pitchFamily="2" charset="2"/>
              <a:buChar char="ü"/>
            </a:pPr>
            <a:r>
              <a:rPr lang="en-CA" sz="2400" dirty="0" smtClean="0">
                <a:latin typeface="Calibri" panose="020F0502020204030204" pitchFamily="34" charset="0"/>
                <a:cs typeface="Calibri" panose="020F0502020204030204" pitchFamily="34" charset="0"/>
              </a:rPr>
              <a:t>Information sessions (various segment groups/topics)</a:t>
            </a:r>
          </a:p>
          <a:p>
            <a:pPr>
              <a:spcBef>
                <a:spcPts val="600"/>
              </a:spcBef>
              <a:spcAft>
                <a:spcPts val="600"/>
              </a:spcAft>
            </a:pPr>
            <a:endParaRPr lang="en-CA" sz="2400" b="1" dirty="0" smtClean="0">
              <a:cs typeface="Calibri" panose="020F0502020204030204" pitchFamily="34" charset="0"/>
            </a:endParaRPr>
          </a:p>
          <a:p>
            <a:pPr>
              <a:spcBef>
                <a:spcPts val="600"/>
              </a:spcBef>
              <a:spcAft>
                <a:spcPts val="600"/>
              </a:spcAft>
            </a:pPr>
            <a:r>
              <a:rPr lang="en-CA" sz="2400" b="1" dirty="0" smtClean="0">
                <a:cs typeface="Calibri" panose="020F0502020204030204" pitchFamily="34" charset="0"/>
              </a:rPr>
              <a:t>Lynda </a:t>
            </a:r>
            <a:r>
              <a:rPr lang="en-CA" sz="2400" b="1" dirty="0">
                <a:cs typeface="Calibri" panose="020F0502020204030204" pitchFamily="34" charset="0"/>
              </a:rPr>
              <a:t>Cam: </a:t>
            </a:r>
            <a:r>
              <a:rPr lang="en-CA" sz="2400" dirty="0">
                <a:cs typeface="Calibri" panose="020F0502020204030204" pitchFamily="34" charset="0"/>
                <a:hlinkClick r:id="rId4"/>
              </a:rPr>
              <a:t>Lynda.Cam@cra-arc.gc.ca</a:t>
            </a:r>
            <a:r>
              <a:rPr lang="en-CA" sz="2400" dirty="0">
                <a:cs typeface="Calibri" panose="020F0502020204030204" pitchFamily="34" charset="0"/>
              </a:rPr>
              <a:t> </a:t>
            </a:r>
            <a:r>
              <a:rPr lang="en-CA" sz="2400" dirty="0" smtClean="0">
                <a:cs typeface="Calibri" panose="020F0502020204030204" pitchFamily="34" charset="0"/>
              </a:rPr>
              <a:t>1-888-716-7014</a:t>
            </a:r>
            <a:endParaRPr lang="en-CA" sz="800" dirty="0">
              <a:cs typeface="Calibri" panose="020F0502020204030204" pitchFamily="34" charset="0"/>
            </a:endParaRPr>
          </a:p>
          <a:p>
            <a:pPr>
              <a:spcBef>
                <a:spcPts val="600"/>
              </a:spcBef>
              <a:spcAft>
                <a:spcPts val="600"/>
              </a:spcAft>
            </a:pPr>
            <a:r>
              <a:rPr lang="en-CA" sz="2400" b="1" dirty="0">
                <a:cs typeface="Calibri" panose="020F0502020204030204" pitchFamily="34" charset="0"/>
              </a:rPr>
              <a:t>Natasha Persaud: </a:t>
            </a:r>
            <a:r>
              <a:rPr lang="en-CA" sz="2400" dirty="0">
                <a:cs typeface="Calibri" panose="020F0502020204030204" pitchFamily="34" charset="0"/>
                <a:hlinkClick r:id="rId5"/>
              </a:rPr>
              <a:t>Natasha.Persaud@cra-arc.gc.ca</a:t>
            </a:r>
            <a:r>
              <a:rPr lang="en-CA" sz="2400" dirty="0">
                <a:cs typeface="Calibri" panose="020F0502020204030204" pitchFamily="34" charset="0"/>
              </a:rPr>
              <a:t>  1-877-490-2293</a:t>
            </a:r>
          </a:p>
          <a:p>
            <a:pPr>
              <a:spcBef>
                <a:spcPts val="600"/>
              </a:spcBef>
              <a:spcAft>
                <a:spcPts val="600"/>
              </a:spcAft>
            </a:pPr>
            <a:endParaRPr lang="en-CA" sz="2400" dirty="0">
              <a:cs typeface="Calibri" panose="020F0502020204030204" pitchFamily="34" charset="0"/>
            </a:endParaRPr>
          </a:p>
        </p:txBody>
      </p:sp>
      <p:pic>
        <p:nvPicPr>
          <p:cNvPr id="13" name="Picture 2"/>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8812" y="5684186"/>
            <a:ext cx="646451"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195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44" y="240272"/>
            <a:ext cx="7397381" cy="685054"/>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36" name="Rectangle 35"/>
          <p:cNvSpPr/>
          <p:nvPr/>
        </p:nvSpPr>
        <p:spPr>
          <a:xfrm>
            <a:off x="3544" y="291695"/>
            <a:ext cx="8464041" cy="584775"/>
          </a:xfrm>
          <a:prstGeom prst="rect">
            <a:avLst/>
          </a:prstGeom>
        </p:spPr>
        <p:txBody>
          <a:bodyPr wrap="square">
            <a:spAutoFit/>
          </a:bodyPr>
          <a:lstStyle/>
          <a:p>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For more information</a:t>
            </a:r>
            <a:endPar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endParaRPr>
          </a:p>
        </p:txBody>
      </p:sp>
      <p:sp>
        <p:nvSpPr>
          <p:cNvPr id="28" name="Oval 27"/>
          <p:cNvSpPr/>
          <p:nvPr/>
        </p:nvSpPr>
        <p:spPr>
          <a:xfrm>
            <a:off x="6123950" y="61689"/>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aphicFrame>
        <p:nvGraphicFramePr>
          <p:cNvPr id="9" name="Tableau 17"/>
          <p:cNvGraphicFramePr>
            <a:graphicFrameLocks noGrp="1"/>
          </p:cNvGraphicFramePr>
          <p:nvPr>
            <p:extLst>
              <p:ext uri="{D42A27DB-BD31-4B8C-83A1-F6EECF244321}">
                <p14:modId xmlns:p14="http://schemas.microsoft.com/office/powerpoint/2010/main" val="2302669523"/>
              </p:ext>
            </p:extLst>
          </p:nvPr>
        </p:nvGraphicFramePr>
        <p:xfrm>
          <a:off x="304801" y="1772816"/>
          <a:ext cx="8576594" cy="3962400"/>
        </p:xfrm>
        <a:graphic>
          <a:graphicData uri="http://schemas.openxmlformats.org/drawingml/2006/table">
            <a:tbl>
              <a:tblPr firstRow="1" bandRow="1">
                <a:tableStyleId>{21E4AEA4-8DFA-4A89-87EB-49C32662AFE0}</a:tableStyleId>
              </a:tblPr>
              <a:tblGrid>
                <a:gridCol w="3820632"/>
                <a:gridCol w="4755962"/>
              </a:tblGrid>
              <a:tr h="370840">
                <a:tc gridSpan="2">
                  <a:txBody>
                    <a:bodyPr/>
                    <a:lstStyle/>
                    <a:p>
                      <a:pPr algn="l"/>
                      <a:r>
                        <a:rPr lang="en-CA" sz="2000" dirty="0" smtClean="0">
                          <a:latin typeface="Calibri" panose="020F0502020204030204" pitchFamily="34" charset="0"/>
                          <a:cs typeface="Calibri" panose="020F0502020204030204" pitchFamily="34" charset="0"/>
                        </a:rPr>
                        <a:t>CRA web addresses and phone numbers</a:t>
                      </a:r>
                      <a:endParaRPr lang="fr-CA" sz="2000" dirty="0">
                        <a:latin typeface="Calibri" panose="020F0502020204030204" pitchFamily="34" charset="0"/>
                        <a:cs typeface="Calibri" panose="020F0502020204030204" pitchFamily="34" charset="0"/>
                      </a:endParaRPr>
                    </a:p>
                  </a:txBody>
                  <a:tcPr/>
                </a:tc>
                <a:tc hMerge="1">
                  <a:txBody>
                    <a:bodyPr/>
                    <a:lstStyle/>
                    <a:p>
                      <a:endParaRPr lang="fr-CA" dirty="0"/>
                    </a:p>
                  </a:txBody>
                  <a:tcPr/>
                </a:tc>
              </a:tr>
              <a:tr h="370840">
                <a:tc>
                  <a:txBody>
                    <a:bodyPr/>
                    <a:lstStyle/>
                    <a:p>
                      <a:pPr algn="l"/>
                      <a:r>
                        <a:rPr lang="en-CA" sz="2000" dirty="0" smtClean="0">
                          <a:latin typeface="Calibri" panose="020F0502020204030204" pitchFamily="34" charset="0"/>
                          <a:cs typeface="Calibri" panose="020F0502020204030204" pitchFamily="34" charset="0"/>
                        </a:rPr>
                        <a:t>Child and family benefits calculator</a:t>
                      </a:r>
                      <a:endParaRPr lang="fr-CA" sz="2000" dirty="0">
                        <a:latin typeface="Calibri" panose="020F0502020204030204" pitchFamily="34" charset="0"/>
                        <a:cs typeface="Calibri" panose="020F0502020204030204" pitchFamily="34" charset="0"/>
                      </a:endParaRPr>
                    </a:p>
                  </a:txBody>
                  <a:tcPr/>
                </a:tc>
                <a:tc>
                  <a:txBody>
                    <a:bodyPr/>
                    <a:lstStyle/>
                    <a:p>
                      <a:pPr algn="l"/>
                      <a:r>
                        <a:rPr lang="fr-CA" sz="2000" dirty="0" smtClean="0">
                          <a:latin typeface="Calibri" panose="020F0502020204030204" pitchFamily="34" charset="0"/>
                          <a:cs typeface="Calibri" panose="020F0502020204030204" pitchFamily="34" charset="0"/>
                        </a:rPr>
                        <a:t>Canada.ca/</a:t>
                      </a:r>
                      <a:r>
                        <a:rPr lang="fr-CA" sz="2000" dirty="0" err="1" smtClean="0">
                          <a:latin typeface="Calibri" panose="020F0502020204030204" pitchFamily="34" charset="0"/>
                          <a:cs typeface="Calibri" panose="020F0502020204030204" pitchFamily="34" charset="0"/>
                        </a:rPr>
                        <a:t>child-family-benefits-calculator</a:t>
                      </a:r>
                      <a:endParaRPr lang="fr-CA" sz="2000" b="1" dirty="0">
                        <a:latin typeface="Calibri" panose="020F0502020204030204" pitchFamily="34" charset="0"/>
                        <a:cs typeface="Calibri" panose="020F0502020204030204" pitchFamily="34" charset="0"/>
                      </a:endParaRPr>
                    </a:p>
                  </a:txBody>
                  <a:tcPr/>
                </a:tc>
              </a:tr>
              <a:tr h="370840">
                <a:tc>
                  <a:txBody>
                    <a:bodyPr/>
                    <a:lstStyle/>
                    <a:p>
                      <a:pPr algn="l"/>
                      <a:r>
                        <a:rPr lang="en-CA" sz="2000" dirty="0" smtClean="0">
                          <a:latin typeface="Calibri" panose="020F0502020204030204" pitchFamily="34" charset="0"/>
                          <a:cs typeface="Calibri" panose="020F0502020204030204" pitchFamily="34" charset="0"/>
                        </a:rPr>
                        <a:t>Child</a:t>
                      </a:r>
                      <a:r>
                        <a:rPr lang="en-CA" sz="2000" baseline="0" dirty="0" smtClean="0">
                          <a:latin typeface="Calibri" panose="020F0502020204030204" pitchFamily="34" charset="0"/>
                          <a:cs typeface="Calibri" panose="020F0502020204030204" pitchFamily="34" charset="0"/>
                        </a:rPr>
                        <a:t> and family benefits</a:t>
                      </a:r>
                      <a:endParaRPr lang="fr-CA" sz="2000" dirty="0">
                        <a:latin typeface="Calibri" panose="020F0502020204030204" pitchFamily="34" charset="0"/>
                        <a:cs typeface="Calibri" panose="020F0502020204030204" pitchFamily="34" charset="0"/>
                      </a:endParaRPr>
                    </a:p>
                  </a:txBody>
                  <a:tcPr/>
                </a:tc>
                <a:tc>
                  <a:txBody>
                    <a:bodyPr/>
                    <a:lstStyle/>
                    <a:p>
                      <a:pPr algn="l"/>
                      <a:r>
                        <a:rPr lang="fr-CA" sz="2000" dirty="0" smtClean="0">
                          <a:latin typeface="Calibri" panose="020F0502020204030204" pitchFamily="34" charset="0"/>
                          <a:cs typeface="Calibri" panose="020F0502020204030204" pitchFamily="34" charset="0"/>
                        </a:rPr>
                        <a:t>Canada.ca/</a:t>
                      </a:r>
                      <a:r>
                        <a:rPr lang="fr-CA" sz="2000" dirty="0" err="1" smtClean="0">
                          <a:latin typeface="Calibri" panose="020F0502020204030204" pitchFamily="34" charset="0"/>
                          <a:cs typeface="Calibri" panose="020F0502020204030204" pitchFamily="34" charset="0"/>
                        </a:rPr>
                        <a:t>child-family-benefits</a:t>
                      </a:r>
                      <a:endParaRPr lang="fr-CA" sz="2000" b="1" dirty="0">
                        <a:latin typeface="Calibri" panose="020F0502020204030204" pitchFamily="34" charset="0"/>
                        <a:cs typeface="Calibri" panose="020F0502020204030204" pitchFamily="34" charset="0"/>
                      </a:endParaRPr>
                    </a:p>
                  </a:txBody>
                  <a:tcPr/>
                </a:tc>
              </a:tr>
              <a:tr h="370840">
                <a:tc>
                  <a:txBody>
                    <a:bodyPr/>
                    <a:lstStyle/>
                    <a:p>
                      <a:pPr algn="l"/>
                      <a:r>
                        <a:rPr lang="en-CA" sz="2000" dirty="0" smtClean="0">
                          <a:latin typeface="Calibri" panose="020F0502020204030204" pitchFamily="34" charset="0"/>
                          <a:cs typeface="Calibri" panose="020F0502020204030204" pitchFamily="34" charset="0"/>
                        </a:rPr>
                        <a:t>Disability tax credit</a:t>
                      </a:r>
                      <a:endParaRPr lang="fr-CA" sz="2000" dirty="0">
                        <a:latin typeface="Calibri" panose="020F0502020204030204" pitchFamily="34" charset="0"/>
                        <a:cs typeface="Calibri" panose="020F0502020204030204" pitchFamily="34" charset="0"/>
                      </a:endParaRPr>
                    </a:p>
                  </a:txBody>
                  <a:tcPr/>
                </a:tc>
                <a:tc>
                  <a:txBody>
                    <a:bodyPr/>
                    <a:lstStyle/>
                    <a:p>
                      <a:pPr algn="l"/>
                      <a:r>
                        <a:rPr lang="fr-CA" sz="2000" dirty="0" smtClean="0">
                          <a:latin typeface="Calibri" panose="020F0502020204030204" pitchFamily="34" charset="0"/>
                          <a:cs typeface="Calibri" panose="020F0502020204030204" pitchFamily="34" charset="0"/>
                        </a:rPr>
                        <a:t>Canada.ca/</a:t>
                      </a:r>
                      <a:r>
                        <a:rPr lang="fr-CA" sz="2000" dirty="0" err="1" smtClean="0">
                          <a:latin typeface="Calibri" panose="020F0502020204030204" pitchFamily="34" charset="0"/>
                          <a:cs typeface="Calibri" panose="020F0502020204030204" pitchFamily="34" charset="0"/>
                        </a:rPr>
                        <a:t>disability-tax-credit</a:t>
                      </a:r>
                      <a:endParaRPr lang="fr-CA" sz="2000" b="1" dirty="0">
                        <a:latin typeface="Calibri" panose="020F0502020204030204" pitchFamily="34" charset="0"/>
                        <a:cs typeface="Calibri" panose="020F0502020204030204" pitchFamily="34" charset="0"/>
                      </a:endParaRPr>
                    </a:p>
                  </a:txBody>
                  <a:tcPr/>
                </a:tc>
              </a:tr>
              <a:tr h="378048">
                <a:tc>
                  <a:txBody>
                    <a:bodyPr/>
                    <a:lstStyle/>
                    <a:p>
                      <a:pPr algn="l"/>
                      <a:r>
                        <a:rPr lang="en-CA" sz="2000" dirty="0" smtClean="0">
                          <a:latin typeface="Calibri" panose="020F0502020204030204" pitchFamily="34" charset="0"/>
                          <a:cs typeface="Calibri" panose="020F0502020204030204" pitchFamily="34" charset="0"/>
                        </a:rPr>
                        <a:t>CVITP</a:t>
                      </a:r>
                      <a:endParaRPr lang="fr-CA" sz="2000" dirty="0">
                        <a:latin typeface="Calibri" panose="020F0502020204030204" pitchFamily="34" charset="0"/>
                        <a:cs typeface="Calibri" panose="020F0502020204030204" pitchFamily="34" charset="0"/>
                      </a:endParaRPr>
                    </a:p>
                  </a:txBody>
                  <a:tcPr/>
                </a:tc>
                <a:tc>
                  <a:txBody>
                    <a:bodyPr/>
                    <a:lstStyle/>
                    <a:p>
                      <a:pPr algn="l"/>
                      <a:r>
                        <a:rPr lang="fr-CA" sz="2000" dirty="0" smtClean="0">
                          <a:latin typeface="Calibri" panose="020F0502020204030204" pitchFamily="34" charset="0"/>
                          <a:cs typeface="Calibri" panose="020F0502020204030204" pitchFamily="34" charset="0"/>
                        </a:rPr>
                        <a:t>Canada.ca/taxes-</a:t>
                      </a:r>
                      <a:r>
                        <a:rPr lang="fr-CA" sz="2000" dirty="0" err="1" smtClean="0">
                          <a:latin typeface="Calibri" panose="020F0502020204030204" pitchFamily="34" charset="0"/>
                          <a:cs typeface="Calibri" panose="020F0502020204030204" pitchFamily="34" charset="0"/>
                        </a:rPr>
                        <a:t>volunteer</a:t>
                      </a:r>
                      <a:endParaRPr lang="fr-CA" sz="2000" b="1" dirty="0">
                        <a:latin typeface="Calibri" panose="020F0502020204030204" pitchFamily="34" charset="0"/>
                        <a:cs typeface="Calibri" panose="020F0502020204030204" pitchFamily="34" charset="0"/>
                      </a:endParaRPr>
                    </a:p>
                  </a:txBody>
                  <a:tcPr/>
                </a:tc>
              </a:tr>
              <a:tr h="386040">
                <a:tc>
                  <a:txBody>
                    <a:bodyPr/>
                    <a:lstStyle/>
                    <a:p>
                      <a:pPr algn="l"/>
                      <a:r>
                        <a:rPr lang="en-CA" sz="2000" dirty="0" smtClean="0">
                          <a:latin typeface="Calibri" panose="020F0502020204030204" pitchFamily="34" charset="0"/>
                          <a:cs typeface="Calibri" panose="020F0502020204030204" pitchFamily="34" charset="0"/>
                        </a:rPr>
                        <a:t>CRA forms and publications</a:t>
                      </a:r>
                      <a:endParaRPr lang="fr-CA" sz="2000" dirty="0">
                        <a:latin typeface="Calibri" panose="020F0502020204030204" pitchFamily="34" charset="0"/>
                        <a:cs typeface="Calibri" panose="020F0502020204030204" pitchFamily="34" charset="0"/>
                      </a:endParaRPr>
                    </a:p>
                  </a:txBody>
                  <a:tcPr/>
                </a:tc>
                <a:tc>
                  <a:txBody>
                    <a:bodyPr/>
                    <a:lstStyle/>
                    <a:p>
                      <a:pPr algn="l"/>
                      <a:r>
                        <a:rPr lang="fr-CA" sz="2000" dirty="0" smtClean="0">
                          <a:latin typeface="Calibri" panose="020F0502020204030204" pitchFamily="34" charset="0"/>
                          <a:cs typeface="Calibri" panose="020F0502020204030204" pitchFamily="34" charset="0"/>
                        </a:rPr>
                        <a:t>Canada.ca/</a:t>
                      </a:r>
                      <a:r>
                        <a:rPr lang="fr-CA" sz="2000" dirty="0" err="1" smtClean="0">
                          <a:latin typeface="Calibri" panose="020F0502020204030204" pitchFamily="34" charset="0"/>
                          <a:cs typeface="Calibri" panose="020F0502020204030204" pitchFamily="34" charset="0"/>
                        </a:rPr>
                        <a:t>cra-forms</a:t>
                      </a:r>
                      <a:endParaRPr lang="fr-CA" sz="2000" b="1" dirty="0">
                        <a:latin typeface="Calibri" panose="020F0502020204030204" pitchFamily="34" charset="0"/>
                        <a:cs typeface="Calibri" panose="020F0502020204030204" pitchFamily="34" charset="0"/>
                      </a:endParaRPr>
                    </a:p>
                  </a:txBody>
                  <a:tcPr/>
                </a:tc>
              </a:tr>
              <a:tr h="370840">
                <a:tc>
                  <a:txBody>
                    <a:bodyPr/>
                    <a:lstStyle/>
                    <a:p>
                      <a:pPr algn="l"/>
                      <a:r>
                        <a:rPr lang="en-CA" sz="2000" dirty="0" smtClean="0">
                          <a:latin typeface="Calibri" panose="020F0502020204030204" pitchFamily="34" charset="0"/>
                          <a:cs typeface="Calibri" panose="020F0502020204030204" pitchFamily="34" charset="0"/>
                        </a:rPr>
                        <a:t>My Account</a:t>
                      </a:r>
                      <a:endParaRPr lang="fr-CA" sz="2000" dirty="0">
                        <a:latin typeface="Calibri" panose="020F0502020204030204" pitchFamily="34" charset="0"/>
                        <a:cs typeface="Calibri" panose="020F0502020204030204" pitchFamily="34" charset="0"/>
                      </a:endParaRPr>
                    </a:p>
                  </a:txBody>
                  <a:tcPr/>
                </a:tc>
                <a:tc>
                  <a:txBody>
                    <a:bodyPr/>
                    <a:lstStyle/>
                    <a:p>
                      <a:pPr algn="l"/>
                      <a:r>
                        <a:rPr lang="fr-CA" sz="2000" dirty="0" smtClean="0">
                          <a:latin typeface="Calibri" panose="020F0502020204030204" pitchFamily="34" charset="0"/>
                          <a:cs typeface="Calibri" panose="020F0502020204030204" pitchFamily="34" charset="0"/>
                        </a:rPr>
                        <a:t>Canada.ca/</a:t>
                      </a:r>
                      <a:r>
                        <a:rPr lang="fr-CA" sz="2000" dirty="0" err="1" smtClean="0">
                          <a:latin typeface="Calibri" panose="020F0502020204030204" pitchFamily="34" charset="0"/>
                          <a:cs typeface="Calibri" panose="020F0502020204030204" pitchFamily="34" charset="0"/>
                        </a:rPr>
                        <a:t>my-cra-account</a:t>
                      </a:r>
                      <a:endParaRPr lang="fr-CA" sz="2000" b="1" dirty="0">
                        <a:latin typeface="Calibri" panose="020F0502020204030204" pitchFamily="34" charset="0"/>
                        <a:cs typeface="Calibri" panose="020F0502020204030204" pitchFamily="34" charset="0"/>
                      </a:endParaRPr>
                    </a:p>
                  </a:txBody>
                  <a:tcPr/>
                </a:tc>
              </a:tr>
              <a:tr h="370840">
                <a:tc>
                  <a:txBody>
                    <a:bodyPr/>
                    <a:lstStyle/>
                    <a:p>
                      <a:pPr algn="l"/>
                      <a:r>
                        <a:rPr lang="en-CA" sz="2000" dirty="0" smtClean="0">
                          <a:latin typeface="Calibri" panose="020F0502020204030204" pitchFamily="34" charset="0"/>
                          <a:cs typeface="Calibri" panose="020F0502020204030204" pitchFamily="34" charset="0"/>
                        </a:rPr>
                        <a:t>E-services</a:t>
                      </a:r>
                      <a:endParaRPr lang="fr-CA" sz="2000" dirty="0">
                        <a:latin typeface="Calibri" panose="020F0502020204030204" pitchFamily="34" charset="0"/>
                        <a:cs typeface="Calibri" panose="020F0502020204030204" pitchFamily="34" charset="0"/>
                      </a:endParaRPr>
                    </a:p>
                  </a:txBody>
                  <a:tcPr/>
                </a:tc>
                <a:tc>
                  <a:txBody>
                    <a:bodyPr/>
                    <a:lstStyle/>
                    <a:p>
                      <a:pPr algn="l"/>
                      <a:r>
                        <a:rPr lang="fr-CA" sz="2000" dirty="0" smtClean="0">
                          <a:latin typeface="Calibri" panose="020F0502020204030204" pitchFamily="34" charset="0"/>
                          <a:cs typeface="Calibri" panose="020F0502020204030204" pitchFamily="34" charset="0"/>
                        </a:rPr>
                        <a:t>Canada.ca/</a:t>
                      </a:r>
                      <a:r>
                        <a:rPr lang="fr-CA" sz="2000" dirty="0" err="1" smtClean="0">
                          <a:latin typeface="Calibri" panose="020F0502020204030204" pitchFamily="34" charset="0"/>
                          <a:cs typeface="Calibri" panose="020F0502020204030204" pitchFamily="34" charset="0"/>
                        </a:rPr>
                        <a:t>cra</a:t>
                      </a:r>
                      <a:r>
                        <a:rPr lang="fr-CA" sz="2000" dirty="0" smtClean="0">
                          <a:latin typeface="Calibri" panose="020F0502020204030204" pitchFamily="34" charset="0"/>
                          <a:cs typeface="Calibri" panose="020F0502020204030204" pitchFamily="34" charset="0"/>
                        </a:rPr>
                        <a:t>-</a:t>
                      </a:r>
                      <a:r>
                        <a:rPr lang="fr-CA" sz="2000" dirty="0" err="1" smtClean="0">
                          <a:latin typeface="Calibri" panose="020F0502020204030204" pitchFamily="34" charset="0"/>
                          <a:cs typeface="Calibri" panose="020F0502020204030204" pitchFamily="34" charset="0"/>
                        </a:rPr>
                        <a:t>electronic</a:t>
                      </a:r>
                      <a:r>
                        <a:rPr lang="fr-CA" sz="2000" dirty="0" smtClean="0">
                          <a:latin typeface="Calibri" panose="020F0502020204030204" pitchFamily="34" charset="0"/>
                          <a:cs typeface="Calibri" panose="020F0502020204030204" pitchFamily="34" charset="0"/>
                        </a:rPr>
                        <a:t>-services</a:t>
                      </a:r>
                      <a:endParaRPr lang="fr-CA" sz="2000" b="1" dirty="0">
                        <a:latin typeface="Calibri" panose="020F0502020204030204" pitchFamily="34" charset="0"/>
                        <a:cs typeface="Calibri" panose="020F0502020204030204" pitchFamily="34" charset="0"/>
                      </a:endParaRPr>
                    </a:p>
                  </a:txBody>
                  <a:tcPr/>
                </a:tc>
              </a:tr>
              <a:tr h="370840">
                <a:tc>
                  <a:txBody>
                    <a:bodyPr/>
                    <a:lstStyle/>
                    <a:p>
                      <a:pPr algn="l"/>
                      <a:r>
                        <a:rPr lang="en-CA" sz="2000" noProof="0" dirty="0" smtClean="0">
                          <a:latin typeface="Calibri" panose="020F0502020204030204" pitchFamily="34" charset="0"/>
                          <a:cs typeface="Calibri" panose="020F0502020204030204" pitchFamily="34" charset="0"/>
                        </a:rPr>
                        <a:t>Benefit enquiries</a:t>
                      </a:r>
                      <a:endParaRPr lang="en-CA" sz="2000" noProof="0" dirty="0">
                        <a:latin typeface="Calibri" panose="020F0502020204030204" pitchFamily="34" charset="0"/>
                        <a:cs typeface="Calibri" panose="020F0502020204030204" pitchFamily="34" charset="0"/>
                      </a:endParaRPr>
                    </a:p>
                  </a:txBody>
                  <a:tcPr/>
                </a:tc>
                <a:tc>
                  <a:txBody>
                    <a:bodyPr/>
                    <a:lstStyle/>
                    <a:p>
                      <a:pPr algn="l"/>
                      <a:r>
                        <a:rPr lang="fr-CA" sz="2000" dirty="0" smtClean="0">
                          <a:latin typeface="Calibri" panose="020F0502020204030204" pitchFamily="34" charset="0"/>
                          <a:cs typeface="Calibri" panose="020F0502020204030204" pitchFamily="34" charset="0"/>
                        </a:rPr>
                        <a:t>1-800-387-1193</a:t>
                      </a:r>
                      <a:endParaRPr lang="fr-CA" sz="2000" b="1" dirty="0">
                        <a:latin typeface="Calibri" panose="020F0502020204030204" pitchFamily="34" charset="0"/>
                        <a:cs typeface="Calibri" panose="020F0502020204030204" pitchFamily="34" charset="0"/>
                      </a:endParaRPr>
                    </a:p>
                  </a:txBody>
                  <a:tcPr/>
                </a:tc>
              </a:tr>
              <a:tr h="370840">
                <a:tc>
                  <a:txBody>
                    <a:bodyPr/>
                    <a:lstStyle/>
                    <a:p>
                      <a:pPr algn="l"/>
                      <a:r>
                        <a:rPr lang="en-CA" sz="2000" dirty="0" smtClean="0">
                          <a:latin typeface="Calibri" panose="020F0502020204030204" pitchFamily="34" charset="0"/>
                          <a:cs typeface="Calibri" panose="020F0502020204030204" pitchFamily="34" charset="0"/>
                        </a:rPr>
                        <a:t>Individual enquiries (get forms)</a:t>
                      </a:r>
                      <a:endParaRPr lang="fr-CA" sz="2000" dirty="0">
                        <a:latin typeface="Calibri" panose="020F0502020204030204" pitchFamily="34" charset="0"/>
                        <a:cs typeface="Calibri" panose="020F0502020204030204" pitchFamily="34" charset="0"/>
                      </a:endParaRPr>
                    </a:p>
                  </a:txBody>
                  <a:tcPr/>
                </a:tc>
                <a:tc>
                  <a:txBody>
                    <a:bodyPr/>
                    <a:lstStyle/>
                    <a:p>
                      <a:pPr algn="l"/>
                      <a:r>
                        <a:rPr lang="fr-CA" sz="2000" dirty="0" smtClean="0">
                          <a:latin typeface="Calibri" panose="020F0502020204030204" pitchFamily="34" charset="0"/>
                          <a:cs typeface="Calibri" panose="020F0502020204030204" pitchFamily="34" charset="0"/>
                        </a:rPr>
                        <a:t>1-800-959-8281</a:t>
                      </a:r>
                      <a:endParaRPr lang="fr-CA" sz="2000" b="1" dirty="0">
                        <a:latin typeface="Calibri" panose="020F0502020204030204" pitchFamily="34" charset="0"/>
                        <a:cs typeface="Calibri" panose="020F0502020204030204" pitchFamily="34" charset="0"/>
                      </a:endParaRPr>
                    </a:p>
                  </a:txBody>
                  <a:tcPr/>
                </a:tc>
              </a:tr>
            </a:tbl>
          </a:graphicData>
        </a:graphic>
      </p:graphicFrame>
      <p:pic>
        <p:nvPicPr>
          <p:cNvPr id="10"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06659" y="287178"/>
            <a:ext cx="696465" cy="613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199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26" name="Rectangle 25"/>
          <p:cNvSpPr/>
          <p:nvPr/>
        </p:nvSpPr>
        <p:spPr>
          <a:xfrm>
            <a:off x="0" y="1457518"/>
            <a:ext cx="8091377" cy="3346711"/>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7" name="Rectangle 26"/>
          <p:cNvSpPr/>
          <p:nvPr/>
        </p:nvSpPr>
        <p:spPr>
          <a:xfrm>
            <a:off x="2758644" y="1114990"/>
            <a:ext cx="6385356" cy="685054"/>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p:cNvSpPr/>
          <p:nvPr/>
        </p:nvSpPr>
        <p:spPr>
          <a:xfrm>
            <a:off x="2758644" y="1162886"/>
            <a:ext cx="7412182" cy="584775"/>
          </a:xfrm>
          <a:prstGeom prst="rect">
            <a:avLst/>
          </a:prstGeom>
        </p:spPr>
        <p:txBody>
          <a:bodyPr wrap="square">
            <a:spAutoFit/>
          </a:bodyPr>
          <a:lstStyle/>
          <a:p>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Canada child benefit</a:t>
            </a:r>
          </a:p>
        </p:txBody>
      </p:sp>
      <p:sp>
        <p:nvSpPr>
          <p:cNvPr id="28" name="Oval 27"/>
          <p:cNvSpPr/>
          <p:nvPr/>
        </p:nvSpPr>
        <p:spPr>
          <a:xfrm>
            <a:off x="7474688" y="936408"/>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extBox 1"/>
          <p:cNvSpPr txBox="1"/>
          <p:nvPr/>
        </p:nvSpPr>
        <p:spPr>
          <a:xfrm>
            <a:off x="166571" y="1969044"/>
            <a:ext cx="7308112" cy="2308324"/>
          </a:xfrm>
          <a:prstGeom prst="rect">
            <a:avLst/>
          </a:prstGeom>
          <a:noFill/>
        </p:spPr>
        <p:txBody>
          <a:bodyPr wrap="square" rtlCol="0">
            <a:spAutoFit/>
          </a:bodyPr>
          <a:lstStyle/>
          <a:p>
            <a:pPr marL="342900" indent="-342900">
              <a:buFont typeface="Wingdings" panose="05000000000000000000" pitchFamily="2" charset="2"/>
              <a:buChar char="ü"/>
            </a:pPr>
            <a:r>
              <a:rPr lang="en-CA" sz="2400" dirty="0">
                <a:latin typeface="Calibri" panose="020F0502020204030204" pitchFamily="34" charset="0"/>
                <a:cs typeface="Calibri" panose="020F0502020204030204" pitchFamily="34" charset="0"/>
              </a:rPr>
              <a:t>The Canada child benefit (CCB) is a </a:t>
            </a:r>
            <a:r>
              <a:rPr lang="en-CA" sz="2400" b="1" dirty="0">
                <a:latin typeface="Calibri" panose="020F0502020204030204" pitchFamily="34" charset="0"/>
                <a:cs typeface="Calibri" panose="020F0502020204030204" pitchFamily="34" charset="0"/>
              </a:rPr>
              <a:t>tax-free</a:t>
            </a:r>
            <a:r>
              <a:rPr lang="en-CA" sz="2400" dirty="0">
                <a:latin typeface="Calibri" panose="020F0502020204030204" pitchFamily="34" charset="0"/>
                <a:cs typeface="Calibri" panose="020F0502020204030204" pitchFamily="34" charset="0"/>
              </a:rPr>
              <a:t> payment made to eligible families to help them with the cost of raising children under 18 </a:t>
            </a:r>
            <a:r>
              <a:rPr lang="en-CA" sz="2400" dirty="0" smtClean="0">
                <a:latin typeface="Calibri" panose="020F0502020204030204" pitchFamily="34" charset="0"/>
                <a:cs typeface="Calibri" panose="020F0502020204030204" pitchFamily="34" charset="0"/>
              </a:rPr>
              <a:t>years of </a:t>
            </a:r>
            <a:r>
              <a:rPr lang="en-CA" sz="2400" dirty="0">
                <a:latin typeface="Calibri" panose="020F0502020204030204" pitchFamily="34" charset="0"/>
                <a:cs typeface="Calibri" panose="020F0502020204030204" pitchFamily="34" charset="0"/>
              </a:rPr>
              <a:t>age.</a:t>
            </a:r>
          </a:p>
          <a:p>
            <a:pPr marL="342900" indent="-342900">
              <a:buFont typeface="Wingdings" panose="05000000000000000000" pitchFamily="2" charset="2"/>
              <a:buChar char="ü"/>
            </a:pPr>
            <a:endParaRPr lang="en-CA"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CA" sz="2400" dirty="0">
                <a:latin typeface="Calibri" panose="020F0502020204030204" pitchFamily="34" charset="0"/>
                <a:cs typeface="Calibri" panose="020F0502020204030204" pitchFamily="34" charset="0"/>
              </a:rPr>
              <a:t>Applying for the CCB will also register your child for any related provincial or territorial programs. </a:t>
            </a:r>
          </a:p>
        </p:txBody>
      </p:sp>
      <p:pic>
        <p:nvPicPr>
          <p:cNvPr id="3074"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8861" y="1127811"/>
            <a:ext cx="733646" cy="654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C:\Users\mxl588\AppData\Local\Microsoft\Windows\Temporary Internet Files\Content.Outlook\13K63B0V\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0654" y="4358156"/>
            <a:ext cx="3777252" cy="25143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657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27" name="Rectangle 26"/>
          <p:cNvSpPr/>
          <p:nvPr/>
        </p:nvSpPr>
        <p:spPr>
          <a:xfrm>
            <a:off x="3544" y="440297"/>
            <a:ext cx="6435356" cy="1199410"/>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p:cNvSpPr/>
          <p:nvPr/>
        </p:nvSpPr>
        <p:spPr>
          <a:xfrm>
            <a:off x="165608" y="488193"/>
            <a:ext cx="8464041" cy="1077218"/>
          </a:xfrm>
          <a:prstGeom prst="rect">
            <a:avLst/>
          </a:prstGeom>
        </p:spPr>
        <p:txBody>
          <a:bodyPr wrap="square">
            <a:spAutoFit/>
          </a:bodyPr>
          <a:lstStyle/>
          <a:p>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CCB payments</a:t>
            </a:r>
            <a:b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br>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July </a:t>
            </a:r>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2017 to </a:t>
            </a:r>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June </a:t>
            </a:r>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2018</a:t>
            </a:r>
            <a:endPar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endParaRPr>
          </a:p>
        </p:txBody>
      </p:sp>
      <p:sp>
        <p:nvSpPr>
          <p:cNvPr id="28" name="Oval 27"/>
          <p:cNvSpPr/>
          <p:nvPr/>
        </p:nvSpPr>
        <p:spPr>
          <a:xfrm>
            <a:off x="5917483" y="242357"/>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aphicFrame>
        <p:nvGraphicFramePr>
          <p:cNvPr id="10" name="Espace réservé du contenu 5"/>
          <p:cNvGraphicFramePr>
            <a:graphicFrameLocks noGrp="1"/>
          </p:cNvGraphicFramePr>
          <p:nvPr>
            <p:ph idx="4294967295"/>
            <p:extLst>
              <p:ext uri="{D42A27DB-BD31-4B8C-83A1-F6EECF244321}">
                <p14:modId xmlns:p14="http://schemas.microsoft.com/office/powerpoint/2010/main" val="4194909437"/>
              </p:ext>
            </p:extLst>
          </p:nvPr>
        </p:nvGraphicFramePr>
        <p:xfrm>
          <a:off x="926465" y="2404110"/>
          <a:ext cx="7318122" cy="3474720"/>
        </p:xfrm>
        <a:graphic>
          <a:graphicData uri="http://schemas.openxmlformats.org/drawingml/2006/table">
            <a:tbl>
              <a:tblPr firstRow="1" bandRow="1">
                <a:tableStyleId>{21E4AEA4-8DFA-4A89-87EB-49C32662AFE0}</a:tableStyleId>
              </a:tblPr>
              <a:tblGrid>
                <a:gridCol w="2439374"/>
                <a:gridCol w="2439374"/>
                <a:gridCol w="2439374"/>
              </a:tblGrid>
              <a:tr h="677084">
                <a:tc>
                  <a:txBody>
                    <a:bodyPr/>
                    <a:lstStyle/>
                    <a:p>
                      <a:pPr algn="l"/>
                      <a:r>
                        <a:rPr lang="en-CA" sz="2000" noProof="0" dirty="0" smtClean="0">
                          <a:latin typeface="Calibri" panose="020F0502020204030204" pitchFamily="34" charset="0"/>
                          <a:cs typeface="Calibri" panose="020F0502020204030204" pitchFamily="34" charset="0"/>
                        </a:rPr>
                        <a:t>2016 family</a:t>
                      </a:r>
                      <a:br>
                        <a:rPr lang="en-CA" sz="2000" noProof="0" dirty="0" smtClean="0">
                          <a:latin typeface="Calibri" panose="020F0502020204030204" pitchFamily="34" charset="0"/>
                          <a:cs typeface="Calibri" panose="020F0502020204030204" pitchFamily="34" charset="0"/>
                        </a:rPr>
                      </a:br>
                      <a:r>
                        <a:rPr lang="en-CA" sz="2000" noProof="0" dirty="0" smtClean="0">
                          <a:latin typeface="Calibri" panose="020F0502020204030204" pitchFamily="34" charset="0"/>
                          <a:cs typeface="Calibri" panose="020F0502020204030204" pitchFamily="34" charset="0"/>
                        </a:rPr>
                        <a:t>net income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noProof="0" dirty="0" smtClean="0">
                          <a:latin typeface="Calibri" panose="020F0502020204030204" pitchFamily="34" charset="0"/>
                          <a:cs typeface="Calibri" panose="020F0502020204030204" pitchFamily="34" charset="0"/>
                        </a:rPr>
                        <a:t>Per child &lt;6</a:t>
                      </a:r>
                      <a:br>
                        <a:rPr lang="en-CA" sz="2000" noProof="0" dirty="0" smtClean="0">
                          <a:latin typeface="Calibri" panose="020F0502020204030204" pitchFamily="34" charset="0"/>
                          <a:cs typeface="Calibri" panose="020F0502020204030204" pitchFamily="34" charset="0"/>
                        </a:rPr>
                      </a:br>
                      <a:r>
                        <a:rPr lang="en-CA" sz="2000" noProof="0" dirty="0" smtClean="0">
                          <a:latin typeface="Calibri" panose="020F0502020204030204" pitchFamily="34" charset="0"/>
                          <a:cs typeface="Calibri" panose="020F0502020204030204" pitchFamily="34" charset="0"/>
                        </a:rPr>
                        <a:t>(monthly)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noProof="0" dirty="0" smtClean="0">
                          <a:latin typeface="Calibri" panose="020F0502020204030204" pitchFamily="34" charset="0"/>
                          <a:cs typeface="Calibri" panose="020F0502020204030204" pitchFamily="34" charset="0"/>
                        </a:rPr>
                        <a:t>Per child 6 to 17 (monthly)</a:t>
                      </a:r>
                    </a:p>
                  </a:txBody>
                  <a:tcPr/>
                </a:tc>
              </a:tr>
              <a:tr h="392279">
                <a:tc>
                  <a:txBody>
                    <a:bodyPr/>
                    <a:lstStyle/>
                    <a:p>
                      <a:pPr algn="l"/>
                      <a:r>
                        <a:rPr lang="en-CA" sz="2000" dirty="0" smtClean="0">
                          <a:latin typeface="Calibri" panose="020F0502020204030204" pitchFamily="34" charset="0"/>
                          <a:cs typeface="Calibri" panose="020F0502020204030204" pitchFamily="34" charset="0"/>
                        </a:rPr>
                        <a:t>$0 to 30,000</a:t>
                      </a:r>
                      <a:endParaRPr lang="en-CA" sz="2000" b="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$533.33</a:t>
                      </a:r>
                      <a:endParaRPr lang="en-CA" sz="2000" b="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$450.00</a:t>
                      </a:r>
                      <a:endParaRPr lang="en-CA" sz="2000" b="0" dirty="0">
                        <a:latin typeface="Calibri" panose="020F0502020204030204" pitchFamily="34" charset="0"/>
                        <a:cs typeface="Calibri" panose="020F0502020204030204" pitchFamily="34" charset="0"/>
                      </a:endParaRPr>
                    </a:p>
                  </a:txBody>
                  <a:tcPr anchor="ctr"/>
                </a:tc>
              </a:tr>
              <a:tr h="392279">
                <a:tc>
                  <a:txBody>
                    <a:bodyPr/>
                    <a:lstStyle/>
                    <a:p>
                      <a:pPr algn="l"/>
                      <a:r>
                        <a:rPr lang="en-CA" sz="2000" dirty="0" smtClean="0">
                          <a:latin typeface="Calibri" panose="020F0502020204030204" pitchFamily="34" charset="0"/>
                          <a:cs typeface="Calibri" panose="020F0502020204030204" pitchFamily="34" charset="0"/>
                        </a:rPr>
                        <a:t>$35,000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$504.16</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$420.83</a:t>
                      </a:r>
                      <a:endParaRPr lang="en-CA" sz="2000" dirty="0">
                        <a:latin typeface="Calibri" panose="020F0502020204030204" pitchFamily="34" charset="0"/>
                        <a:cs typeface="Calibri" panose="020F0502020204030204" pitchFamily="34" charset="0"/>
                      </a:endParaRPr>
                    </a:p>
                  </a:txBody>
                  <a:tcPr anchor="ctr"/>
                </a:tc>
              </a:tr>
              <a:tr h="392279">
                <a:tc>
                  <a:txBody>
                    <a:bodyPr/>
                    <a:lstStyle/>
                    <a:p>
                      <a:pPr algn="l"/>
                      <a:r>
                        <a:rPr lang="en-CA" sz="2000" dirty="0" smtClean="0">
                          <a:latin typeface="Calibri" panose="020F0502020204030204" pitchFamily="34" charset="0"/>
                          <a:cs typeface="Calibri" panose="020F0502020204030204" pitchFamily="34" charset="0"/>
                        </a:rPr>
                        <a:t>$40,000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$475.00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$391.66</a:t>
                      </a:r>
                      <a:endParaRPr lang="en-CA" sz="2000" dirty="0">
                        <a:latin typeface="Calibri" panose="020F0502020204030204" pitchFamily="34" charset="0"/>
                        <a:cs typeface="Calibri" panose="020F0502020204030204" pitchFamily="34" charset="0"/>
                      </a:endParaRPr>
                    </a:p>
                  </a:txBody>
                  <a:tcPr anchor="ctr"/>
                </a:tc>
              </a:tr>
              <a:tr h="392279">
                <a:tc>
                  <a:txBody>
                    <a:bodyPr/>
                    <a:lstStyle/>
                    <a:p>
                      <a:pPr algn="l"/>
                      <a:r>
                        <a:rPr lang="en-CA" sz="2000" dirty="0" smtClean="0">
                          <a:latin typeface="Calibri" panose="020F0502020204030204" pitchFamily="34" charset="0"/>
                          <a:cs typeface="Calibri" panose="020F0502020204030204" pitchFamily="34" charset="0"/>
                        </a:rPr>
                        <a:t>$45,000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$445.83</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$362.50</a:t>
                      </a:r>
                      <a:endParaRPr lang="en-CA" sz="2000" dirty="0">
                        <a:latin typeface="Calibri" panose="020F0502020204030204" pitchFamily="34" charset="0"/>
                        <a:cs typeface="Calibri" panose="020F0502020204030204" pitchFamily="34" charset="0"/>
                      </a:endParaRPr>
                    </a:p>
                  </a:txBody>
                  <a:tcPr anchor="ctr"/>
                </a:tc>
              </a:tr>
              <a:tr h="392279">
                <a:tc>
                  <a:txBody>
                    <a:bodyPr/>
                    <a:lstStyle/>
                    <a:p>
                      <a:pPr algn="l"/>
                      <a:r>
                        <a:rPr lang="en-CA" sz="2000" dirty="0" smtClean="0">
                          <a:latin typeface="Calibri" panose="020F0502020204030204" pitchFamily="34" charset="0"/>
                          <a:cs typeface="Calibri" panose="020F0502020204030204" pitchFamily="34" charset="0"/>
                        </a:rPr>
                        <a:t>$55,000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$387.50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$304.16</a:t>
                      </a:r>
                      <a:endParaRPr lang="en-CA" sz="2000" dirty="0">
                        <a:latin typeface="Calibri" panose="020F0502020204030204" pitchFamily="34" charset="0"/>
                        <a:cs typeface="Calibri" panose="020F0502020204030204" pitchFamily="34" charset="0"/>
                      </a:endParaRPr>
                    </a:p>
                  </a:txBody>
                  <a:tcPr anchor="ctr"/>
                </a:tc>
              </a:tr>
              <a:tr h="392279">
                <a:tc>
                  <a:txBody>
                    <a:bodyPr/>
                    <a:lstStyle/>
                    <a:p>
                      <a:pPr algn="l"/>
                      <a:r>
                        <a:rPr lang="en-CA" sz="2000" dirty="0" smtClean="0">
                          <a:latin typeface="Calibri" panose="020F0502020204030204" pitchFamily="34" charset="0"/>
                          <a:cs typeface="Calibri" panose="020F0502020204030204" pitchFamily="34" charset="0"/>
                        </a:rPr>
                        <a:t>$65,000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$329.16</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$245.83</a:t>
                      </a:r>
                      <a:endParaRPr lang="en-CA" sz="2000" dirty="0">
                        <a:latin typeface="Calibri" panose="020F0502020204030204" pitchFamily="34" charset="0"/>
                        <a:cs typeface="Calibri" panose="020F0502020204030204" pitchFamily="34" charset="0"/>
                      </a:endParaRPr>
                    </a:p>
                  </a:txBody>
                  <a:tcPr anchor="ctr"/>
                </a:tc>
              </a:tr>
              <a:tr h="392279">
                <a:tc>
                  <a:txBody>
                    <a:bodyPr/>
                    <a:lstStyle/>
                    <a:p>
                      <a:pPr algn="l"/>
                      <a:r>
                        <a:rPr lang="en-CA" sz="2000" dirty="0" smtClean="0">
                          <a:latin typeface="Calibri" panose="020F0502020204030204" pitchFamily="34" charset="0"/>
                          <a:cs typeface="Calibri" panose="020F0502020204030204" pitchFamily="34" charset="0"/>
                        </a:rPr>
                        <a:t>$75,000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$302.49</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$219.16</a:t>
                      </a:r>
                      <a:endParaRPr lang="en-CA" sz="2000" dirty="0">
                        <a:latin typeface="Calibri" panose="020F0502020204030204" pitchFamily="34" charset="0"/>
                        <a:cs typeface="Calibri" panose="020F0502020204030204" pitchFamily="34" charset="0"/>
                      </a:endParaRPr>
                    </a:p>
                  </a:txBody>
                  <a:tcPr anchor="ctr"/>
                </a:tc>
              </a:tr>
            </a:tbl>
          </a:graphicData>
        </a:graphic>
      </p:graphicFrame>
      <p:pic>
        <p:nvPicPr>
          <p:cNvPr id="7170"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68255" y="497718"/>
            <a:ext cx="760339" cy="437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554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29187"/>
            <a:ext cx="5591175" cy="685054"/>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 name="Rectangle 10"/>
          <p:cNvSpPr/>
          <p:nvPr/>
        </p:nvSpPr>
        <p:spPr>
          <a:xfrm>
            <a:off x="0" y="1457518"/>
            <a:ext cx="8331200" cy="375109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6" name="Rectangle 5"/>
          <p:cNvSpPr/>
          <p:nvPr/>
        </p:nvSpPr>
        <p:spPr>
          <a:xfrm>
            <a:off x="63798" y="479327"/>
            <a:ext cx="6046381" cy="584775"/>
          </a:xfrm>
          <a:prstGeom prst="rect">
            <a:avLst/>
          </a:prstGeom>
        </p:spPr>
        <p:txBody>
          <a:bodyPr wrap="square">
            <a:spAutoFit/>
          </a:bodyPr>
          <a:lstStyle/>
          <a:p>
            <a:pPr fontAlgn="auto">
              <a:spcBef>
                <a:spcPts val="0"/>
              </a:spcBef>
              <a:spcAft>
                <a:spcPts val="0"/>
              </a:spcAft>
              <a:defRPr/>
            </a:pPr>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Are you eligible?</a:t>
            </a:r>
          </a:p>
        </p:txBody>
      </p:sp>
      <p:sp>
        <p:nvSpPr>
          <p:cNvPr id="25" name="Oval 24"/>
          <p:cNvSpPr/>
          <p:nvPr/>
        </p:nvSpPr>
        <p:spPr>
          <a:xfrm>
            <a:off x="3795744" y="160338"/>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4098"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15541" y="319447"/>
            <a:ext cx="643556" cy="72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304799" y="1776945"/>
            <a:ext cx="7786577" cy="3139321"/>
          </a:xfrm>
          <a:prstGeom prst="rect">
            <a:avLst/>
          </a:prstGeom>
          <a:noFill/>
        </p:spPr>
        <p:txBody>
          <a:bodyPr wrap="square" rtlCol="0">
            <a:spAutoFit/>
          </a:bodyPr>
          <a:lstStyle/>
          <a:p>
            <a:pPr>
              <a:spcBef>
                <a:spcPts val="600"/>
              </a:spcBef>
              <a:spcAft>
                <a:spcPts val="600"/>
              </a:spcAft>
            </a:pPr>
            <a:r>
              <a:rPr lang="en-CA" sz="2400" dirty="0">
                <a:latin typeface="Calibri" panose="020F0502020204030204" pitchFamily="34" charset="0"/>
                <a:cs typeface="Calibri" panose="020F0502020204030204" pitchFamily="34" charset="0"/>
              </a:rPr>
              <a:t>To be eligible for the CCB, you must meet all of the following conditions:</a:t>
            </a:r>
          </a:p>
          <a:p>
            <a:pPr marL="514350" indent="-514350">
              <a:spcBef>
                <a:spcPts val="600"/>
              </a:spcBef>
              <a:spcAft>
                <a:spcPts val="600"/>
              </a:spcAft>
              <a:buFont typeface="+mj-lt"/>
              <a:buAutoNum type="arabicPeriod"/>
            </a:pPr>
            <a:r>
              <a:rPr lang="en-CA" sz="2400" dirty="0" smtClean="0">
                <a:latin typeface="Calibri" panose="020F0502020204030204" pitchFamily="34" charset="0"/>
                <a:cs typeface="Calibri" panose="020F0502020204030204" pitchFamily="34" charset="0"/>
              </a:rPr>
              <a:t>you </a:t>
            </a:r>
            <a:r>
              <a:rPr lang="en-CA" sz="2400" dirty="0">
                <a:latin typeface="Calibri" panose="020F0502020204030204" pitchFamily="34" charset="0"/>
                <a:cs typeface="Calibri" panose="020F0502020204030204" pitchFamily="34" charset="0"/>
              </a:rPr>
              <a:t>live with the child, and the child is under 18 </a:t>
            </a:r>
            <a:r>
              <a:rPr lang="en-CA" sz="2400" dirty="0" smtClean="0">
                <a:latin typeface="Calibri" panose="020F0502020204030204" pitchFamily="34" charset="0"/>
                <a:cs typeface="Calibri" panose="020F0502020204030204" pitchFamily="34" charset="0"/>
              </a:rPr>
              <a:t>years</a:t>
            </a:r>
            <a:br>
              <a:rPr lang="en-CA" sz="2400" dirty="0" smtClean="0">
                <a:latin typeface="Calibri" panose="020F0502020204030204" pitchFamily="34" charset="0"/>
                <a:cs typeface="Calibri" panose="020F0502020204030204" pitchFamily="34" charset="0"/>
              </a:rPr>
            </a:br>
            <a:r>
              <a:rPr lang="en-CA" sz="2400" dirty="0" smtClean="0">
                <a:latin typeface="Calibri" panose="020F0502020204030204" pitchFamily="34" charset="0"/>
                <a:cs typeface="Calibri" panose="020F0502020204030204" pitchFamily="34" charset="0"/>
              </a:rPr>
              <a:t>of age;</a:t>
            </a:r>
            <a:endParaRPr lang="en-CA" sz="2400" dirty="0">
              <a:latin typeface="Calibri" panose="020F0502020204030204" pitchFamily="34" charset="0"/>
              <a:cs typeface="Calibri" panose="020F0502020204030204" pitchFamily="34" charset="0"/>
            </a:endParaRPr>
          </a:p>
          <a:p>
            <a:pPr marL="514350" indent="-514350">
              <a:spcBef>
                <a:spcPts val="600"/>
              </a:spcBef>
              <a:spcAft>
                <a:spcPts val="600"/>
              </a:spcAft>
              <a:buFont typeface="+mj-lt"/>
              <a:buAutoNum type="arabicPeriod"/>
            </a:pPr>
            <a:r>
              <a:rPr lang="en-CA" sz="2400" dirty="0" smtClean="0">
                <a:latin typeface="Calibri" panose="020F0502020204030204" pitchFamily="34" charset="0"/>
                <a:cs typeface="Calibri" panose="020F0502020204030204" pitchFamily="34" charset="0"/>
              </a:rPr>
              <a:t>you </a:t>
            </a:r>
            <a:r>
              <a:rPr lang="en-CA" sz="2400" dirty="0">
                <a:latin typeface="Calibri" panose="020F0502020204030204" pitchFamily="34" charset="0"/>
                <a:cs typeface="Calibri" panose="020F0502020204030204" pitchFamily="34" charset="0"/>
              </a:rPr>
              <a:t>are primarily responsible for the care and upbringing of the </a:t>
            </a:r>
            <a:r>
              <a:rPr lang="en-CA" sz="2400" dirty="0" smtClean="0">
                <a:latin typeface="Calibri" panose="020F0502020204030204" pitchFamily="34" charset="0"/>
                <a:cs typeface="Calibri" panose="020F0502020204030204" pitchFamily="34" charset="0"/>
              </a:rPr>
              <a:t>child; and</a:t>
            </a:r>
            <a:endParaRPr lang="en-CA" sz="2400" dirty="0">
              <a:latin typeface="Calibri" panose="020F0502020204030204" pitchFamily="34" charset="0"/>
              <a:cs typeface="Calibri" panose="020F0502020204030204" pitchFamily="34" charset="0"/>
            </a:endParaRPr>
          </a:p>
          <a:p>
            <a:pPr marL="514350" indent="-514350">
              <a:spcBef>
                <a:spcPts val="600"/>
              </a:spcBef>
              <a:spcAft>
                <a:spcPts val="600"/>
              </a:spcAft>
              <a:buFont typeface="+mj-lt"/>
              <a:buAutoNum type="arabicPeriod"/>
            </a:pPr>
            <a:r>
              <a:rPr lang="en-CA" sz="2400" dirty="0" smtClean="0">
                <a:latin typeface="Calibri" panose="020F0502020204030204" pitchFamily="34" charset="0"/>
                <a:cs typeface="Calibri" panose="020F0502020204030204" pitchFamily="34" charset="0"/>
              </a:rPr>
              <a:t>you </a:t>
            </a:r>
            <a:r>
              <a:rPr lang="en-CA" sz="2400" dirty="0">
                <a:latin typeface="Calibri" panose="020F0502020204030204" pitchFamily="34" charset="0"/>
                <a:cs typeface="Calibri" panose="020F0502020204030204" pitchFamily="34" charset="0"/>
              </a:rPr>
              <a:t>are a resident of Canada for tax </a:t>
            </a:r>
            <a:r>
              <a:rPr lang="en-CA" sz="2400" dirty="0" smtClean="0">
                <a:latin typeface="Calibri" panose="020F0502020204030204" pitchFamily="34" charset="0"/>
                <a:cs typeface="Calibri" panose="020F0502020204030204" pitchFamily="34" charset="0"/>
              </a:rPr>
              <a:t>purposes.</a:t>
            </a:r>
            <a:endParaRPr lang="en-CA" dirty="0"/>
          </a:p>
        </p:txBody>
      </p:sp>
    </p:spTree>
    <p:extLst>
      <p:ext uri="{BB962C8B-B14F-4D97-AF65-F5344CB8AC3E}">
        <p14:creationId xmlns:p14="http://schemas.microsoft.com/office/powerpoint/2010/main" val="60740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121260"/>
            <a:ext cx="8378454" cy="4381140"/>
          </a:xfrm>
          <a:prstGeom prst="rect">
            <a:avLst/>
          </a:prstGeom>
          <a:solidFill>
            <a:schemeClr val="tx2">
              <a:lumMod val="20000"/>
              <a:lumOff val="80000"/>
            </a:scheme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Rectangle 9"/>
          <p:cNvSpPr/>
          <p:nvPr/>
        </p:nvSpPr>
        <p:spPr>
          <a:xfrm>
            <a:off x="0" y="751646"/>
            <a:ext cx="7648575" cy="685054"/>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6" name="Rectangle 5"/>
          <p:cNvSpPr/>
          <p:nvPr/>
        </p:nvSpPr>
        <p:spPr>
          <a:xfrm>
            <a:off x="1158997" y="808950"/>
            <a:ext cx="6803903" cy="584775"/>
          </a:xfrm>
          <a:prstGeom prst="rect">
            <a:avLst/>
          </a:prstGeom>
        </p:spPr>
        <p:txBody>
          <a:bodyPr wrap="square">
            <a:spAutoFit/>
          </a:bodyPr>
          <a:lstStyle/>
          <a:p>
            <a:pPr fontAlgn="auto">
              <a:spcBef>
                <a:spcPts val="0"/>
              </a:spcBef>
              <a:spcAft>
                <a:spcPts val="0"/>
              </a:spcAft>
              <a:defRPr/>
            </a:pPr>
            <a:r>
              <a:rPr lang="en-CA" sz="3200" dirty="0">
                <a:solidFill>
                  <a:schemeClr val="bg1"/>
                </a:solidFill>
                <a:latin typeface="Impact" panose="020B0806030902050204" pitchFamily="34" charset="0"/>
                <a:cs typeface="Calibri" panose="020F0502020204030204" pitchFamily="34" charset="0"/>
              </a:rPr>
              <a:t>When should you </a:t>
            </a:r>
            <a:r>
              <a:rPr lang="en-CA" sz="3200" dirty="0" smtClean="0">
                <a:solidFill>
                  <a:schemeClr val="bg1"/>
                </a:solidFill>
                <a:latin typeface="Impact" panose="020B0806030902050204" pitchFamily="34" charset="0"/>
                <a:cs typeface="Calibri" panose="020F0502020204030204" pitchFamily="34" charset="0"/>
              </a:rPr>
              <a:t>apply for the CCB?</a:t>
            </a:r>
            <a:endParaRPr lang="en-CA" sz="3200" dirty="0">
              <a:solidFill>
                <a:schemeClr val="bg1"/>
              </a:solidFill>
              <a:latin typeface="Impact" panose="020B0806030902050204" pitchFamily="34" charset="0"/>
              <a:cs typeface="Calibri" panose="020F0502020204030204" pitchFamily="34" charset="0"/>
            </a:endParaRPr>
          </a:p>
        </p:txBody>
      </p:sp>
      <p:sp>
        <p:nvSpPr>
          <p:cNvPr id="13" name="Oval 12"/>
          <p:cNvSpPr/>
          <p:nvPr/>
        </p:nvSpPr>
        <p:spPr>
          <a:xfrm>
            <a:off x="97113" y="588880"/>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5122"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047" y="787684"/>
            <a:ext cx="554027" cy="606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Image result for applyi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419" y="1862309"/>
            <a:ext cx="3391987" cy="2222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3817" y="2654725"/>
            <a:ext cx="7354186" cy="3724096"/>
          </a:xfrm>
          <a:prstGeom prst="rect">
            <a:avLst/>
          </a:prstGeom>
          <a:noFill/>
        </p:spPr>
        <p:txBody>
          <a:bodyPr wrap="square" rtlCol="0">
            <a:spAutoFit/>
          </a:bodyPr>
          <a:lstStyle/>
          <a:p>
            <a:r>
              <a:rPr lang="en-CA" sz="2400" dirty="0">
                <a:latin typeface="Calibri" panose="020F0502020204030204" pitchFamily="34" charset="0"/>
                <a:cs typeface="Calibri" panose="020F0502020204030204" pitchFamily="34" charset="0"/>
              </a:rPr>
              <a:t>Apply for the CCB as soon as possible after:</a:t>
            </a:r>
          </a:p>
          <a:p>
            <a:pPr marL="800100" lvl="1" indent="-342900">
              <a:buFont typeface="Wingdings" panose="05000000000000000000" pitchFamily="2" charset="2"/>
              <a:buChar char="ü"/>
            </a:pPr>
            <a:r>
              <a:rPr lang="en-CA" sz="2400" dirty="0">
                <a:latin typeface="Calibri" panose="020F0502020204030204" pitchFamily="34" charset="0"/>
                <a:cs typeface="Calibri" panose="020F0502020204030204" pitchFamily="34" charset="0"/>
              </a:rPr>
              <a:t>your child is born</a:t>
            </a:r>
          </a:p>
          <a:p>
            <a:pPr marL="800100" lvl="1" indent="-342900">
              <a:buFont typeface="Wingdings" panose="05000000000000000000" pitchFamily="2" charset="2"/>
              <a:buChar char="ü"/>
            </a:pPr>
            <a:r>
              <a:rPr lang="en-CA" sz="2400" dirty="0">
                <a:latin typeface="Calibri" panose="020F0502020204030204" pitchFamily="34" charset="0"/>
                <a:cs typeface="Calibri" panose="020F0502020204030204" pitchFamily="34" charset="0"/>
              </a:rPr>
              <a:t>a child starts to live with </a:t>
            </a:r>
            <a:r>
              <a:rPr lang="en-CA" sz="2400" dirty="0" smtClean="0">
                <a:latin typeface="Calibri" panose="020F0502020204030204" pitchFamily="34" charset="0"/>
                <a:cs typeface="Calibri" panose="020F0502020204030204" pitchFamily="34" charset="0"/>
              </a:rPr>
              <a:t>you</a:t>
            </a:r>
          </a:p>
          <a:p>
            <a:pPr marL="800100" lvl="1" indent="-342900">
              <a:buFont typeface="Wingdings" panose="05000000000000000000" pitchFamily="2" charset="2"/>
              <a:buChar char="ü"/>
            </a:pPr>
            <a:r>
              <a:rPr lang="en-CA" sz="2400" dirty="0">
                <a:latin typeface="Calibri" panose="020F0502020204030204" pitchFamily="34" charset="0"/>
                <a:cs typeface="Calibri" panose="020F0502020204030204" pitchFamily="34" charset="0"/>
              </a:rPr>
              <a:t>you or your spouse or </a:t>
            </a:r>
            <a:r>
              <a:rPr lang="en-CA" sz="2400" dirty="0" smtClean="0">
                <a:latin typeface="Calibri" panose="020F0502020204030204" pitchFamily="34" charset="0"/>
                <a:cs typeface="Calibri" panose="020F0502020204030204" pitchFamily="34" charset="0"/>
              </a:rPr>
              <a:t>common-law</a:t>
            </a:r>
            <a:br>
              <a:rPr lang="en-CA" sz="2400" dirty="0" smtClean="0">
                <a:latin typeface="Calibri" panose="020F0502020204030204" pitchFamily="34" charset="0"/>
                <a:cs typeface="Calibri" panose="020F0502020204030204" pitchFamily="34" charset="0"/>
              </a:rPr>
            </a:br>
            <a:r>
              <a:rPr lang="en-CA" sz="2400" dirty="0" smtClean="0">
                <a:latin typeface="Calibri" panose="020F0502020204030204" pitchFamily="34" charset="0"/>
                <a:cs typeface="Calibri" panose="020F0502020204030204" pitchFamily="34" charset="0"/>
              </a:rPr>
              <a:t>partner </a:t>
            </a:r>
            <a:r>
              <a:rPr lang="en-CA" sz="2400" dirty="0">
                <a:latin typeface="Calibri" panose="020F0502020204030204" pitchFamily="34" charset="0"/>
                <a:cs typeface="Calibri" panose="020F0502020204030204" pitchFamily="34" charset="0"/>
              </a:rPr>
              <a:t>meet the eligibility conditions</a:t>
            </a:r>
          </a:p>
          <a:p>
            <a:pPr marL="342900" indent="-342900">
              <a:buFont typeface="Wingdings" panose="05000000000000000000" pitchFamily="2" charset="2"/>
              <a:buChar char="ü"/>
            </a:pPr>
            <a:endParaRPr lang="en-CA" sz="2400" dirty="0">
              <a:latin typeface="Calibri" panose="020F0502020204030204" pitchFamily="34" charset="0"/>
              <a:cs typeface="Calibri" panose="020F0502020204030204" pitchFamily="34" charset="0"/>
            </a:endParaRPr>
          </a:p>
          <a:p>
            <a:r>
              <a:rPr lang="en-CA" sz="2400" dirty="0">
                <a:latin typeface="Calibri" panose="020F0502020204030204" pitchFamily="34" charset="0"/>
                <a:cs typeface="Calibri" panose="020F0502020204030204" pitchFamily="34" charset="0"/>
              </a:rPr>
              <a:t>You should apply even if:</a:t>
            </a:r>
          </a:p>
          <a:p>
            <a:pPr marL="800100" lvl="1" indent="-342900">
              <a:buFont typeface="Wingdings" panose="05000000000000000000" pitchFamily="2" charset="2"/>
              <a:buChar char="ü"/>
            </a:pPr>
            <a:r>
              <a:rPr lang="en-CA" sz="2400" dirty="0">
                <a:latin typeface="Calibri" panose="020F0502020204030204" pitchFamily="34" charset="0"/>
                <a:cs typeface="Calibri" panose="020F0502020204030204" pitchFamily="34" charset="0"/>
              </a:rPr>
              <a:t>you share custody of your child</a:t>
            </a:r>
          </a:p>
          <a:p>
            <a:pPr marL="800100" lvl="1" indent="-342900">
              <a:buFont typeface="Wingdings" panose="05000000000000000000" pitchFamily="2" charset="2"/>
              <a:buChar char="ü"/>
            </a:pPr>
            <a:r>
              <a:rPr lang="en-CA" sz="2400" dirty="0">
                <a:latin typeface="Calibri" panose="020F0502020204030204" pitchFamily="34" charset="0"/>
                <a:cs typeface="Calibri" panose="020F0502020204030204" pitchFamily="34" charset="0"/>
              </a:rPr>
              <a:t>your child is living with you </a:t>
            </a:r>
            <a:r>
              <a:rPr lang="en-CA" sz="2400" dirty="0" smtClean="0">
                <a:latin typeface="Calibri" panose="020F0502020204030204" pitchFamily="34" charset="0"/>
                <a:cs typeface="Calibri" panose="020F0502020204030204" pitchFamily="34" charset="0"/>
              </a:rPr>
              <a:t>temporarily</a:t>
            </a:r>
            <a:endParaRPr lang="en-CA" sz="24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ü"/>
            </a:pPr>
            <a:endParaRPr lang="fr-C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082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26" name="Rectangle 25"/>
          <p:cNvSpPr/>
          <p:nvPr/>
        </p:nvSpPr>
        <p:spPr>
          <a:xfrm>
            <a:off x="0" y="1457518"/>
            <a:ext cx="8091377" cy="3825682"/>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7" name="Rectangle 26"/>
          <p:cNvSpPr/>
          <p:nvPr/>
        </p:nvSpPr>
        <p:spPr>
          <a:xfrm>
            <a:off x="2137144" y="1114990"/>
            <a:ext cx="7006856" cy="685054"/>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p:cNvSpPr/>
          <p:nvPr/>
        </p:nvSpPr>
        <p:spPr>
          <a:xfrm>
            <a:off x="2280159" y="1162886"/>
            <a:ext cx="7412182" cy="584775"/>
          </a:xfrm>
          <a:prstGeom prst="rect">
            <a:avLst/>
          </a:prstGeom>
        </p:spPr>
        <p:txBody>
          <a:bodyPr wrap="square">
            <a:spAutoFit/>
          </a:bodyPr>
          <a:lstStyle/>
          <a:p>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How do you apply for the CCB?</a:t>
            </a:r>
          </a:p>
        </p:txBody>
      </p:sp>
      <p:sp>
        <p:nvSpPr>
          <p:cNvPr id="28" name="Oval 27"/>
          <p:cNvSpPr/>
          <p:nvPr/>
        </p:nvSpPr>
        <p:spPr>
          <a:xfrm>
            <a:off x="7814930" y="934163"/>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extBox 1"/>
          <p:cNvSpPr txBox="1"/>
          <p:nvPr/>
        </p:nvSpPr>
        <p:spPr>
          <a:xfrm>
            <a:off x="166571" y="2275381"/>
            <a:ext cx="7308112" cy="2323713"/>
          </a:xfrm>
          <a:prstGeom prst="rect">
            <a:avLst/>
          </a:prstGeom>
          <a:noFill/>
        </p:spPr>
        <p:txBody>
          <a:bodyPr wrap="square" rtlCol="0">
            <a:spAutoFit/>
          </a:bodyPr>
          <a:lstStyle/>
          <a:p>
            <a:r>
              <a:rPr lang="en-CA" sz="2400" dirty="0">
                <a:latin typeface="Calibri" panose="020F0502020204030204" pitchFamily="34" charset="0"/>
                <a:cs typeface="Calibri" panose="020F0502020204030204" pitchFamily="34" charset="0"/>
              </a:rPr>
              <a:t>You can apply for the CCB in </a:t>
            </a:r>
            <a:r>
              <a:rPr lang="en-CA" sz="2400" b="1" dirty="0">
                <a:latin typeface="Calibri" panose="020F0502020204030204" pitchFamily="34" charset="0"/>
                <a:cs typeface="Calibri" panose="020F0502020204030204" pitchFamily="34" charset="0"/>
              </a:rPr>
              <a:t>one</a:t>
            </a:r>
            <a:r>
              <a:rPr lang="en-CA" sz="2400" dirty="0">
                <a:latin typeface="Calibri" panose="020F0502020204030204" pitchFamily="34" charset="0"/>
                <a:cs typeface="Calibri" panose="020F0502020204030204" pitchFamily="34" charset="0"/>
              </a:rPr>
              <a:t> </a:t>
            </a:r>
            <a:r>
              <a:rPr lang="en-CA" sz="2400" dirty="0" smtClean="0">
                <a:latin typeface="Calibri" panose="020F0502020204030204" pitchFamily="34" charset="0"/>
                <a:cs typeface="Calibri" panose="020F0502020204030204" pitchFamily="34" charset="0"/>
              </a:rPr>
              <a:t>of the </a:t>
            </a:r>
            <a:r>
              <a:rPr lang="en-CA" sz="2400" dirty="0">
                <a:latin typeface="Calibri" panose="020F0502020204030204" pitchFamily="34" charset="0"/>
                <a:cs typeface="Calibri" panose="020F0502020204030204" pitchFamily="34" charset="0"/>
              </a:rPr>
              <a:t>following ways</a:t>
            </a:r>
            <a:r>
              <a:rPr lang="en-CA" sz="2400" dirty="0" smtClean="0">
                <a:latin typeface="Calibri" panose="020F0502020204030204" pitchFamily="34" charset="0"/>
                <a:cs typeface="Calibri" panose="020F0502020204030204" pitchFamily="34" charset="0"/>
              </a:rPr>
              <a:t>:</a:t>
            </a:r>
          </a:p>
          <a:p>
            <a:endParaRPr lang="en-CA" sz="2400" dirty="0">
              <a:latin typeface="Calibri" panose="020F0502020204030204" pitchFamily="34" charset="0"/>
              <a:cs typeface="Calibri" panose="020F0502020204030204" pitchFamily="34" charset="0"/>
            </a:endParaRPr>
          </a:p>
          <a:p>
            <a:pPr marL="800100" lvl="1" indent="-342900">
              <a:spcBef>
                <a:spcPts val="600"/>
              </a:spcBef>
              <a:spcAft>
                <a:spcPts val="600"/>
              </a:spcAft>
              <a:buFont typeface="Wingdings" panose="05000000000000000000" pitchFamily="2" charset="2"/>
              <a:buChar char="ü"/>
            </a:pPr>
            <a:r>
              <a:rPr lang="en-CA" sz="2400" dirty="0" smtClean="0">
                <a:latin typeface="Calibri" panose="020F0502020204030204" pitchFamily="34" charset="0"/>
                <a:cs typeface="Calibri" panose="020F0502020204030204" pitchFamily="34" charset="0"/>
              </a:rPr>
              <a:t>Automated Benefits Application</a:t>
            </a:r>
          </a:p>
          <a:p>
            <a:pPr marL="800100" lvl="1" indent="-342900">
              <a:spcBef>
                <a:spcPts val="600"/>
              </a:spcBef>
              <a:spcAft>
                <a:spcPts val="600"/>
              </a:spcAft>
              <a:buFont typeface="Wingdings" panose="05000000000000000000" pitchFamily="2" charset="2"/>
              <a:buChar char="ü"/>
            </a:pPr>
            <a:r>
              <a:rPr lang="en-CA" sz="2400" dirty="0" smtClean="0">
                <a:latin typeface="Calibri" panose="020F0502020204030204" pitchFamily="34" charset="0"/>
                <a:cs typeface="Calibri" panose="020F0502020204030204" pitchFamily="34" charset="0"/>
              </a:rPr>
              <a:t>My Account at </a:t>
            </a:r>
            <a:r>
              <a:rPr lang="en-CA" sz="2400" b="1" dirty="0">
                <a:cs typeface="Calibri" panose="020F0502020204030204" pitchFamily="34" charset="0"/>
              </a:rPr>
              <a:t>Canada.ca/my-</a:t>
            </a:r>
            <a:r>
              <a:rPr lang="en-CA" sz="2400" b="1" dirty="0" err="1">
                <a:cs typeface="Calibri" panose="020F0502020204030204" pitchFamily="34" charset="0"/>
              </a:rPr>
              <a:t>cra</a:t>
            </a:r>
            <a:r>
              <a:rPr lang="en-CA" sz="2400" b="1" dirty="0">
                <a:cs typeface="Calibri" panose="020F0502020204030204" pitchFamily="34" charset="0"/>
              </a:rPr>
              <a:t>-account</a:t>
            </a:r>
          </a:p>
          <a:p>
            <a:pPr marL="800100" lvl="1" indent="-342900">
              <a:spcBef>
                <a:spcPts val="600"/>
              </a:spcBef>
              <a:spcAft>
                <a:spcPts val="600"/>
              </a:spcAft>
              <a:buFont typeface="Wingdings" panose="05000000000000000000" pitchFamily="2" charset="2"/>
              <a:buChar char="ü"/>
            </a:pPr>
            <a:r>
              <a:rPr lang="en-CA" sz="2400" dirty="0" smtClean="0">
                <a:latin typeface="Calibri" panose="020F0502020204030204" pitchFamily="34" charset="0"/>
                <a:cs typeface="Calibri" panose="020F0502020204030204" pitchFamily="34" charset="0"/>
              </a:rPr>
              <a:t>Form RC66, Canada Child Benefits Application</a:t>
            </a:r>
            <a:endParaRPr lang="en-CA" sz="2400" dirty="0">
              <a:latin typeface="Calibri" panose="020F0502020204030204" pitchFamily="34" charset="0"/>
              <a:cs typeface="Calibri" panose="020F0502020204030204" pitchFamily="34" charset="0"/>
            </a:endParaRPr>
          </a:p>
        </p:txBody>
      </p:sp>
      <p:pic>
        <p:nvPicPr>
          <p:cNvPr id="3078" name="Picture 6"/>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68662" y="1095759"/>
            <a:ext cx="754420" cy="704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214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26" name="Rectangle 25"/>
          <p:cNvSpPr/>
          <p:nvPr/>
        </p:nvSpPr>
        <p:spPr>
          <a:xfrm>
            <a:off x="304800" y="754723"/>
            <a:ext cx="8708571" cy="4905845"/>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dirty="0"/>
          </a:p>
        </p:txBody>
      </p:sp>
      <p:sp>
        <p:nvSpPr>
          <p:cNvPr id="27" name="Rectangle 26"/>
          <p:cNvSpPr/>
          <p:nvPr/>
        </p:nvSpPr>
        <p:spPr>
          <a:xfrm>
            <a:off x="3544" y="240272"/>
            <a:ext cx="6254381" cy="685054"/>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Rectangle 35"/>
          <p:cNvSpPr/>
          <p:nvPr/>
        </p:nvSpPr>
        <p:spPr>
          <a:xfrm>
            <a:off x="165608" y="288168"/>
            <a:ext cx="8464041" cy="584775"/>
          </a:xfrm>
          <a:prstGeom prst="rect">
            <a:avLst/>
          </a:prstGeom>
        </p:spPr>
        <p:txBody>
          <a:bodyPr wrap="square">
            <a:spAutoFit/>
          </a:bodyPr>
          <a:lstStyle/>
          <a:p>
            <a:r>
              <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Child disability benefit</a:t>
            </a:r>
          </a:p>
        </p:txBody>
      </p:sp>
      <p:sp>
        <p:nvSpPr>
          <p:cNvPr id="28" name="Oval 27"/>
          <p:cNvSpPr/>
          <p:nvPr/>
        </p:nvSpPr>
        <p:spPr>
          <a:xfrm>
            <a:off x="4986491" y="68970"/>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extBox 1"/>
          <p:cNvSpPr txBox="1"/>
          <p:nvPr/>
        </p:nvSpPr>
        <p:spPr>
          <a:xfrm>
            <a:off x="478972" y="1398564"/>
            <a:ext cx="8258628" cy="3662541"/>
          </a:xfrm>
          <a:prstGeom prst="rect">
            <a:avLst/>
          </a:prstGeom>
          <a:noFill/>
        </p:spPr>
        <p:txBody>
          <a:bodyPr wrap="square" rtlCol="0">
            <a:spAutoFit/>
          </a:bodyPr>
          <a:lstStyle/>
          <a:p>
            <a:pPr marL="342900" indent="-342900">
              <a:spcBef>
                <a:spcPts val="1200"/>
              </a:spcBef>
              <a:spcAft>
                <a:spcPts val="1200"/>
              </a:spcAft>
              <a:buFont typeface="Wingdings" panose="05000000000000000000" pitchFamily="2" charset="2"/>
              <a:buChar char="ü"/>
            </a:pPr>
            <a:r>
              <a:rPr lang="en-CA" sz="2400" dirty="0">
                <a:latin typeface="Calibri" panose="020F0502020204030204" pitchFamily="34" charset="0"/>
                <a:cs typeface="Calibri" panose="020F0502020204030204" pitchFamily="34" charset="0"/>
              </a:rPr>
              <a:t>The child disability benefit (CDB) </a:t>
            </a:r>
            <a:r>
              <a:rPr lang="en-CA" sz="2400" dirty="0" smtClean="0">
                <a:latin typeface="Calibri" panose="020F0502020204030204" pitchFamily="34" charset="0"/>
                <a:cs typeface="Calibri" panose="020F0502020204030204" pitchFamily="34" charset="0"/>
              </a:rPr>
              <a:t>a tax-free </a:t>
            </a:r>
            <a:r>
              <a:rPr lang="en-CA" sz="2400" dirty="0">
                <a:latin typeface="Calibri" panose="020F0502020204030204" pitchFamily="34" charset="0"/>
                <a:cs typeface="Calibri" panose="020F0502020204030204" pitchFamily="34" charset="0"/>
              </a:rPr>
              <a:t>benefit for families </a:t>
            </a:r>
            <a:r>
              <a:rPr lang="en-CA" sz="2400" dirty="0" smtClean="0">
                <a:latin typeface="Calibri" panose="020F0502020204030204" pitchFamily="34" charset="0"/>
                <a:cs typeface="Calibri" panose="020F0502020204030204" pitchFamily="34" charset="0"/>
              </a:rPr>
              <a:t>who care </a:t>
            </a:r>
            <a:r>
              <a:rPr lang="en-CA" sz="2400" dirty="0">
                <a:latin typeface="Calibri" panose="020F0502020204030204" pitchFamily="34" charset="0"/>
                <a:cs typeface="Calibri" panose="020F0502020204030204" pitchFamily="34" charset="0"/>
              </a:rPr>
              <a:t>for a child under the age of 18 who is eligible for the </a:t>
            </a:r>
            <a:r>
              <a:rPr lang="en-CA" sz="2400" dirty="0" smtClean="0">
                <a:latin typeface="Calibri" panose="020F0502020204030204" pitchFamily="34" charset="0"/>
                <a:cs typeface="Calibri" panose="020F0502020204030204" pitchFamily="34" charset="0"/>
              </a:rPr>
              <a:t>disability tax credit.</a:t>
            </a:r>
            <a:endParaRPr lang="en-CA" sz="2400" dirty="0">
              <a:latin typeface="Calibri" panose="020F0502020204030204" pitchFamily="34" charset="0"/>
              <a:cs typeface="Calibri" panose="020F0502020204030204" pitchFamily="34" charset="0"/>
            </a:endParaRPr>
          </a:p>
          <a:p>
            <a:pPr marL="342900" indent="-342900">
              <a:spcBef>
                <a:spcPts val="1200"/>
              </a:spcBef>
              <a:spcAft>
                <a:spcPts val="1200"/>
              </a:spcAft>
              <a:buFont typeface="Wingdings" panose="05000000000000000000" pitchFamily="2" charset="2"/>
              <a:buChar char="ü"/>
            </a:pPr>
            <a:r>
              <a:rPr lang="en-CA" sz="2400" dirty="0">
                <a:latin typeface="Calibri" panose="020F0502020204030204" pitchFamily="34" charset="0"/>
                <a:cs typeface="Calibri" panose="020F0502020204030204" pitchFamily="34" charset="0"/>
              </a:rPr>
              <a:t>A child is eligible for the disability tax credit when a medical practitioner confirms to the CRA that the child has a severe and prolonged impairment in physical or mental functions on Form T2201, and the CRA approves the </a:t>
            </a:r>
            <a:r>
              <a:rPr lang="en-CA" sz="2400" dirty="0" smtClean="0">
                <a:latin typeface="Calibri" panose="020F0502020204030204" pitchFamily="34" charset="0"/>
                <a:cs typeface="Calibri" panose="020F0502020204030204" pitchFamily="34" charset="0"/>
              </a:rPr>
              <a:t>form.</a:t>
            </a:r>
            <a:endParaRPr lang="en-CA" sz="2400" dirty="0">
              <a:latin typeface="Calibri" panose="020F0502020204030204" pitchFamily="34" charset="0"/>
              <a:cs typeface="Calibri" panose="020F0502020204030204" pitchFamily="34" charset="0"/>
            </a:endParaRPr>
          </a:p>
          <a:p>
            <a:pPr marL="342900" indent="-342900">
              <a:spcBef>
                <a:spcPts val="1200"/>
              </a:spcBef>
              <a:spcAft>
                <a:spcPts val="1200"/>
              </a:spcAft>
              <a:buFont typeface="Wingdings" panose="05000000000000000000" pitchFamily="2" charset="2"/>
              <a:buChar char="ü"/>
            </a:pPr>
            <a:r>
              <a:rPr lang="en-CA" sz="2400" dirty="0" smtClean="0">
                <a:latin typeface="Calibri" panose="020F0502020204030204" pitchFamily="34" charset="0"/>
                <a:cs typeface="Calibri" panose="020F0502020204030204" pitchFamily="34" charset="0"/>
              </a:rPr>
              <a:t>The </a:t>
            </a:r>
            <a:r>
              <a:rPr lang="en-CA" sz="2400" dirty="0">
                <a:latin typeface="Calibri" panose="020F0502020204030204" pitchFamily="34" charset="0"/>
                <a:cs typeface="Calibri" panose="020F0502020204030204" pitchFamily="34" charset="0"/>
              </a:rPr>
              <a:t>CDB is paid monthly with the </a:t>
            </a:r>
            <a:r>
              <a:rPr lang="en-CA" sz="2400" dirty="0" smtClean="0">
                <a:latin typeface="Calibri" panose="020F0502020204030204" pitchFamily="34" charset="0"/>
                <a:cs typeface="Calibri" panose="020F0502020204030204" pitchFamily="34" charset="0"/>
              </a:rPr>
              <a:t>CCB.</a:t>
            </a:r>
            <a:endParaRPr lang="en-CA" sz="2400" dirty="0">
              <a:latin typeface="Calibri" panose="020F0502020204030204" pitchFamily="34" charset="0"/>
              <a:cs typeface="Calibri" panose="020F0502020204030204" pitchFamily="34" charset="0"/>
            </a:endParaRPr>
          </a:p>
        </p:txBody>
      </p:sp>
      <p:pic>
        <p:nvPicPr>
          <p:cNvPr id="8194"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20508" y="254186"/>
            <a:ext cx="5938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8828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544" y="440297"/>
            <a:ext cx="7435481" cy="685054"/>
          </a:xfrm>
          <a:prstGeom prst="rect">
            <a:avLst/>
          </a:prstGeom>
          <a:solidFill>
            <a:srgbClr val="2A65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AutoShape 2" descr="Image result for phone servic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36" name="Rectangle 35"/>
          <p:cNvSpPr/>
          <p:nvPr/>
        </p:nvSpPr>
        <p:spPr>
          <a:xfrm>
            <a:off x="165608" y="488193"/>
            <a:ext cx="8464041" cy="584775"/>
          </a:xfrm>
          <a:prstGeom prst="rect">
            <a:avLst/>
          </a:prstGeom>
        </p:spPr>
        <p:txBody>
          <a:bodyPr wrap="square">
            <a:spAutoFit/>
          </a:bodyPr>
          <a:lstStyle/>
          <a:p>
            <a:r>
              <a:rPr lang="en-CA" sz="3200" dirty="0" smtClean="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rPr>
              <a:t>CDB payments – June 2017 to July 2018</a:t>
            </a:r>
            <a:endParaRPr lang="en-CA" sz="3200" dirty="0">
              <a:solidFill>
                <a:schemeClr val="bg1"/>
              </a:solidFill>
              <a:effectLst>
                <a:outerShdw blurRad="38100" dist="38100" dir="2700000" algn="tl">
                  <a:srgbClr val="000000">
                    <a:alpha val="43137"/>
                  </a:srgbClr>
                </a:outerShdw>
              </a:effectLst>
              <a:latin typeface="Impact" panose="020B0806030902050204" pitchFamily="34" charset="0"/>
              <a:cs typeface="Calibri" panose="020F0502020204030204" pitchFamily="34" charset="0"/>
            </a:endParaRPr>
          </a:p>
        </p:txBody>
      </p:sp>
      <p:sp>
        <p:nvSpPr>
          <p:cNvPr id="28" name="Oval 27"/>
          <p:cNvSpPr/>
          <p:nvPr/>
        </p:nvSpPr>
        <p:spPr>
          <a:xfrm>
            <a:off x="6828594" y="205658"/>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7170"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79366" y="461019"/>
            <a:ext cx="760339" cy="437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a:xfrm>
            <a:off x="7442780" y="847544"/>
            <a:ext cx="1061884" cy="1042220"/>
          </a:xfrm>
          <a:prstGeom prst="ellipse">
            <a:avLst/>
          </a:prstGeom>
          <a:solidFill>
            <a:schemeClr val="bg1"/>
          </a:solid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3" name="Picture 2"/>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6797" y="1040041"/>
            <a:ext cx="5938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Espace réservé du contenu 3"/>
          <p:cNvGraphicFramePr>
            <a:graphicFrameLocks/>
          </p:cNvGraphicFramePr>
          <p:nvPr>
            <p:extLst>
              <p:ext uri="{D42A27DB-BD31-4B8C-83A1-F6EECF244321}">
                <p14:modId xmlns:p14="http://schemas.microsoft.com/office/powerpoint/2010/main" val="1996474429"/>
              </p:ext>
            </p:extLst>
          </p:nvPr>
        </p:nvGraphicFramePr>
        <p:xfrm>
          <a:off x="400049" y="2468141"/>
          <a:ext cx="8229600" cy="2590800"/>
        </p:xfrm>
        <a:graphic>
          <a:graphicData uri="http://schemas.openxmlformats.org/drawingml/2006/table">
            <a:tbl>
              <a:tblPr firstRow="1" bandRow="1">
                <a:tableStyleId>{21E4AEA4-8DFA-4A89-87EB-49C32662AFE0}</a:tableStyleId>
              </a:tblPr>
              <a:tblGrid>
                <a:gridCol w="2057400"/>
                <a:gridCol w="2057400"/>
                <a:gridCol w="2057400"/>
                <a:gridCol w="2057400"/>
              </a:tblGrid>
              <a:tr h="370840">
                <a:tc>
                  <a:txBody>
                    <a:bodyPr/>
                    <a:lstStyle/>
                    <a:p>
                      <a:pPr algn="l"/>
                      <a:r>
                        <a:rPr lang="en-CA" sz="2000" dirty="0">
                          <a:latin typeface="Calibri" panose="020F0502020204030204" pitchFamily="34" charset="0"/>
                          <a:cs typeface="Calibri" panose="020F0502020204030204" pitchFamily="34" charset="0"/>
                        </a:rPr>
                        <a:t>Family net </a:t>
                      </a:r>
                      <a:endParaRPr lang="en-CA" sz="2000" dirty="0" smtClean="0">
                        <a:latin typeface="Calibri" panose="020F0502020204030204" pitchFamily="34" charset="0"/>
                        <a:cs typeface="Calibri" panose="020F0502020204030204" pitchFamily="34" charset="0"/>
                      </a:endParaRPr>
                    </a:p>
                    <a:p>
                      <a:pPr algn="l"/>
                      <a:r>
                        <a:rPr lang="en-CA" sz="2000" dirty="0" smtClean="0">
                          <a:latin typeface="Calibri" panose="020F0502020204030204" pitchFamily="34" charset="0"/>
                          <a:cs typeface="Calibri" panose="020F0502020204030204" pitchFamily="34" charset="0"/>
                        </a:rPr>
                        <a:t>Income (2016)</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a:latin typeface="Calibri" panose="020F0502020204030204" pitchFamily="34" charset="0"/>
                          <a:cs typeface="Calibri" panose="020F0502020204030204" pitchFamily="34" charset="0"/>
                        </a:rPr>
                        <a:t>One eligible dependant</a:t>
                      </a:r>
                      <a:br>
                        <a:rPr lang="en-CA" sz="2000" dirty="0">
                          <a:latin typeface="Calibri" panose="020F0502020204030204" pitchFamily="34" charset="0"/>
                          <a:cs typeface="Calibri" panose="020F0502020204030204" pitchFamily="34" charset="0"/>
                        </a:rPr>
                      </a:br>
                      <a:r>
                        <a:rPr lang="en-CA" sz="2000" dirty="0" smtClean="0">
                          <a:latin typeface="Calibri" panose="020F0502020204030204" pitchFamily="34" charset="0"/>
                          <a:cs typeface="Calibri" panose="020F0502020204030204" pitchFamily="34" charset="0"/>
                        </a:rPr>
                        <a:t>($/month)</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a:latin typeface="Calibri" panose="020F0502020204030204" pitchFamily="34" charset="0"/>
                          <a:cs typeface="Calibri" panose="020F0502020204030204" pitchFamily="34" charset="0"/>
                        </a:rPr>
                        <a:t>Two eligible dependants</a:t>
                      </a:r>
                      <a:br>
                        <a:rPr lang="en-CA" sz="2000" dirty="0">
                          <a:latin typeface="Calibri" panose="020F0502020204030204" pitchFamily="34" charset="0"/>
                          <a:cs typeface="Calibri" panose="020F0502020204030204" pitchFamily="34" charset="0"/>
                        </a:rPr>
                      </a:br>
                      <a:r>
                        <a:rPr lang="en-CA" sz="2000" dirty="0" smtClean="0">
                          <a:latin typeface="Calibri" panose="020F0502020204030204" pitchFamily="34" charset="0"/>
                          <a:cs typeface="Calibri" panose="020F0502020204030204" pitchFamily="34" charset="0"/>
                        </a:rPr>
                        <a:t>($/month)</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a:latin typeface="Calibri" panose="020F0502020204030204" pitchFamily="34" charset="0"/>
                          <a:cs typeface="Calibri" panose="020F0502020204030204" pitchFamily="34" charset="0"/>
                        </a:rPr>
                        <a:t>Three eligible dependants</a:t>
                      </a:r>
                      <a:br>
                        <a:rPr lang="en-CA" sz="2000" dirty="0">
                          <a:latin typeface="Calibri" panose="020F0502020204030204" pitchFamily="34" charset="0"/>
                          <a:cs typeface="Calibri" panose="020F0502020204030204" pitchFamily="34" charset="0"/>
                        </a:rPr>
                      </a:br>
                      <a:r>
                        <a:rPr lang="en-CA" sz="2000" dirty="0" smtClean="0">
                          <a:latin typeface="Calibri" panose="020F0502020204030204" pitchFamily="34" charset="0"/>
                          <a:cs typeface="Calibri" panose="020F0502020204030204" pitchFamily="34" charset="0"/>
                        </a:rPr>
                        <a:t>($/month)</a:t>
                      </a:r>
                      <a:endParaRPr lang="en-CA" sz="2000" dirty="0">
                        <a:latin typeface="Calibri" panose="020F0502020204030204" pitchFamily="34" charset="0"/>
                        <a:cs typeface="Calibri" panose="020F0502020204030204" pitchFamily="34" charset="0"/>
                      </a:endParaRPr>
                    </a:p>
                  </a:txBody>
                  <a:tcPr anchor="ctr"/>
                </a:tc>
              </a:tr>
              <a:tr h="370840">
                <a:tc>
                  <a:txBody>
                    <a:bodyPr/>
                    <a:lstStyle/>
                    <a:p>
                      <a:pPr algn="l"/>
                      <a:r>
                        <a:rPr lang="en-CA" sz="2000" dirty="0" smtClean="0">
                          <a:latin typeface="Calibri" panose="020F0502020204030204" pitchFamily="34" charset="0"/>
                          <a:cs typeface="Calibri" panose="020F0502020204030204" pitchFamily="34" charset="0"/>
                        </a:rPr>
                        <a:t>$0 to $65,000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$227.50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$455.00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$682.50</a:t>
                      </a:r>
                      <a:endParaRPr lang="en-CA" sz="2000" dirty="0">
                        <a:latin typeface="Calibri" panose="020F0502020204030204" pitchFamily="34" charset="0"/>
                        <a:cs typeface="Calibri" panose="020F0502020204030204" pitchFamily="34" charset="0"/>
                      </a:endParaRPr>
                    </a:p>
                  </a:txBody>
                  <a:tcPr anchor="ctr"/>
                </a:tc>
              </a:tr>
              <a:tr h="370840">
                <a:tc>
                  <a:txBody>
                    <a:bodyPr/>
                    <a:lstStyle/>
                    <a:p>
                      <a:pPr algn="l"/>
                      <a:r>
                        <a:rPr lang="en-CA" sz="2000" dirty="0" smtClean="0">
                          <a:latin typeface="Calibri" panose="020F0502020204030204" pitchFamily="34" charset="0"/>
                          <a:cs typeface="Calibri" panose="020F0502020204030204" pitchFamily="34" charset="0"/>
                        </a:rPr>
                        <a:t>$70,000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$214.16</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$431.25</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$658.75</a:t>
                      </a:r>
                      <a:endParaRPr lang="en-CA" sz="2000" dirty="0">
                        <a:latin typeface="Calibri" panose="020F0502020204030204" pitchFamily="34" charset="0"/>
                        <a:cs typeface="Calibri" panose="020F0502020204030204" pitchFamily="34" charset="0"/>
                      </a:endParaRPr>
                    </a:p>
                  </a:txBody>
                  <a:tcPr anchor="ctr"/>
                </a:tc>
              </a:tr>
              <a:tr h="370840">
                <a:tc>
                  <a:txBody>
                    <a:bodyPr/>
                    <a:lstStyle/>
                    <a:p>
                      <a:pPr algn="l"/>
                      <a:r>
                        <a:rPr lang="en-CA" sz="2000" dirty="0" smtClean="0">
                          <a:latin typeface="Calibri" panose="020F0502020204030204" pitchFamily="34" charset="0"/>
                          <a:cs typeface="Calibri" panose="020F0502020204030204" pitchFamily="34" charset="0"/>
                        </a:rPr>
                        <a:t>$75,000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$200.83</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$470.50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$635.00</a:t>
                      </a:r>
                      <a:endParaRPr lang="en-CA" sz="2000" dirty="0">
                        <a:latin typeface="Calibri" panose="020F0502020204030204" pitchFamily="34" charset="0"/>
                        <a:cs typeface="Calibri" panose="020F0502020204030204" pitchFamily="34" charset="0"/>
                      </a:endParaRPr>
                    </a:p>
                  </a:txBody>
                  <a:tcPr anchor="ctr"/>
                </a:tc>
              </a:tr>
              <a:tr h="370840">
                <a:tc>
                  <a:txBody>
                    <a:bodyPr/>
                    <a:lstStyle/>
                    <a:p>
                      <a:pPr algn="l"/>
                      <a:r>
                        <a:rPr lang="en-CA" sz="2000" dirty="0" smtClean="0">
                          <a:latin typeface="Calibri" panose="020F0502020204030204" pitchFamily="34" charset="0"/>
                          <a:cs typeface="Calibri" panose="020F0502020204030204" pitchFamily="34" charset="0"/>
                        </a:rPr>
                        <a:t>$80,000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$187.50</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$383.75</a:t>
                      </a:r>
                      <a:endParaRPr lang="en-CA" sz="2000" dirty="0">
                        <a:latin typeface="Calibri" panose="020F0502020204030204" pitchFamily="34" charset="0"/>
                        <a:cs typeface="Calibri" panose="020F0502020204030204" pitchFamily="34" charset="0"/>
                      </a:endParaRPr>
                    </a:p>
                  </a:txBody>
                  <a:tcPr anchor="ctr"/>
                </a:tc>
                <a:tc>
                  <a:txBody>
                    <a:bodyPr/>
                    <a:lstStyle/>
                    <a:p>
                      <a:pPr algn="l"/>
                      <a:r>
                        <a:rPr lang="en-CA" sz="2000" dirty="0" smtClean="0">
                          <a:latin typeface="Calibri" panose="020F0502020204030204" pitchFamily="34" charset="0"/>
                          <a:cs typeface="Calibri" panose="020F0502020204030204" pitchFamily="34" charset="0"/>
                        </a:rPr>
                        <a:t>$611.25</a:t>
                      </a:r>
                      <a:endParaRPr lang="en-CA" sz="2000" dirty="0">
                        <a:latin typeface="Calibri" panose="020F0502020204030204" pitchFamily="34" charset="0"/>
                        <a:cs typeface="Calibri" panose="020F0502020204030204" pitchFamily="34" charset="0"/>
                      </a:endParaRPr>
                    </a:p>
                  </a:txBody>
                  <a:tcPr anchor="ctr"/>
                </a:tc>
              </a:tr>
            </a:tbl>
          </a:graphicData>
        </a:graphic>
      </p:graphicFrame>
    </p:spTree>
    <p:extLst>
      <p:ext uri="{BB962C8B-B14F-4D97-AF65-F5344CB8AC3E}">
        <p14:creationId xmlns:p14="http://schemas.microsoft.com/office/powerpoint/2010/main" val="4137092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017212|-1237980|-7240861|-12684655|-10856873|CRA&quot;,&quot;Id&quot;:&quot;58a1d64e3143433a6cea87c7&quot;,&quot;SmartGridHorizontal&quot;:0,&quot;LinkedExcelSources&quot;:{},&quot;LinkedProjectSources&quot;:{},&quot;FlowConfig&quot;:{&quot;Canvas&quot;:{&quot;Slide&quot;:-1,&quot;Width&quot;:0,&quot;Height&quot;:0},&quot;Timeline&quot;:{&quot;Actions&quot;:[]}}}"/>
</p:tagLst>
</file>

<file path=ppt/theme/theme1.xml><?xml version="1.0" encoding="utf-8"?>
<a:theme xmlns:a="http://schemas.openxmlformats.org/drawingml/2006/main" name="Office Theme">
  <a:themeElements>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Century Gothic" panose="020B0502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4829</TotalTime>
  <Words>1151</Words>
  <Application>Microsoft Office PowerPoint</Application>
  <PresentationFormat>On-screen Show (4:3)</PresentationFormat>
  <Paragraphs>317</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Century Gothic</vt:lpstr>
      <vt:lpstr>Gill Sans Light</vt:lpstr>
      <vt:lpstr>Impact</vt:lpstr>
      <vt:lpstr>Wingdings</vt:lpstr>
      <vt:lpstr>ヒラギノ角ゴ Pro W3</vt:lpstr>
      <vt:lpstr>Office Theme</vt:lpstr>
      <vt:lpstr>Accessing benefits &amp; credits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BSL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Mulder</dc:creator>
  <cp:lastModifiedBy>Cam, Lynda</cp:lastModifiedBy>
  <cp:revision>288</cp:revision>
  <dcterms:created xsi:type="dcterms:W3CDTF">2015-04-10T18:49:27Z</dcterms:created>
  <dcterms:modified xsi:type="dcterms:W3CDTF">2017-10-25T22:41:33Z</dcterms:modified>
</cp:coreProperties>
</file>