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16"/>
  </p:notesMasterIdLst>
  <p:handoutMasterIdLst>
    <p:handoutMasterId r:id="rId17"/>
  </p:handoutMasterIdLst>
  <p:sldIdLst>
    <p:sldId id="523" r:id="rId3"/>
    <p:sldId id="524" r:id="rId4"/>
    <p:sldId id="525" r:id="rId5"/>
    <p:sldId id="513" r:id="rId6"/>
    <p:sldId id="521" r:id="rId7"/>
    <p:sldId id="514" r:id="rId8"/>
    <p:sldId id="506" r:id="rId9"/>
    <p:sldId id="519" r:id="rId10"/>
    <p:sldId id="520" r:id="rId11"/>
    <p:sldId id="512" r:id="rId12"/>
    <p:sldId id="507" r:id="rId13"/>
    <p:sldId id="511" r:id="rId14"/>
    <p:sldId id="515" r:id="rId15"/>
  </p:sldIdLst>
  <p:sldSz cx="9144000" cy="6858000" type="screen4x3"/>
  <p:notesSz cx="7010400" cy="9296400"/>
  <p:custDataLst>
    <p:tags r:id="rId18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335C64"/>
    <a:srgbClr val="66CCFF"/>
    <a:srgbClr val="33CCFF"/>
    <a:srgbClr val="0000DE"/>
    <a:srgbClr val="000099"/>
    <a:srgbClr val="0035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5750" autoAdjust="0"/>
  </p:normalViewPr>
  <p:slideViewPr>
    <p:cSldViewPr snapToObjects="1">
      <p:cViewPr>
        <p:scale>
          <a:sx n="66" d="100"/>
          <a:sy n="66" d="100"/>
        </p:scale>
        <p:origin x="-1548" y="-198"/>
      </p:cViewPr>
      <p:guideLst>
        <p:guide orient="horz" pos="72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3252" y="-34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7090B-DA4A-4FFE-9315-503A157E9F4D}" type="doc">
      <dgm:prSet loTypeId="urn:microsoft.com/office/officeart/2005/8/layout/chevron1" loCatId="process" qsTypeId="urn:microsoft.com/office/officeart/2005/8/quickstyle/simple1" qsCatId="simple" csTypeId="urn:microsoft.com/office/officeart/2005/8/colors/accent4_2" csCatId="accent4" phldr="1"/>
      <dgm:spPr/>
    </dgm:pt>
    <dgm:pt modelId="{AEFD5DDE-A7CF-4EE2-B373-57B109D3B439}">
      <dgm:prSet custT="1"/>
      <dgm:spPr>
        <a:solidFill>
          <a:srgbClr val="376092">
            <a:alpha val="92157"/>
          </a:srgbClr>
        </a:solidFill>
        <a:ln>
          <a:noFill/>
        </a:ln>
        <a:effectLst>
          <a:softEdge rad="63500"/>
        </a:effectLst>
      </dgm:spPr>
      <dgm:t>
        <a:bodyPr/>
        <a:lstStyle/>
        <a:p>
          <a:pPr rtl="0">
            <a:spcAft>
              <a:spcPts val="200"/>
            </a:spcAft>
          </a:pPr>
          <a:r>
            <a:rPr lang="en-CA" sz="1100" b="0" i="0" u="none" baseline="0" dirty="0" smtClean="0">
              <a:solidFill>
                <a:srgbClr val="3E6CA4"/>
              </a:solidFill>
              <a:latin typeface="Calibri" panose="020F0502020204030204" pitchFamily="34" charset="0"/>
            </a:rPr>
            <a:t>F</a:t>
          </a:r>
          <a:endParaRPr lang="en-US" sz="1100" dirty="0">
            <a:solidFill>
              <a:srgbClr val="3E6CA4"/>
            </a:solidFill>
          </a:endParaRPr>
        </a:p>
      </dgm:t>
    </dgm:pt>
    <dgm:pt modelId="{9A8F03DF-CFAB-4501-B352-52A10A2BE2DF}" type="sibTrans" cxnId="{E541C5EB-8EA5-4961-AB52-F7C0399939D4}">
      <dgm:prSet/>
      <dgm:spPr/>
      <dgm:t>
        <a:bodyPr/>
        <a:lstStyle/>
        <a:p>
          <a:endParaRPr lang="en-US"/>
        </a:p>
      </dgm:t>
    </dgm:pt>
    <dgm:pt modelId="{0741269B-798C-45D5-844A-EF4846C8C5BE}" type="parTrans" cxnId="{E541C5EB-8EA5-4961-AB52-F7C0399939D4}">
      <dgm:prSet/>
      <dgm:spPr/>
      <dgm:t>
        <a:bodyPr/>
        <a:lstStyle/>
        <a:p>
          <a:endParaRPr lang="en-US"/>
        </a:p>
      </dgm:t>
    </dgm:pt>
    <dgm:pt modelId="{4AF05665-4DC0-4E49-B5AF-EA0457ED9F69}">
      <dgm:prSet phldrT="[Text]" custT="1"/>
      <dgm:spPr>
        <a:solidFill>
          <a:srgbClr val="335885"/>
        </a:solidFill>
        <a:ln>
          <a:noFill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>
            <a:spcAft>
              <a:spcPts val="200"/>
            </a:spcAft>
          </a:pPr>
          <a:endParaRPr lang="en-US" sz="1100" b="1" dirty="0"/>
        </a:p>
      </dgm:t>
    </dgm:pt>
    <dgm:pt modelId="{8DEB793A-BF58-4A97-9EF6-E3853AB425B5}" type="sibTrans" cxnId="{0F949CF0-DBEE-46B2-B3AF-C96706B7E0CC}">
      <dgm:prSet/>
      <dgm:spPr/>
      <dgm:t>
        <a:bodyPr/>
        <a:lstStyle/>
        <a:p>
          <a:endParaRPr lang="en-US"/>
        </a:p>
      </dgm:t>
    </dgm:pt>
    <dgm:pt modelId="{D4FD1B6D-FB01-4855-845C-B5BB25EA170E}" type="parTrans" cxnId="{0F949CF0-DBEE-46B2-B3AF-C96706B7E0CC}">
      <dgm:prSet/>
      <dgm:spPr/>
      <dgm:t>
        <a:bodyPr/>
        <a:lstStyle/>
        <a:p>
          <a:endParaRPr lang="en-US"/>
        </a:p>
      </dgm:t>
    </dgm:pt>
    <dgm:pt modelId="{19C96186-22D4-4E79-8BF8-E673BC68697E}" type="pres">
      <dgm:prSet presAssocID="{8577090B-DA4A-4FFE-9315-503A157E9F4D}" presName="Name0" presStyleCnt="0">
        <dgm:presLayoutVars>
          <dgm:dir/>
          <dgm:animLvl val="lvl"/>
          <dgm:resizeHandles val="exact"/>
        </dgm:presLayoutVars>
      </dgm:prSet>
      <dgm:spPr/>
    </dgm:pt>
    <dgm:pt modelId="{645AB691-83EC-4A3A-ACF9-5B74A4DD95C4}" type="pres">
      <dgm:prSet presAssocID="{AEFD5DDE-A7CF-4EE2-B373-57B109D3B439}" presName="parTxOnly" presStyleLbl="node1" presStyleIdx="0" presStyleCnt="2" custScaleX="51940" custLinFactNeighborX="-112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A5FF9-C709-4E9B-A04F-FB50D06D3D97}" type="pres">
      <dgm:prSet presAssocID="{9A8F03DF-CFAB-4501-B352-52A10A2BE2DF}" presName="parTxOnlySpace" presStyleCnt="0"/>
      <dgm:spPr/>
    </dgm:pt>
    <dgm:pt modelId="{99865CF4-5385-4D8B-8EBE-789D692697EC}" type="pres">
      <dgm:prSet presAssocID="{4AF05665-4DC0-4E49-B5AF-EA0457ED9F69}" presName="parTxOnly" presStyleLbl="node1" presStyleIdx="1" presStyleCnt="2" custScaleX="52468" custLinFactNeighborX="317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956CC-36CF-438C-9AA2-76ECF9A288CD}" type="presOf" srcId="{AEFD5DDE-A7CF-4EE2-B373-57B109D3B439}" destId="{645AB691-83EC-4A3A-ACF9-5B74A4DD95C4}" srcOrd="0" destOrd="0" presId="urn:microsoft.com/office/officeart/2005/8/layout/chevron1"/>
    <dgm:cxn modelId="{E541C5EB-8EA5-4961-AB52-F7C0399939D4}" srcId="{8577090B-DA4A-4FFE-9315-503A157E9F4D}" destId="{AEFD5DDE-A7CF-4EE2-B373-57B109D3B439}" srcOrd="0" destOrd="0" parTransId="{0741269B-798C-45D5-844A-EF4846C8C5BE}" sibTransId="{9A8F03DF-CFAB-4501-B352-52A10A2BE2DF}"/>
    <dgm:cxn modelId="{05FEFDB5-6DA0-4C63-B0D0-9A145EB091F3}" type="presOf" srcId="{8577090B-DA4A-4FFE-9315-503A157E9F4D}" destId="{19C96186-22D4-4E79-8BF8-E673BC68697E}" srcOrd="0" destOrd="0" presId="urn:microsoft.com/office/officeart/2005/8/layout/chevron1"/>
    <dgm:cxn modelId="{0F949CF0-DBEE-46B2-B3AF-C96706B7E0CC}" srcId="{8577090B-DA4A-4FFE-9315-503A157E9F4D}" destId="{4AF05665-4DC0-4E49-B5AF-EA0457ED9F69}" srcOrd="1" destOrd="0" parTransId="{D4FD1B6D-FB01-4855-845C-B5BB25EA170E}" sibTransId="{8DEB793A-BF58-4A97-9EF6-E3853AB425B5}"/>
    <dgm:cxn modelId="{7169B827-BA48-493D-B41A-A71EA65DA760}" type="presOf" srcId="{4AF05665-4DC0-4E49-B5AF-EA0457ED9F69}" destId="{99865CF4-5385-4D8B-8EBE-789D692697EC}" srcOrd="0" destOrd="0" presId="urn:microsoft.com/office/officeart/2005/8/layout/chevron1"/>
    <dgm:cxn modelId="{1C23E679-F702-449A-93A9-4FCFDB43B004}" type="presParOf" srcId="{19C96186-22D4-4E79-8BF8-E673BC68697E}" destId="{645AB691-83EC-4A3A-ACF9-5B74A4DD95C4}" srcOrd="0" destOrd="0" presId="urn:microsoft.com/office/officeart/2005/8/layout/chevron1"/>
    <dgm:cxn modelId="{F40F00C3-09C3-429E-ADFB-5D24C5E01653}" type="presParOf" srcId="{19C96186-22D4-4E79-8BF8-E673BC68697E}" destId="{139A5FF9-C709-4E9B-A04F-FB50D06D3D97}" srcOrd="1" destOrd="0" presId="urn:microsoft.com/office/officeart/2005/8/layout/chevron1"/>
    <dgm:cxn modelId="{89F2AC74-EBDE-4EE8-827B-CC5E35753AE7}" type="presParOf" srcId="{19C96186-22D4-4E79-8BF8-E673BC68697E}" destId="{99865CF4-5385-4D8B-8EBE-789D692697E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F17428-CC04-4067-906D-B9EC1094C4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34C6476-B19E-4DC3-94A4-18AFF652407D}">
      <dgm:prSet phldrT="[Text]" custT="1"/>
      <dgm:spPr>
        <a:solidFill>
          <a:srgbClr val="31859C">
            <a:alpha val="92157"/>
          </a:srgbClr>
        </a:solidFill>
        <a:effectLst>
          <a:softEdge rad="63500"/>
        </a:effectLst>
      </dgm:spPr>
      <dgm:t>
        <a:bodyPr/>
        <a:lstStyle/>
        <a:p>
          <a:pPr rtl="0">
            <a:lnSpc>
              <a:spcPct val="100000"/>
            </a:lnSpc>
          </a:pPr>
          <a:endParaRPr lang="en-US" sz="1200" dirty="0"/>
        </a:p>
      </dgm:t>
    </dgm:pt>
    <dgm:pt modelId="{AE5ADF8A-6AFA-4443-B6FF-AA58C1D46863}" type="parTrans" cxnId="{CA4D4D05-58FD-40D3-91EB-1C6C2726A450}">
      <dgm:prSet/>
      <dgm:spPr/>
      <dgm:t>
        <a:bodyPr/>
        <a:lstStyle/>
        <a:p>
          <a:endParaRPr lang="en-US"/>
        </a:p>
      </dgm:t>
    </dgm:pt>
    <dgm:pt modelId="{72BF9292-28B4-48C3-AF8A-4C8AE9E98BEE}" type="sibTrans" cxnId="{CA4D4D05-58FD-40D3-91EB-1C6C2726A450}">
      <dgm:prSet/>
      <dgm:spPr/>
      <dgm:t>
        <a:bodyPr/>
        <a:lstStyle/>
        <a:p>
          <a:endParaRPr lang="en-US"/>
        </a:p>
      </dgm:t>
    </dgm:pt>
    <dgm:pt modelId="{656E65B1-B48F-4C01-BA3E-3744C185C910}">
      <dgm:prSet phldrT="[Text]" custT="1"/>
      <dgm:spPr>
        <a:solidFill>
          <a:srgbClr val="2D7A8F"/>
        </a:solidFill>
        <a:ln>
          <a:noFill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>
            <a:lnSpc>
              <a:spcPct val="100000"/>
            </a:lnSpc>
          </a:pPr>
          <a:endParaRPr lang="en-US" sz="1200" dirty="0"/>
        </a:p>
      </dgm:t>
    </dgm:pt>
    <dgm:pt modelId="{6A4E03B6-5328-4A33-BC6A-675F1B175C2F}" type="sibTrans" cxnId="{29302FF3-937B-4BE2-8B95-62C211C4E7B8}">
      <dgm:prSet/>
      <dgm:spPr/>
      <dgm:t>
        <a:bodyPr/>
        <a:lstStyle/>
        <a:p>
          <a:endParaRPr lang="en-US"/>
        </a:p>
      </dgm:t>
    </dgm:pt>
    <dgm:pt modelId="{AE0C1FCA-736F-48C2-BE9D-CCACCEF484C5}" type="parTrans" cxnId="{29302FF3-937B-4BE2-8B95-62C211C4E7B8}">
      <dgm:prSet/>
      <dgm:spPr/>
      <dgm:t>
        <a:bodyPr/>
        <a:lstStyle/>
        <a:p>
          <a:endParaRPr lang="en-US"/>
        </a:p>
      </dgm:t>
    </dgm:pt>
    <dgm:pt modelId="{97C36739-0E33-4132-B0F4-6955E0BC1BFF}" type="pres">
      <dgm:prSet presAssocID="{F2F17428-CC04-4067-906D-B9EC1094C493}" presName="Name0" presStyleCnt="0">
        <dgm:presLayoutVars>
          <dgm:dir/>
          <dgm:animLvl val="lvl"/>
          <dgm:resizeHandles val="exact"/>
        </dgm:presLayoutVars>
      </dgm:prSet>
      <dgm:spPr/>
    </dgm:pt>
    <dgm:pt modelId="{477005FF-F954-4C8C-9BB9-0C970441B6DC}" type="pres">
      <dgm:prSet presAssocID="{434C6476-B19E-4DC3-94A4-18AFF652407D}" presName="parTxOnly" presStyleLbl="node1" presStyleIdx="0" presStyleCnt="2" custScaleX="51951" custLinFactNeighborX="-10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0EEAD-2E1C-4CDC-942D-2C585681614E}" type="pres">
      <dgm:prSet presAssocID="{72BF9292-28B4-48C3-AF8A-4C8AE9E98BEE}" presName="parTxOnlySpace" presStyleCnt="0"/>
      <dgm:spPr/>
    </dgm:pt>
    <dgm:pt modelId="{EC9E69AE-DBEA-4BE9-84FD-7BB4CBA00A2B}" type="pres">
      <dgm:prSet presAssocID="{656E65B1-B48F-4C01-BA3E-3744C185C910}" presName="parTxOnly" presStyleLbl="node1" presStyleIdx="1" presStyleCnt="2" custScaleX="52453" custLinFactNeighborX="948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302FF3-937B-4BE2-8B95-62C211C4E7B8}" srcId="{F2F17428-CC04-4067-906D-B9EC1094C493}" destId="{656E65B1-B48F-4C01-BA3E-3744C185C910}" srcOrd="1" destOrd="0" parTransId="{AE0C1FCA-736F-48C2-BE9D-CCACCEF484C5}" sibTransId="{6A4E03B6-5328-4A33-BC6A-675F1B175C2F}"/>
    <dgm:cxn modelId="{2009D57B-8FC3-4345-9A78-7C006BE84934}" type="presOf" srcId="{F2F17428-CC04-4067-906D-B9EC1094C493}" destId="{97C36739-0E33-4132-B0F4-6955E0BC1BFF}" srcOrd="0" destOrd="0" presId="urn:microsoft.com/office/officeart/2005/8/layout/chevron1"/>
    <dgm:cxn modelId="{CA4D4D05-58FD-40D3-91EB-1C6C2726A450}" srcId="{F2F17428-CC04-4067-906D-B9EC1094C493}" destId="{434C6476-B19E-4DC3-94A4-18AFF652407D}" srcOrd="0" destOrd="0" parTransId="{AE5ADF8A-6AFA-4443-B6FF-AA58C1D46863}" sibTransId="{72BF9292-28B4-48C3-AF8A-4C8AE9E98BEE}"/>
    <dgm:cxn modelId="{97E61EF8-8990-48BF-A599-5E934BB6841E}" type="presOf" srcId="{434C6476-B19E-4DC3-94A4-18AFF652407D}" destId="{477005FF-F954-4C8C-9BB9-0C970441B6DC}" srcOrd="0" destOrd="0" presId="urn:microsoft.com/office/officeart/2005/8/layout/chevron1"/>
    <dgm:cxn modelId="{7759447B-D166-4121-8DA9-A79AAA1107B1}" type="presOf" srcId="{656E65B1-B48F-4C01-BA3E-3744C185C910}" destId="{EC9E69AE-DBEA-4BE9-84FD-7BB4CBA00A2B}" srcOrd="0" destOrd="0" presId="urn:microsoft.com/office/officeart/2005/8/layout/chevron1"/>
    <dgm:cxn modelId="{9FAEEEF6-5EC8-47BF-97C5-77143E54E221}" type="presParOf" srcId="{97C36739-0E33-4132-B0F4-6955E0BC1BFF}" destId="{477005FF-F954-4C8C-9BB9-0C970441B6DC}" srcOrd="0" destOrd="0" presId="urn:microsoft.com/office/officeart/2005/8/layout/chevron1"/>
    <dgm:cxn modelId="{D1088FB3-F002-489E-8629-657D73B6EB0D}" type="presParOf" srcId="{97C36739-0E33-4132-B0F4-6955E0BC1BFF}" destId="{F730EEAD-2E1C-4CDC-942D-2C585681614E}" srcOrd="1" destOrd="0" presId="urn:microsoft.com/office/officeart/2005/8/layout/chevron1"/>
    <dgm:cxn modelId="{E4190547-4333-4BDA-A159-E61036562D06}" type="presParOf" srcId="{97C36739-0E33-4132-B0F4-6955E0BC1BFF}" destId="{EC9E69AE-DBEA-4BE9-84FD-7BB4CBA00A2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C88846-227A-406D-A97B-238A92C907B5}" type="doc">
      <dgm:prSet loTypeId="urn:microsoft.com/office/officeart/2005/8/layout/chevron1" loCatId="process" qsTypeId="urn:microsoft.com/office/officeart/2005/8/quickstyle/simple1" qsCatId="simple" csTypeId="urn:microsoft.com/office/officeart/2005/8/colors/accent5_2" csCatId="accent5" phldr="1"/>
      <dgm:spPr/>
    </dgm:pt>
    <dgm:pt modelId="{A79EA378-C501-487B-A4B5-0D1E73051105}">
      <dgm:prSet phldrT="[Text]" custT="1"/>
      <dgm:spPr>
        <a:solidFill>
          <a:srgbClr val="376092">
            <a:alpha val="92157"/>
          </a:srgbClr>
        </a:solidFill>
        <a:effectLst>
          <a:softEdge rad="63500"/>
        </a:effectLst>
      </dgm:spPr>
      <dgm:t>
        <a:bodyPr/>
        <a:lstStyle/>
        <a:p>
          <a:pPr rtl="0">
            <a:spcAft>
              <a:spcPts val="600"/>
            </a:spcAft>
          </a:pPr>
          <a:endParaRPr lang="en-CA" sz="1200" dirty="0" smtClean="0">
            <a:effectLst/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BF2E8EF-2B61-421A-8BCF-E772218E2970}" type="parTrans" cxnId="{02AB8581-D313-42A7-A2D9-BFE86FC960B4}">
      <dgm:prSet/>
      <dgm:spPr/>
      <dgm:t>
        <a:bodyPr/>
        <a:lstStyle/>
        <a:p>
          <a:endParaRPr lang="en-US"/>
        </a:p>
      </dgm:t>
    </dgm:pt>
    <dgm:pt modelId="{9A64F100-9907-4377-8991-CCC96031C2B5}" type="sibTrans" cxnId="{02AB8581-D313-42A7-A2D9-BFE86FC960B4}">
      <dgm:prSet/>
      <dgm:spPr/>
      <dgm:t>
        <a:bodyPr/>
        <a:lstStyle/>
        <a:p>
          <a:endParaRPr lang="en-US"/>
        </a:p>
      </dgm:t>
    </dgm:pt>
    <dgm:pt modelId="{54FE8A43-9537-4BA1-85DA-51F3581D3B2F}">
      <dgm:prSet phldrT="[Text]" custT="1"/>
      <dgm:spPr>
        <a:solidFill>
          <a:srgbClr val="335885"/>
        </a:solidFill>
        <a:ln>
          <a:noFill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endParaRPr lang="en-US" sz="1200" b="1" dirty="0">
            <a:latin typeface="+mn-lt"/>
          </a:endParaRPr>
        </a:p>
      </dgm:t>
    </dgm:pt>
    <dgm:pt modelId="{C70D14C5-749D-4B1C-8F6B-6AC7F10C7E06}" type="parTrans" cxnId="{2F52BB4C-92B2-4C45-84F3-87D503E4A1DF}">
      <dgm:prSet/>
      <dgm:spPr/>
      <dgm:t>
        <a:bodyPr/>
        <a:lstStyle/>
        <a:p>
          <a:endParaRPr lang="en-US"/>
        </a:p>
      </dgm:t>
    </dgm:pt>
    <dgm:pt modelId="{EAA87A89-9954-41D3-B863-351E8FBA831F}" type="sibTrans" cxnId="{2F52BB4C-92B2-4C45-84F3-87D503E4A1DF}">
      <dgm:prSet/>
      <dgm:spPr/>
      <dgm:t>
        <a:bodyPr/>
        <a:lstStyle/>
        <a:p>
          <a:endParaRPr lang="en-US"/>
        </a:p>
      </dgm:t>
    </dgm:pt>
    <dgm:pt modelId="{A170F91B-A2FA-4556-AA35-4C9DD0BC4F77}" type="pres">
      <dgm:prSet presAssocID="{18C88846-227A-406D-A97B-238A92C907B5}" presName="Name0" presStyleCnt="0">
        <dgm:presLayoutVars>
          <dgm:dir/>
          <dgm:animLvl val="lvl"/>
          <dgm:resizeHandles val="exact"/>
        </dgm:presLayoutVars>
      </dgm:prSet>
      <dgm:spPr/>
    </dgm:pt>
    <dgm:pt modelId="{EF174376-DDA6-4920-BE60-9A0EE6C472E9}" type="pres">
      <dgm:prSet presAssocID="{A79EA378-C501-487B-A4B5-0D1E73051105}" presName="parTxOnly" presStyleLbl="node1" presStyleIdx="0" presStyleCnt="2" custScaleX="51940" custScaleY="82645" custLinFactNeighborX="-10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F2674-0D7D-420F-A795-1C66367ECAE2}" type="pres">
      <dgm:prSet presAssocID="{9A64F100-9907-4377-8991-CCC96031C2B5}" presName="parTxOnlySpace" presStyleCnt="0"/>
      <dgm:spPr/>
    </dgm:pt>
    <dgm:pt modelId="{B45E864D-FA22-4B53-A543-F01B7CC2EF49}" type="pres">
      <dgm:prSet presAssocID="{54FE8A43-9537-4BA1-85DA-51F3581D3B2F}" presName="parTxOnly" presStyleLbl="node1" presStyleIdx="1" presStyleCnt="2" custScaleX="52468" custScaleY="82645" custLinFactNeighborX="47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0443DE-6DF8-4A00-8EAE-E9DBE7AC5A0A}" type="presOf" srcId="{A79EA378-C501-487B-A4B5-0D1E73051105}" destId="{EF174376-DDA6-4920-BE60-9A0EE6C472E9}" srcOrd="0" destOrd="0" presId="urn:microsoft.com/office/officeart/2005/8/layout/chevron1"/>
    <dgm:cxn modelId="{02AB8581-D313-42A7-A2D9-BFE86FC960B4}" srcId="{18C88846-227A-406D-A97B-238A92C907B5}" destId="{A79EA378-C501-487B-A4B5-0D1E73051105}" srcOrd="0" destOrd="0" parTransId="{8BF2E8EF-2B61-421A-8BCF-E772218E2970}" sibTransId="{9A64F100-9907-4377-8991-CCC96031C2B5}"/>
    <dgm:cxn modelId="{22CD9F3B-186F-4C5A-8B01-18A2ECD8CA73}" type="presOf" srcId="{54FE8A43-9537-4BA1-85DA-51F3581D3B2F}" destId="{B45E864D-FA22-4B53-A543-F01B7CC2EF49}" srcOrd="0" destOrd="0" presId="urn:microsoft.com/office/officeart/2005/8/layout/chevron1"/>
    <dgm:cxn modelId="{2F52BB4C-92B2-4C45-84F3-87D503E4A1DF}" srcId="{18C88846-227A-406D-A97B-238A92C907B5}" destId="{54FE8A43-9537-4BA1-85DA-51F3581D3B2F}" srcOrd="1" destOrd="0" parTransId="{C70D14C5-749D-4B1C-8F6B-6AC7F10C7E06}" sibTransId="{EAA87A89-9954-41D3-B863-351E8FBA831F}"/>
    <dgm:cxn modelId="{399A69C2-216A-4555-BF01-009805FA8761}" type="presOf" srcId="{18C88846-227A-406D-A97B-238A92C907B5}" destId="{A170F91B-A2FA-4556-AA35-4C9DD0BC4F77}" srcOrd="0" destOrd="0" presId="urn:microsoft.com/office/officeart/2005/8/layout/chevron1"/>
    <dgm:cxn modelId="{0BCB8C3E-1586-4313-94D0-485A9C1B6D6A}" type="presParOf" srcId="{A170F91B-A2FA-4556-AA35-4C9DD0BC4F77}" destId="{EF174376-DDA6-4920-BE60-9A0EE6C472E9}" srcOrd="0" destOrd="0" presId="urn:microsoft.com/office/officeart/2005/8/layout/chevron1"/>
    <dgm:cxn modelId="{95F734A7-021C-4AB2-A086-66081BCD5742}" type="presParOf" srcId="{A170F91B-A2FA-4556-AA35-4C9DD0BC4F77}" destId="{22BF2674-0D7D-420F-A795-1C66367ECAE2}" srcOrd="1" destOrd="0" presId="urn:microsoft.com/office/officeart/2005/8/layout/chevron1"/>
    <dgm:cxn modelId="{0AA5EC19-06BE-4AE9-84CC-4F645183CD27}" type="presParOf" srcId="{A170F91B-A2FA-4556-AA35-4C9DD0BC4F77}" destId="{B45E864D-FA22-4B53-A543-F01B7CC2EF4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8C511-5F14-48DA-BB1D-8CAB1A55E1F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790A61C4-6E7F-4FC8-BD28-349EC17F0C45}">
      <dgm:prSet phldrT="[Text]" custT="1"/>
      <dgm:spPr>
        <a:solidFill>
          <a:srgbClr val="31859C">
            <a:alpha val="92157"/>
          </a:srgbClr>
        </a:solidFill>
        <a:effectLst>
          <a:softEdge rad="63500"/>
        </a:effectLst>
      </dgm:spPr>
      <dgm:t>
        <a:bodyPr/>
        <a:lstStyle/>
        <a:p>
          <a:pPr rtl="0">
            <a:lnSpc>
              <a:spcPct val="100000"/>
            </a:lnSpc>
            <a:spcAft>
              <a:spcPts val="1200"/>
            </a:spcAft>
          </a:pPr>
          <a:endParaRPr lang="en-US" sz="1200" dirty="0"/>
        </a:p>
      </dgm:t>
    </dgm:pt>
    <dgm:pt modelId="{4FA11C04-757D-4320-99D1-019E7EE862A2}" type="parTrans" cxnId="{65436493-2009-45BE-9EAA-3C0D2CC59AFD}">
      <dgm:prSet/>
      <dgm:spPr/>
      <dgm:t>
        <a:bodyPr/>
        <a:lstStyle/>
        <a:p>
          <a:endParaRPr lang="en-US"/>
        </a:p>
      </dgm:t>
    </dgm:pt>
    <dgm:pt modelId="{C804A4EE-186D-458D-820D-8421DAC4F5F9}" type="sibTrans" cxnId="{65436493-2009-45BE-9EAA-3C0D2CC59AFD}">
      <dgm:prSet/>
      <dgm:spPr/>
      <dgm:t>
        <a:bodyPr/>
        <a:lstStyle/>
        <a:p>
          <a:endParaRPr lang="en-US"/>
        </a:p>
      </dgm:t>
    </dgm:pt>
    <dgm:pt modelId="{AFAED74D-528F-447E-8312-5C9BF2142FD1}">
      <dgm:prSet phldrT="[Text]" custT="1"/>
      <dgm:spPr>
        <a:solidFill>
          <a:srgbClr val="2D7A8F"/>
        </a:solidFill>
        <a:ln>
          <a:noFill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>
            <a:lnSpc>
              <a:spcPct val="100000"/>
            </a:lnSpc>
            <a:spcAft>
              <a:spcPts val="1200"/>
            </a:spcAft>
          </a:pPr>
          <a:endParaRPr lang="en-US" sz="1200" b="1" dirty="0"/>
        </a:p>
      </dgm:t>
    </dgm:pt>
    <dgm:pt modelId="{1EAF3901-A5C5-4F8A-AEEF-D22099C9C650}" type="sibTrans" cxnId="{7220CE4B-B8E9-4560-A556-5B965DAC30BF}">
      <dgm:prSet/>
      <dgm:spPr/>
      <dgm:t>
        <a:bodyPr/>
        <a:lstStyle/>
        <a:p>
          <a:endParaRPr lang="en-US"/>
        </a:p>
      </dgm:t>
    </dgm:pt>
    <dgm:pt modelId="{615A683D-104D-44B9-AF2C-6022CAA5D199}" type="parTrans" cxnId="{7220CE4B-B8E9-4560-A556-5B965DAC30BF}">
      <dgm:prSet/>
      <dgm:spPr/>
      <dgm:t>
        <a:bodyPr/>
        <a:lstStyle/>
        <a:p>
          <a:endParaRPr lang="en-US"/>
        </a:p>
      </dgm:t>
    </dgm:pt>
    <dgm:pt modelId="{526A1057-22DF-423D-9EB3-2F70D0668CB8}" type="pres">
      <dgm:prSet presAssocID="{79E8C511-5F14-48DA-BB1D-8CAB1A55E1FC}" presName="Name0" presStyleCnt="0">
        <dgm:presLayoutVars>
          <dgm:dir/>
          <dgm:animLvl val="lvl"/>
          <dgm:resizeHandles val="exact"/>
        </dgm:presLayoutVars>
      </dgm:prSet>
      <dgm:spPr/>
    </dgm:pt>
    <dgm:pt modelId="{E689EE5C-8559-46C7-8A47-6C43C62B8D0F}" type="pres">
      <dgm:prSet presAssocID="{790A61C4-6E7F-4FC8-BD28-349EC17F0C45}" presName="parTxOnly" presStyleLbl="node1" presStyleIdx="0" presStyleCnt="2" custScaleX="51940" custScaleY="89086" custLinFactNeighborX="-10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71444-F801-4A71-934E-D0A017CCE72E}" type="pres">
      <dgm:prSet presAssocID="{C804A4EE-186D-458D-820D-8421DAC4F5F9}" presName="parTxOnlySpace" presStyleCnt="0"/>
      <dgm:spPr/>
    </dgm:pt>
    <dgm:pt modelId="{9B76B7FF-BBB8-44DB-9F55-23C2279D442E}" type="pres">
      <dgm:prSet presAssocID="{AFAED74D-528F-447E-8312-5C9BF2142FD1}" presName="parTxOnly" presStyleLbl="node1" presStyleIdx="1" presStyleCnt="2" custScaleX="53048" custScaleY="89086" custLinFactNeighborX="309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DDE36-E4FB-4633-B4ED-749879A09ED7}" type="presOf" srcId="{790A61C4-6E7F-4FC8-BD28-349EC17F0C45}" destId="{E689EE5C-8559-46C7-8A47-6C43C62B8D0F}" srcOrd="0" destOrd="0" presId="urn:microsoft.com/office/officeart/2005/8/layout/chevron1"/>
    <dgm:cxn modelId="{53C0110F-E5E3-4854-BFBD-0834286375B8}" type="presOf" srcId="{79E8C511-5F14-48DA-BB1D-8CAB1A55E1FC}" destId="{526A1057-22DF-423D-9EB3-2F70D0668CB8}" srcOrd="0" destOrd="0" presId="urn:microsoft.com/office/officeart/2005/8/layout/chevron1"/>
    <dgm:cxn modelId="{65436493-2009-45BE-9EAA-3C0D2CC59AFD}" srcId="{79E8C511-5F14-48DA-BB1D-8CAB1A55E1FC}" destId="{790A61C4-6E7F-4FC8-BD28-349EC17F0C45}" srcOrd="0" destOrd="0" parTransId="{4FA11C04-757D-4320-99D1-019E7EE862A2}" sibTransId="{C804A4EE-186D-458D-820D-8421DAC4F5F9}"/>
    <dgm:cxn modelId="{2DF38B96-9270-43D3-BF52-C6855087BED2}" type="presOf" srcId="{AFAED74D-528F-447E-8312-5C9BF2142FD1}" destId="{9B76B7FF-BBB8-44DB-9F55-23C2279D442E}" srcOrd="0" destOrd="0" presId="urn:microsoft.com/office/officeart/2005/8/layout/chevron1"/>
    <dgm:cxn modelId="{7220CE4B-B8E9-4560-A556-5B965DAC30BF}" srcId="{79E8C511-5F14-48DA-BB1D-8CAB1A55E1FC}" destId="{AFAED74D-528F-447E-8312-5C9BF2142FD1}" srcOrd="1" destOrd="0" parTransId="{615A683D-104D-44B9-AF2C-6022CAA5D199}" sibTransId="{1EAF3901-A5C5-4F8A-AEEF-D22099C9C650}"/>
    <dgm:cxn modelId="{9100813E-14A0-4F79-A4F5-6AB43E67C7F1}" type="presParOf" srcId="{526A1057-22DF-423D-9EB3-2F70D0668CB8}" destId="{E689EE5C-8559-46C7-8A47-6C43C62B8D0F}" srcOrd="0" destOrd="0" presId="urn:microsoft.com/office/officeart/2005/8/layout/chevron1"/>
    <dgm:cxn modelId="{E1AECF3E-02F2-4A0A-877C-C0A766FF5E1A}" type="presParOf" srcId="{526A1057-22DF-423D-9EB3-2F70D0668CB8}" destId="{C0E71444-F801-4A71-934E-D0A017CCE72E}" srcOrd="1" destOrd="0" presId="urn:microsoft.com/office/officeart/2005/8/layout/chevron1"/>
    <dgm:cxn modelId="{9144AB5B-F080-42D8-9FFE-5CD2A8209676}" type="presParOf" srcId="{526A1057-22DF-423D-9EB3-2F70D0668CB8}" destId="{9B76B7FF-BBB8-44DB-9F55-23C2279D442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B691-83EC-4A3A-ACF9-5B74A4DD95C4}">
      <dsp:nvSpPr>
        <dsp:cNvPr id="0" name=""/>
        <dsp:cNvSpPr/>
      </dsp:nvSpPr>
      <dsp:spPr>
        <a:xfrm>
          <a:off x="128017" y="0"/>
          <a:ext cx="3874883" cy="997541"/>
        </a:xfrm>
        <a:prstGeom prst="chevron">
          <a:avLst/>
        </a:prstGeom>
        <a:solidFill>
          <a:srgbClr val="376092">
            <a:alpha val="92157"/>
          </a:srgbClr>
        </a:solidFill>
        <a:ln w="25400" cap="flat" cmpd="sng" algn="ctr">
          <a:noFill/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en-CA" sz="1100" b="0" i="0" u="none" kern="1200" baseline="0" dirty="0" smtClean="0">
              <a:solidFill>
                <a:srgbClr val="3E6CA4"/>
              </a:solidFill>
              <a:latin typeface="Calibri" panose="020F0502020204030204" pitchFamily="34" charset="0"/>
            </a:rPr>
            <a:t>F</a:t>
          </a:r>
          <a:endParaRPr lang="en-US" sz="1100" kern="1200" dirty="0">
            <a:solidFill>
              <a:srgbClr val="3E6CA4"/>
            </a:solidFill>
          </a:endParaRPr>
        </a:p>
      </dsp:txBody>
      <dsp:txXfrm>
        <a:off x="626788" y="0"/>
        <a:ext cx="2877342" cy="997541"/>
      </dsp:txXfrm>
    </dsp:sp>
    <dsp:sp modelId="{99865CF4-5385-4D8B-8EBE-789D692697EC}">
      <dsp:nvSpPr>
        <dsp:cNvPr id="0" name=""/>
        <dsp:cNvSpPr/>
      </dsp:nvSpPr>
      <dsp:spPr>
        <a:xfrm>
          <a:off x="3553325" y="0"/>
          <a:ext cx="3914274" cy="997541"/>
        </a:xfrm>
        <a:prstGeom prst="chevron">
          <a:avLst/>
        </a:prstGeom>
        <a:solidFill>
          <a:srgbClr val="335885"/>
        </a:solidFill>
        <a:ln w="25400" cap="flat" cmpd="sng" algn="ctr">
          <a:noFill/>
          <a:prstDash val="solid"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endParaRPr lang="en-US" sz="1100" b="1" kern="1200" dirty="0"/>
        </a:p>
      </dsp:txBody>
      <dsp:txXfrm>
        <a:off x="4052096" y="0"/>
        <a:ext cx="2916733" cy="997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005FF-F954-4C8C-9BB9-0C970441B6DC}">
      <dsp:nvSpPr>
        <dsp:cNvPr id="0" name=""/>
        <dsp:cNvSpPr/>
      </dsp:nvSpPr>
      <dsp:spPr>
        <a:xfrm>
          <a:off x="137163" y="0"/>
          <a:ext cx="3875704" cy="997541"/>
        </a:xfrm>
        <a:prstGeom prst="chevron">
          <a:avLst/>
        </a:prstGeom>
        <a:solidFill>
          <a:srgbClr val="31859C">
            <a:alpha val="92157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35934" y="0"/>
        <a:ext cx="2878163" cy="997541"/>
      </dsp:txXfrm>
    </dsp:sp>
    <dsp:sp modelId="{EC9E69AE-DBEA-4BE9-84FD-7BB4CBA00A2B}">
      <dsp:nvSpPr>
        <dsp:cNvPr id="0" name=""/>
        <dsp:cNvSpPr/>
      </dsp:nvSpPr>
      <dsp:spPr>
        <a:xfrm>
          <a:off x="3554444" y="0"/>
          <a:ext cx="3913155" cy="997541"/>
        </a:xfrm>
        <a:prstGeom prst="chevron">
          <a:avLst/>
        </a:prstGeom>
        <a:solidFill>
          <a:srgbClr val="2D7A8F"/>
        </a:solidFill>
        <a:ln w="25400" cap="flat" cmpd="sng" algn="ctr">
          <a:noFill/>
          <a:prstDash val="solid"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053215" y="0"/>
        <a:ext cx="2915614" cy="997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74376-DDA6-4920-BE60-9A0EE6C472E9}">
      <dsp:nvSpPr>
        <dsp:cNvPr id="0" name=""/>
        <dsp:cNvSpPr/>
      </dsp:nvSpPr>
      <dsp:spPr>
        <a:xfrm>
          <a:off x="137163" y="0"/>
          <a:ext cx="3874883" cy="997541"/>
        </a:xfrm>
        <a:prstGeom prst="chevron">
          <a:avLst/>
        </a:prstGeom>
        <a:solidFill>
          <a:srgbClr val="376092">
            <a:alpha val="92157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en-CA" sz="1200" kern="1200" dirty="0" smtClean="0">
            <a:effectLst/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5934" y="0"/>
        <a:ext cx="2877342" cy="997541"/>
      </dsp:txXfrm>
    </dsp:sp>
    <dsp:sp modelId="{B45E864D-FA22-4B53-A543-F01B7CC2EF49}">
      <dsp:nvSpPr>
        <dsp:cNvPr id="0" name=""/>
        <dsp:cNvSpPr/>
      </dsp:nvSpPr>
      <dsp:spPr>
        <a:xfrm>
          <a:off x="3553325" y="0"/>
          <a:ext cx="3914274" cy="997541"/>
        </a:xfrm>
        <a:prstGeom prst="chevron">
          <a:avLst/>
        </a:prstGeom>
        <a:solidFill>
          <a:srgbClr val="335885"/>
        </a:solidFill>
        <a:ln w="25400" cap="flat" cmpd="sng" algn="ctr">
          <a:noFill/>
          <a:prstDash val="solid"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latin typeface="+mn-lt"/>
          </a:endParaRPr>
        </a:p>
      </dsp:txBody>
      <dsp:txXfrm>
        <a:off x="4052096" y="0"/>
        <a:ext cx="2916733" cy="997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9EE5C-8559-46C7-8A47-6C43C62B8D0F}">
      <dsp:nvSpPr>
        <dsp:cNvPr id="0" name=""/>
        <dsp:cNvSpPr/>
      </dsp:nvSpPr>
      <dsp:spPr>
        <a:xfrm>
          <a:off x="109731" y="0"/>
          <a:ext cx="3874883" cy="997541"/>
        </a:xfrm>
        <a:prstGeom prst="chevron">
          <a:avLst/>
        </a:prstGeom>
        <a:solidFill>
          <a:srgbClr val="31859C">
            <a:alpha val="92157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endParaRPr lang="en-US" sz="1200" kern="1200" dirty="0"/>
        </a:p>
      </dsp:txBody>
      <dsp:txXfrm>
        <a:off x="608502" y="0"/>
        <a:ext cx="2877342" cy="997541"/>
      </dsp:txXfrm>
    </dsp:sp>
    <dsp:sp modelId="{9B76B7FF-BBB8-44DB-9F55-23C2279D442E}">
      <dsp:nvSpPr>
        <dsp:cNvPr id="0" name=""/>
        <dsp:cNvSpPr/>
      </dsp:nvSpPr>
      <dsp:spPr>
        <a:xfrm>
          <a:off x="3510056" y="0"/>
          <a:ext cx="3957543" cy="997541"/>
        </a:xfrm>
        <a:prstGeom prst="chevron">
          <a:avLst/>
        </a:prstGeom>
        <a:solidFill>
          <a:srgbClr val="2D7A8F"/>
        </a:solidFill>
        <a:ln w="25400" cap="flat" cmpd="sng" algn="ctr">
          <a:noFill/>
          <a:prstDash val="solid"/>
        </a:ln>
        <a:effectLst>
          <a:softEdge rad="63500"/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endParaRPr lang="en-US" sz="1200" b="1" kern="1200" dirty="0"/>
        </a:p>
      </dsp:txBody>
      <dsp:txXfrm>
        <a:off x="4008827" y="0"/>
        <a:ext cx="2960002" cy="997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1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1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1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1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41" indent="-285708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33" indent="-228567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9965" indent="-228567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099" indent="-228567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232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364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498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630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CA989-5C72-4BD2-ADF0-80252D73A64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>
                <a:latin typeface="+mn-lt"/>
              </a:rPr>
              <a:t>Other New</a:t>
            </a:r>
            <a:r>
              <a:rPr lang="en-US" sz="1200" b="1" baseline="0" dirty="0" smtClean="0">
                <a:latin typeface="+mn-lt"/>
              </a:rPr>
              <a:t> Fiscal Relationship measures include:</a:t>
            </a:r>
            <a:endParaRPr lang="en-US" sz="1200" b="1" dirty="0" smtClean="0">
              <a:latin typeface="+mn-lt"/>
            </a:endParaRPr>
          </a:p>
          <a:p>
            <a:r>
              <a:rPr lang="en-US" sz="1200" dirty="0" smtClean="0">
                <a:latin typeface="+mn-lt"/>
              </a:rPr>
              <a:t>$2.5 million over three years to support the First Nations Information Governance Centre's design of a national data governance strategy and coordination of efforts to establish regional data governance </a:t>
            </a:r>
            <a:r>
              <a:rPr lang="en-US" sz="1200" dirty="0" err="1" smtClean="0">
                <a:latin typeface="+mn-lt"/>
              </a:rPr>
              <a:t>centres</a:t>
            </a:r>
            <a:endParaRPr lang="en-US" sz="1200" dirty="0" smtClean="0">
              <a:latin typeface="+mn-lt"/>
            </a:endParaRPr>
          </a:p>
          <a:p>
            <a:r>
              <a:rPr lang="en-US" sz="1200" dirty="0" smtClean="0">
                <a:latin typeface="+mn-lt"/>
              </a:rPr>
              <a:t>$8.7 million over two years to continue and broaden work with First Nations leadership, technical experts, researchers and community representatives on the new fiscal relationship </a:t>
            </a:r>
          </a:p>
          <a:p>
            <a:endParaRPr lang="en-US" sz="1200" b="1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Budget 2018 provided: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Clean and safe drinking water: $172.6 million over three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First Nations Child and Family Services: $1.449 billion over six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Support for distinctions-based housing strategies: this funding is provided through a combination of Budget 2017 and Budget 2018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n-lt"/>
              </a:rPr>
              <a:t>First Nations on reserve: $600 million over three years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n-lt"/>
              </a:rPr>
              <a:t>Inuit: $400 million over 10 years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n-lt"/>
              </a:rPr>
              <a:t>Métis: $500 million over 10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Indigenous health: keeping families healthy in their communities – $1.497 billion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Indigenous Skills and Employment Training Program: incremental funding of $447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Helping Indigenous nations reconstitute: capacity development towards rebuilding nations – $101.5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Permanent bilateral mechanisms</a:t>
            </a:r>
            <a:r>
              <a:rPr lang="en-US" baseline="0" dirty="0" smtClean="0">
                <a:latin typeface="+mn-lt"/>
              </a:rPr>
              <a:t> – </a:t>
            </a:r>
            <a:r>
              <a:rPr lang="en-US" dirty="0" smtClean="0">
                <a:latin typeface="+mn-lt"/>
              </a:rPr>
              <a:t>$74.9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Improving access to the Canada Child Benefit and other benefits: $17.3 million over three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Métis post-secondary education: $10 million in 2018-19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Eliminating tuberculosis in Inuit </a:t>
            </a:r>
            <a:r>
              <a:rPr lang="en-US" dirty="0" err="1" smtClean="0">
                <a:latin typeface="+mn-lt"/>
              </a:rPr>
              <a:t>Nunangat</a:t>
            </a:r>
            <a:r>
              <a:rPr lang="en-US" dirty="0" smtClean="0">
                <a:latin typeface="+mn-lt"/>
              </a:rPr>
              <a:t>: $27.5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Indigenous research and data capacity: $7.6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Supporting Indigenous history and heritage: $23.9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Indigenous sports: to expand the use of sport for social development – $47.5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To support the expansion of the </a:t>
            </a:r>
            <a:r>
              <a:rPr lang="en-US" i="1" dirty="0" smtClean="0">
                <a:latin typeface="+mn-lt"/>
              </a:rPr>
              <a:t>First Nation Land Management Act</a:t>
            </a:r>
            <a:r>
              <a:rPr lang="en-US" dirty="0" smtClean="0">
                <a:latin typeface="+mn-lt"/>
              </a:rPr>
              <a:t>: $143.5 million over five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Increased health supports for survivors of Indian Residential Schools and their families: $248.6 million over 3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Polar Knowledge Canada: strengthening Arctic science and innovation – $20.6 million over four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To support reconciliation initiatives through the </a:t>
            </a:r>
            <a:r>
              <a:rPr lang="en-US" dirty="0" err="1" smtClean="0">
                <a:latin typeface="+mn-lt"/>
              </a:rPr>
              <a:t>Gord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Downie</a:t>
            </a:r>
            <a:r>
              <a:rPr lang="en-US" dirty="0" smtClean="0">
                <a:latin typeface="+mn-lt"/>
              </a:rPr>
              <a:t> &amp; </a:t>
            </a:r>
            <a:r>
              <a:rPr lang="en-US" dirty="0" err="1" smtClean="0">
                <a:latin typeface="+mn-lt"/>
              </a:rPr>
              <a:t>Chanie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Wenjack</a:t>
            </a:r>
            <a:r>
              <a:rPr lang="en-US" dirty="0" smtClean="0">
                <a:latin typeface="+mn-lt"/>
              </a:rPr>
              <a:t> Fund: $5 million in 2018–19</a:t>
            </a:r>
          </a:p>
          <a:p>
            <a:endParaRPr lang="en-US" sz="12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320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\\creative\media$\GRAPHICS 2018\Corporate Branding - Templates\Templates - Powerpoint\Resources\PPT-ISC-cover-blue-al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5" y="-34290"/>
            <a:ext cx="9189720" cy="68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creative\media$\LOGOS\00-ALL FIPS\FIPS - Canada Wordmark\PNG\Canada_C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920" y="6525360"/>
            <a:ext cx="925830" cy="23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creative\media$\GRAPHICS 2018\Corporate Branding - Templates\FIPs\READY FIPS - ISC\PNG\ISC-SAC-FIP-colour-re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2400"/>
            <a:ext cx="2311090" cy="1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creative\media$\GRAPHICS 2018\Corporate Branding - Templates\Templates - Powerpoint\Resources\PPT-ISC-Education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58" y="2514600"/>
            <a:ext cx="119324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creative\media$\GRAPHICS 2018\Corporate Branding - Templates\Templates - Powerpoint\Resources\PPT-ISC-Family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497" y="2020824"/>
            <a:ext cx="2271903" cy="224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creative\media$\GRAPHICS 2018\Corporate Branding - Templates\Templates - Powerpoint\Resources\PPT-ISC-Health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1697546" cy="172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creative\media$\GRAPHICS 2018\Corporate Branding - Templates\Templates - Powerpoint\Resources\PPT-ISC-Infrastructure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5800"/>
            <a:ext cx="1633728" cy="177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creative\media$\GRAPHICS 2018\Corporate Branding - Templates\Templates - Powerpoint\Resources\PPT-ISC-Water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670" y="3637597"/>
            <a:ext cx="1493330" cy="146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0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2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0"/>
            <a:ext cx="3822700" cy="494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283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562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creative\media$\GRAPHICS 2018\Corporate Branding - Templates\Templates - Powerpoint\Resources\PPT-ISC-P2-blue.jpg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34290"/>
            <a:ext cx="9189720" cy="68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0"/>
            <a:ext cx="78613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Click to edit master text styles</a:t>
            </a:r>
          </a:p>
          <a:p>
            <a:pPr lvl="1"/>
            <a:r>
              <a:rPr lang="en-CA" altLang="en-GB" dirty="0" smtClean="0"/>
              <a:t>Second level</a:t>
            </a:r>
          </a:p>
          <a:p>
            <a:pPr lvl="2"/>
            <a:r>
              <a:rPr lang="en-CA" altLang="en-GB" dirty="0" smtClean="0"/>
              <a:t>Third level</a:t>
            </a:r>
          </a:p>
          <a:p>
            <a:pPr lvl="3"/>
            <a:r>
              <a:rPr lang="en-CA" altLang="en-GB" dirty="0" smtClean="0"/>
              <a:t>Fourth level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8" name="Picture 6" descr="\\creative\media$\GRAPHICS 2018\Corporate Branding - Templates\FIPs\READY FIPS - ISC\PNG\ISC-SAC-FIP-colour-reg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2400"/>
            <a:ext cx="2311090" cy="1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18F2-A75B-4836-B936-4E44D9535B7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986177"/>
            <a:ext cx="3505200" cy="442823"/>
          </a:xfrm>
          <a:noFill/>
        </p:spPr>
        <p:txBody>
          <a:bodyPr anchor="t"/>
          <a:lstStyle/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endParaRPr lang="en-US" altLang="en-US" sz="1400" b="1" i="1" dirty="0" smtClean="0">
              <a:solidFill>
                <a:srgbClr val="335C64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endParaRPr lang="en-US" altLang="en-US" sz="1400" b="1" i="1" dirty="0">
              <a:solidFill>
                <a:srgbClr val="335C64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400" b="1" i="1" dirty="0" smtClean="0">
                <a:solidFill>
                  <a:srgbClr val="335C64"/>
                </a:solidFill>
              </a:rPr>
              <a:t>Presentation by</a:t>
            </a: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335C64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i="1" dirty="0" smtClean="0">
                <a:solidFill>
                  <a:srgbClr val="335C64"/>
                </a:solidFill>
              </a:rPr>
              <a:t>Paul Thoppil</a:t>
            </a: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i="1" dirty="0" smtClean="0">
                <a:solidFill>
                  <a:srgbClr val="335C64"/>
                </a:solidFill>
              </a:rPr>
              <a:t>CFRDO, ISC</a:t>
            </a:r>
            <a:endParaRPr lang="en-US" altLang="en-US" sz="1600" b="1" i="1" dirty="0">
              <a:solidFill>
                <a:srgbClr val="335C64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335C64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335C64"/>
              </a:solidFill>
            </a:endParaRP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i="1" dirty="0" smtClean="0">
                <a:solidFill>
                  <a:srgbClr val="335C64"/>
                </a:solidFill>
              </a:rPr>
              <a:t>Ontario Joint Gathering</a:t>
            </a: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i="1" dirty="0" smtClean="0">
                <a:solidFill>
                  <a:srgbClr val="335C64"/>
                </a:solidFill>
              </a:rPr>
              <a:t>May 3, 2018</a:t>
            </a:r>
            <a:endParaRPr lang="en-CA" altLang="en-US" sz="1600" b="1" i="1" dirty="0" smtClean="0">
              <a:solidFill>
                <a:srgbClr val="335C64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838200"/>
            <a:ext cx="51816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Building a </a:t>
            </a:r>
          </a:p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New Fiscal Relationship with First Nations</a:t>
            </a:r>
          </a:p>
        </p:txBody>
      </p:sp>
    </p:spTree>
    <p:extLst>
      <p:ext uri="{BB962C8B-B14F-4D97-AF65-F5344CB8AC3E}">
        <p14:creationId xmlns:p14="http://schemas.microsoft.com/office/powerpoint/2010/main" val="10456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Re-capping Budget 2018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848600" cy="50085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$188.6M over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five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years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starting 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2018–2019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to better support First Nations communities, support strong Indigenous institutions, and advance the new fiscal relationship with First Nations. These investments include: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$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127.4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over two years to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support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Nations communities in building internal fiscal and administrative capacity, including $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87.7M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over two years to: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ensure that communities under default management are able to move forward on projects that form part of their management action plans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support pilot projects in order to strengthen governance and community planning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capacity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 First Nations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ISC is committed to working with First Nations applying for grants to provide governance capacity support in order to meet grant eligibility requirements. 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600" b="1" i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ISC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will also co-develop reforms to default prevention and governance capacity programs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to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align with the vision of the New Fiscal Relationship.</a:t>
            </a:r>
            <a:endParaRPr lang="en-US" sz="1600" b="1" i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01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Proposal Phase 2: ongoing co-development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500856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Framing sufficiency: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Escalators, service population definition, remote and northern considerations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Expanding grants to include aggregation entities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Reforming default prevention and governance capacity programs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Strengthening mutual accountability – outcomes-based approaches, </a:t>
            </a:r>
            <a:b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Nations-led institutions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Audit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functions to replace the 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Nations Financial Transparency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Act</a:t>
            </a:r>
            <a:endParaRPr lang="en-US" sz="2000" i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Supported by co-development tables and the proposed temporary advisory body</a:t>
            </a:r>
            <a:endParaRPr lang="en-US" sz="2000" i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8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848600" cy="30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Immediate Next Steps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300877"/>
            <a:ext cx="8077200" cy="5206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Send </a:t>
            </a:r>
            <a:r>
              <a:rPr lang="en-US" sz="2000" dirty="0">
                <a:latin typeface="Calibri" panose="020F0502020204030204" pitchFamily="34" charset="0"/>
              </a:rPr>
              <a:t>outreach letter on grants to First Nations– </a:t>
            </a:r>
            <a:r>
              <a:rPr lang="en-US" sz="2000" i="1" dirty="0">
                <a:latin typeface="Calibri" panose="020F0502020204030204" pitchFamily="34" charset="0"/>
              </a:rPr>
              <a:t>May-June </a:t>
            </a:r>
            <a:r>
              <a:rPr lang="en-US" sz="2000" i="1" dirty="0" smtClean="0">
                <a:latin typeface="Calibri" panose="020F0502020204030204" pitchFamily="34" charset="0"/>
              </a:rPr>
              <a:t>2018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Assess </a:t>
            </a:r>
            <a:r>
              <a:rPr lang="en-US" sz="2000" dirty="0">
                <a:latin typeface="Calibri" panose="020F0502020204030204" pitchFamily="34" charset="0"/>
              </a:rPr>
              <a:t>eligibility with support of  First Nations-led institution – </a:t>
            </a:r>
            <a:r>
              <a:rPr lang="en-US" sz="2000" i="1" dirty="0">
                <a:latin typeface="Calibri" panose="020F0502020204030204" pitchFamily="34" charset="0"/>
              </a:rPr>
              <a:t>July-Aug </a:t>
            </a:r>
            <a:r>
              <a:rPr lang="en-US" sz="2000" i="1" dirty="0" smtClean="0">
                <a:latin typeface="Calibri" panose="020F0502020204030204" pitchFamily="34" charset="0"/>
              </a:rPr>
              <a:t>2018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Finalize </a:t>
            </a:r>
            <a:r>
              <a:rPr lang="en-US" sz="2000" dirty="0">
                <a:latin typeface="Calibri" panose="020F0502020204030204" pitchFamily="34" charset="0"/>
              </a:rPr>
              <a:t>budget planning (Treasury Board submission, Annual Reference Level Update) – </a:t>
            </a:r>
            <a:r>
              <a:rPr lang="en-US" sz="2000" i="1" dirty="0">
                <a:latin typeface="Calibri" panose="020F0502020204030204" pitchFamily="34" charset="0"/>
              </a:rPr>
              <a:t>Sept-Nov </a:t>
            </a:r>
            <a:r>
              <a:rPr lang="en-US" sz="2000" i="1" dirty="0" smtClean="0">
                <a:latin typeface="Calibri" panose="020F0502020204030204" pitchFamily="34" charset="0"/>
              </a:rPr>
              <a:t>2018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Grant</a:t>
            </a:r>
            <a:r>
              <a:rPr lang="en-US" sz="2000" dirty="0">
                <a:latin typeface="Calibri" panose="020F0502020204030204" pitchFamily="34" charset="0"/>
              </a:rPr>
              <a:t>: </a:t>
            </a:r>
            <a:r>
              <a:rPr lang="en-US" sz="2000" i="1" dirty="0">
                <a:latin typeface="Calibri" panose="020F0502020204030204" pitchFamily="34" charset="0"/>
              </a:rPr>
              <a:t>April 1, </a:t>
            </a:r>
            <a:r>
              <a:rPr lang="en-US" sz="2000" i="1" dirty="0" smtClean="0">
                <a:latin typeface="Calibri" panose="020F0502020204030204" pitchFamily="34" charset="0"/>
              </a:rPr>
              <a:t>2019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Continue </a:t>
            </a:r>
            <a:r>
              <a:rPr lang="en-US" sz="2000" dirty="0">
                <a:latin typeface="Calibri" panose="020F0502020204030204" pitchFamily="34" charset="0"/>
              </a:rPr>
              <a:t>fiscal relationship </a:t>
            </a:r>
            <a:r>
              <a:rPr lang="en-US" sz="2000" dirty="0" smtClean="0">
                <a:latin typeface="Calibri" panose="020F0502020204030204" pitchFamily="34" charset="0"/>
              </a:rPr>
              <a:t>co-development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2800" b="1" i="1" dirty="0" smtClean="0">
                <a:latin typeface="Calibri" panose="020F0502020204030204" pitchFamily="34" charset="0"/>
              </a:rPr>
              <a:t>Any questions?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latin typeface="Calibri" panose="020F0502020204030204" pitchFamily="34" charset="0"/>
              </a:rPr>
              <a:t>Paul Thoppil</a:t>
            </a:r>
            <a:br>
              <a:rPr lang="en-US" sz="2000" dirty="0" smtClean="0">
                <a:latin typeface="Calibri" panose="020F0502020204030204" pitchFamily="34" charset="0"/>
              </a:rPr>
            </a:br>
            <a:r>
              <a:rPr lang="en-US" sz="2000" dirty="0" smtClean="0">
                <a:latin typeface="Calibri" panose="020F0502020204030204" pitchFamily="34" charset="0"/>
              </a:rPr>
              <a:t>paul.thoppil@canada.ca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Ambitious 2018-19 Agenda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b="1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Possible ISC B2019 requests and supports a second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NFR public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report outlining current successes and making forward-looking recommendations.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Escalator (2% cap)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Remoteness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Fiscal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Policy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Framework</a:t>
            </a:r>
          </a:p>
          <a:p>
            <a:pPr marL="192087" lvl="2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Includes service population work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Sufficiency support role to areas with links to NFR </a:t>
            </a:r>
          </a:p>
          <a:p>
            <a:pPr marL="192087" lvl="2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Reviewing proposal-based programs for ongoing funding consideration</a:t>
            </a:r>
          </a:p>
          <a:p>
            <a:pPr marL="192087" lvl="2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Band Support Funding (possible action in Budget 2020)</a:t>
            </a:r>
            <a:endParaRPr lang="en-US" sz="1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92087" lvl="2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Infrastructure O and M</a:t>
            </a:r>
            <a:endParaRPr lang="en-US" b="1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endParaRPr lang="en-US" b="1" u="sng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endParaRPr lang="en-US" b="1" u="sng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endParaRPr lang="en-US" b="1" u="sng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510528"/>
            <a:ext cx="685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0B6E52-F07A-44C8-B7AE-D6EEC3D50429}" type="slidenum">
              <a:rPr lang="en-CA" smtClean="0">
                <a:latin typeface="Calibri" panose="020F0502020204030204" pitchFamily="34" charset="0"/>
              </a:rPr>
              <a:pPr>
                <a:defRPr/>
              </a:pPr>
              <a:t>13</a:t>
            </a:fld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Annex</a:t>
            </a:r>
            <a:r>
              <a:rPr lang="en-US" sz="3200" dirty="0" smtClean="0">
                <a:latin typeface="Calibri" panose="020F0502020204030204" pitchFamily="34" charset="0"/>
              </a:rPr>
              <a:t>:</a:t>
            </a:r>
            <a:r>
              <a:rPr lang="en-US" sz="4400" dirty="0" smtClean="0">
                <a:latin typeface="Calibri" panose="020F0502020204030204" pitchFamily="34" charset="0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Sufficiency</a:t>
            </a:r>
            <a:endParaRPr lang="en-US" sz="4400" kern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91400" cy="30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Purpose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013" y="1676400"/>
            <a:ext cx="7391400" cy="4640263"/>
          </a:xfrm>
        </p:spPr>
        <p:txBody>
          <a:bodyPr/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 Journey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swo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Far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Report: shared understanding of challenges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Key messages from local regional engagement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Priority commitments to First Nations in 2018-19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Ongoing Co-development Agenda</a:t>
            </a:r>
          </a:p>
          <a:p>
            <a:pPr marL="192088" lvl="1" indent="0"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92088" lvl="1" indent="0">
              <a:buNone/>
            </a:pP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1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7848600" cy="3048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The current fiscal relationship is not working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7037"/>
            <a:ext cx="7772400" cy="50085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Shared understanding of challenges: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Insufficient funding – socio-economic gaps grow wider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Unpredictable, inflexible funding – First Nations can’t plan based on their priorities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Compliance-based reporting – focus on program outputs, not community outcomes</a:t>
            </a:r>
            <a:endParaRPr lang="en-US" sz="17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Default 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prevention and management policy punishes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low-capacity 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Governance 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capacity programs and approaches designed with minimal input from First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Canada controls program rules and purse strings – no space for co-development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One-way-street accountability: First Nation citizens limited in holding leaders accountable, First Nations unable to hold the Government of Canada accountable</a:t>
            </a:r>
            <a:endParaRPr lang="en-US" sz="17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The Colonial approach needs to change</a:t>
            </a:r>
          </a:p>
          <a:p>
            <a:pPr marL="0" indent="0">
              <a:buNone/>
            </a:pP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70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NFR journey so far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0085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July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2016 – Memorandum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of Understanding with the Assembly of First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Nations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2016-17 – Co-development activities including: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Technical working groups  - sufficiency, predictability, and mutual accountability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Main partner: Assembly of First Nations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Other Indigenous partners: First Nations-led institutions, community leaders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INAC/ISC/CIRNA employees across sectors and regions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Other federal departments with Indigenous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program, central agencies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Fall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2017 – Regional Engagement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December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2017 – Final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Report under the MOU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Recommendations accepted by AFN Chiefs-in-Assembly</a:t>
            </a:r>
          </a:p>
          <a:p>
            <a:pPr lvl="1"/>
            <a:endParaRPr lang="en-US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92088" lvl="1" indent="0" algn="ctr">
              <a:buNone/>
            </a:pP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Ministerial </a:t>
            </a:r>
            <a:r>
              <a:rPr lang="en-US" i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response sets priorities for 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implementation:</a:t>
            </a:r>
          </a:p>
          <a:p>
            <a:pPr lvl="2" algn="ctr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10 year grants for qualified First Nations</a:t>
            </a:r>
          </a:p>
          <a:p>
            <a:pPr lvl="2" algn="ctr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Default prevention reform</a:t>
            </a:r>
          </a:p>
          <a:p>
            <a:pPr lvl="2" algn="ctr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Advisory body to support ongoing co-development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81200" y="4648200"/>
            <a:ext cx="5638800" cy="1676400"/>
          </a:xfrm>
          <a:prstGeom prst="rect">
            <a:avLst/>
          </a:prstGeom>
          <a:noFill/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Shared vision: Self-determination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08100"/>
            <a:ext cx="7467600" cy="50085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Consistent with Principles Respecting the Government of Canada’s Relationship with Indigenous Peoples</a:t>
            </a:r>
          </a:p>
          <a:p>
            <a:pPr marL="0" indent="0">
              <a:buNone/>
            </a:pPr>
            <a:endParaRPr lang="en-US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Support for different paths to self-determination (Principle 5)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Nisga’a – First Nations self-government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Mi’kmaq of Nova Scotia – sectoral education agreement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Miawpukek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– grant since 1986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BC First Nations Health Authority – tripartite public authority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We need a new model to achieve a new fiscal relationship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10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Key messages from regional engagement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437"/>
            <a:ext cx="7543800" cy="50085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New Fiscal Relationship Engagement sessions organized by Chiefs of Ontario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Ottawa – October 23, 2017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Toronto – November 20,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1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Key Takeaways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Insufficient funding is the most urgent concern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Effective outreach to First Nations needed to build confidence in the co-development relationship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Transparency in funding models would help build trust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Nations need flexibility to spend as they see fit; interest in provincial transfers model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Balance national and regional approaches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39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Priority commitments to First Nations in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2018-19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543800" cy="5008563"/>
          </a:xfrm>
        </p:spPr>
        <p:txBody>
          <a:bodyPr/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Building on Minister’s December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6th announcement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Grants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based on mutual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accountability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Co-developed eligibility criteria, accountability provisions and risk management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DPMP/governance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capacity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reform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Advisory body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Via Ministerial Appointments, 2 year mandate</a:t>
            </a:r>
          </a:p>
          <a:p>
            <a:pPr lvl="1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Mandate to co-develop options for a permanent advisory function</a:t>
            </a:r>
            <a:endParaRPr lang="en-US" sz="1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54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191000" y="5105400"/>
            <a:ext cx="762000" cy="304800"/>
          </a:xfrm>
        </p:spPr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191000" y="5199916"/>
            <a:ext cx="762000" cy="304800"/>
          </a:xfrm>
          <a:prstGeom prst="rect">
            <a:avLst/>
          </a:prstGeom>
          <a:ln/>
        </p:spPr>
        <p:txBody>
          <a:bodyPr/>
          <a:lstStyle>
            <a:defPPr>
              <a:defRPr lang="en-CA"/>
            </a:defPPr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00B6E52-F07A-44C8-B7AE-D6EEC3D50429}" type="slidenum">
              <a:rPr lang="en-CA" smtClean="0">
                <a:latin typeface="Calibri" panose="020F0502020204030204" pitchFamily="34" charset="0"/>
              </a:rPr>
              <a:pPr>
                <a:defRPr/>
              </a:pPr>
              <a:t>8</a:t>
            </a:fld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985473" y="4319044"/>
            <a:ext cx="685800" cy="304800"/>
          </a:xfrm>
          <a:prstGeom prst="rect">
            <a:avLst/>
          </a:prstGeom>
        </p:spPr>
        <p:txBody>
          <a:bodyPr/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00B6E52-F07A-44C8-B7AE-D6EEC3D50429}" type="slidenum">
              <a:rPr lang="en-CA" smtClean="0">
                <a:latin typeface="Calibri" panose="020F0502020204030204" pitchFamily="34" charset="0"/>
              </a:rPr>
              <a:pPr>
                <a:defRPr/>
              </a:pPr>
              <a:t>8</a:t>
            </a:fld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1298" y="685800"/>
            <a:ext cx="8261702" cy="5257800"/>
          </a:xfrm>
          <a:prstGeom prst="roundRect">
            <a:avLst>
              <a:gd name="adj" fmla="val 3222"/>
            </a:avLst>
          </a:prstGeom>
          <a:solidFill>
            <a:schemeClr val="bg2">
              <a:alpha val="36000"/>
            </a:schemeClr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47465559"/>
              </p:ext>
            </p:extLst>
          </p:nvPr>
        </p:nvGraphicFramePr>
        <p:xfrm>
          <a:off x="1041873" y="1279067"/>
          <a:ext cx="7467600" cy="997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58793063"/>
              </p:ext>
            </p:extLst>
          </p:nvPr>
        </p:nvGraphicFramePr>
        <p:xfrm>
          <a:off x="1041873" y="2345867"/>
          <a:ext cx="7467600" cy="997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05649884"/>
              </p:ext>
            </p:extLst>
          </p:nvPr>
        </p:nvGraphicFramePr>
        <p:xfrm>
          <a:off x="1041873" y="3419608"/>
          <a:ext cx="7467600" cy="997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8073" y="828808"/>
            <a:ext cx="3514107" cy="452098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i="1" dirty="0">
                <a:latin typeface="Calibri" panose="020F0502020204030204" pitchFamily="34" charset="0"/>
              </a:rPr>
              <a:t>Current</a:t>
            </a:r>
            <a:r>
              <a:rPr lang="en-US" sz="1400" b="1" dirty="0">
                <a:latin typeface="Calibri" panose="020F0502020204030204" pitchFamily="34" charset="0"/>
              </a:rPr>
              <a:t> – fiscal and program policies </a:t>
            </a:r>
          </a:p>
          <a:p>
            <a:pPr algn="ctr"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</a:rPr>
              <a:t>set by the Department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3626" y="828808"/>
            <a:ext cx="3747247" cy="452098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algn="ctr"/>
            <a:r>
              <a:rPr lang="en-US" sz="1400" b="1" i="1" dirty="0">
                <a:latin typeface="Calibri" panose="020F0502020204030204" pitchFamily="34" charset="0"/>
              </a:rPr>
              <a:t>Future</a:t>
            </a:r>
            <a:r>
              <a:rPr lang="en-US" sz="1400" b="1" dirty="0">
                <a:latin typeface="Calibri" panose="020F0502020204030204" pitchFamily="34" charset="0"/>
              </a:rPr>
              <a:t> – transformed fiscal relationship </a:t>
            </a:r>
            <a:br>
              <a:rPr lang="en-US" sz="1400" b="1" dirty="0">
                <a:latin typeface="Calibri" panose="020F0502020204030204" pitchFamily="34" charset="0"/>
              </a:rPr>
            </a:br>
            <a:r>
              <a:rPr lang="en-US" sz="1400" b="1" dirty="0">
                <a:latin typeface="Calibri" panose="020F0502020204030204" pitchFamily="34" charset="0"/>
              </a:rPr>
              <a:t>led by First Nations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499" y="1583927"/>
            <a:ext cx="871704" cy="355149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Funding Sufficiency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2499" y="2633409"/>
            <a:ext cx="899634" cy="355149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Funding Flexibility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1298" y="3635485"/>
            <a:ext cx="1073975" cy="500573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algn="ctr"/>
            <a:r>
              <a:rPr lang="en-US" sz="1050" b="1" dirty="0" smtClean="0">
                <a:latin typeface="Calibri" panose="020F0502020204030204" pitchFamily="34" charset="0"/>
              </a:rPr>
              <a:t>Results</a:t>
            </a:r>
            <a:br>
              <a:rPr lang="en-US" sz="1050" b="1" dirty="0" smtClean="0">
                <a:latin typeface="Calibri" panose="020F0502020204030204" pitchFamily="34" charset="0"/>
              </a:rPr>
            </a:br>
            <a:r>
              <a:rPr lang="en-US" sz="1050" b="1" dirty="0" smtClean="0">
                <a:latin typeface="Calibri" panose="020F0502020204030204" pitchFamily="34" charset="0"/>
              </a:rPr>
              <a:t>focused </a:t>
            </a:r>
            <a:r>
              <a:rPr lang="en-US" sz="1050" b="1" dirty="0">
                <a:latin typeface="Calibri" panose="020F0502020204030204" pitchFamily="34" charset="0"/>
              </a:rPr>
              <a:t>Accountability</a:t>
            </a: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501382015"/>
              </p:ext>
            </p:extLst>
          </p:nvPr>
        </p:nvGraphicFramePr>
        <p:xfrm>
          <a:off x="1041873" y="4507175"/>
          <a:ext cx="7467600" cy="997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6299" y="4791208"/>
            <a:ext cx="1028974" cy="355149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Strong Governance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2849" y="1470747"/>
            <a:ext cx="2812951" cy="577261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marL="119398" indent="-119398">
              <a:lnSpc>
                <a:spcPts val="836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sz="800" dirty="0">
                <a:solidFill>
                  <a:srgbClr val="FFFFFF"/>
                </a:solidFill>
                <a:latin typeface="Calibri" panose="020F0502020204030204" pitchFamily="34" charset="0"/>
              </a:rPr>
              <a:t>Short-term and targeted funding determined unilaterally by the Government of Canada</a:t>
            </a:r>
          </a:p>
          <a:p>
            <a:pPr marL="119398" indent="-119398">
              <a:lnSpc>
                <a:spcPts val="836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sz="800" dirty="0">
                <a:solidFill>
                  <a:srgbClr val="FFFFFF"/>
                </a:solidFill>
                <a:latin typeface="Calibri" panose="020F0502020204030204" pitchFamily="34" charset="0"/>
              </a:rPr>
              <a:t>Funding levels do not address needs and opportunities</a:t>
            </a:r>
          </a:p>
          <a:p>
            <a:pPr marL="119398" indent="-119398">
              <a:lnSpc>
                <a:spcPts val="836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sz="800" dirty="0">
                <a:solidFill>
                  <a:srgbClr val="FFFFFF"/>
                </a:solidFill>
                <a:latin typeface="Calibri" panose="020F0502020204030204" pitchFamily="34" charset="0"/>
              </a:rPr>
              <a:t>Inconsistent funding practices across the country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08560" y="1530198"/>
            <a:ext cx="2615113" cy="489544"/>
          </a:xfrm>
          <a:prstGeom prst="rect">
            <a:avLst/>
          </a:prstGeom>
          <a:noFill/>
        </p:spPr>
        <p:txBody>
          <a:bodyPr wrap="square" lIns="63679" tIns="31839" rIns="63679" bIns="31839" rtlCol="0" anchor="ctr">
            <a:spAutoFit/>
          </a:bodyPr>
          <a:lstStyle/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FFFFFF"/>
                </a:solidFill>
                <a:latin typeface="Calibri" panose="020F0502020204030204" pitchFamily="34" charset="0"/>
              </a:rPr>
              <a:t>New fiscal policy model that includes global funding escalators</a:t>
            </a: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FFFFFF"/>
                </a:solidFill>
                <a:latin typeface="Calibri" panose="020F0502020204030204" pitchFamily="34" charset="0"/>
              </a:rPr>
              <a:t>Creation of a permanent advisory body</a:t>
            </a:r>
            <a:endParaRPr lang="en-US" sz="9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2849" y="2555771"/>
            <a:ext cx="2812951" cy="610090"/>
          </a:xfrm>
          <a:prstGeom prst="rect">
            <a:avLst/>
          </a:prstGeom>
          <a:noFill/>
        </p:spPr>
        <p:txBody>
          <a:bodyPr wrap="square" lIns="63679" tIns="31839" rIns="63679" bIns="31839" rtlCol="0" anchor="ctr">
            <a:spAutoFit/>
          </a:bodyPr>
          <a:lstStyle/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Inflexible funding based on Government of </a:t>
            </a:r>
            <a:r>
              <a:rPr lang="fr-CA" sz="800" dirty="0">
                <a:solidFill>
                  <a:srgbClr val="FFFFFF"/>
                </a:solidFill>
                <a:latin typeface="Calibri" panose="020F0502020204030204" pitchFamily="34" charset="0"/>
              </a:rPr>
              <a:t>Canada</a:t>
            </a: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’s priorities, not </a:t>
            </a:r>
            <a:r>
              <a:rPr lang="en-US" sz="8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First </a:t>
            </a: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Nations’</a:t>
            </a: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Funding streams not aligned with needs of communities</a:t>
            </a: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Unpredictable funding limits long-term planning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8560" y="2438400"/>
            <a:ext cx="2615113" cy="754745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marL="119398" indent="-119398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CA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Enhanced funding predictability and flexibility, including access to 10-year grants </a:t>
            </a:r>
          </a:p>
          <a:p>
            <a:pPr marL="119398" indent="-119398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CA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Co-developed criteria for grants and other funding arrangements aligned with internationally recognized risk management framework </a:t>
            </a:r>
          </a:p>
          <a:p>
            <a:pPr marL="119398" indent="-119398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CA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Support for innovative service delivery models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82849" y="3546310"/>
            <a:ext cx="2812951" cy="720890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sz="800" dirty="0">
                <a:solidFill>
                  <a:srgbClr val="FFFFFF"/>
                </a:solidFill>
                <a:latin typeface="Calibri" panose="020F0502020204030204" pitchFamily="34" charset="0"/>
              </a:rPr>
              <a:t>Extensive imposed program-based reporting burden  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sz="800" dirty="0">
                <a:solidFill>
                  <a:srgbClr val="FFFFFF"/>
                </a:solidFill>
                <a:latin typeface="Calibri" panose="020F0502020204030204" pitchFamily="34" charset="0"/>
              </a:rPr>
              <a:t>Accountability is compliance-based and does not support closing socio-economic gaps based on community priorities</a:t>
            </a: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CA" sz="800" dirty="0">
                <a:solidFill>
                  <a:srgbClr val="FFFFFF"/>
                </a:solidFill>
                <a:latin typeface="Calibri" panose="020F0502020204030204" pitchFamily="34" charset="0"/>
              </a:rPr>
              <a:t>Accountability relationship between First Nation governments and First nation citizens is undermined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08560" y="3683957"/>
            <a:ext cx="2615113" cy="447995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First Nations governments report to their citizens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Mutual Accountability Framework based on UNSDG-framed community outcomes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82849" y="4571452"/>
            <a:ext cx="2812951" cy="831689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Default prevention and management policy punishes low-capacity First Nations</a:t>
            </a: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Governance capacity programs and approaches designed with minimal input from First Nations</a:t>
            </a:r>
          </a:p>
          <a:p>
            <a:pPr marL="119398" indent="-11939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Lack of coordination between federal approaches and First Nations-led institutions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8560" y="4595207"/>
            <a:ext cx="2615113" cy="891193"/>
          </a:xfrm>
          <a:prstGeom prst="rect">
            <a:avLst/>
          </a:prstGeom>
          <a:noFill/>
        </p:spPr>
        <p:txBody>
          <a:bodyPr wrap="square" lIns="63679" tIns="31839" rIns="63679" bIns="31839" rtlCol="0">
            <a:spAutoFit/>
          </a:bodyPr>
          <a:lstStyle/>
          <a:p>
            <a:pPr marL="119398" indent="-11939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Reformed default prevention policy, supported by capacity development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119398" indent="-11939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Priorities articulated in community plans, supported by appropriate funding envelopes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119398" indent="-11939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FFFFFF"/>
                </a:solidFill>
                <a:latin typeface="Calibri" panose="020F0502020204030204" pitchFamily="34" charset="0"/>
              </a:rPr>
              <a:t>First Nations-led institutional support systems (financial, audit, statistics, and others) instead of the federal government</a:t>
            </a:r>
            <a:endParaRPr lang="en-US" sz="8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57200" y="685800"/>
            <a:ext cx="8382000" cy="577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Plan for Ten Year Grants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(Co-development partners: Assembly of First Nations, First Nations Financial Management Board)</a:t>
            </a:r>
          </a:p>
          <a:p>
            <a:endParaRPr lang="en-US" sz="1200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 proposed grant will include core program/service funding streams.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400" b="1" i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Co-developed Eligibility Criteria: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Financial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Administration Law  (FAL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):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financial administration law is a set of governance and financial practices that assist a First Nation government in making informed financial decisions. First Nations would have the option of passing a FAL under the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Nations Fiscal Management Act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or the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Indian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Act.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Financial Performance (FP)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 government’s financial statements for the preceding 5-year period must meet certain financial performance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standards.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Minimum FAL Implementation Provisions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As of today these are still subject to some ongoing co-development discussions. 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First Nations would be asked to ensure that certain provisions of their FAL are supported by policies and procedures that have been implemented.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These could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include: audited consolidated financial statements available to First Nation citizens, establishment of a Finance and Audit Committee,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and community plans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annual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eports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to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citizens.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Mutual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Accountability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Framework: Community Outcomes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shift from program compliance to community outcomes based reporting by First Nations to citizens, framed around the UNSDGs through community plans and annual reports</a:t>
            </a:r>
          </a:p>
        </p:txBody>
      </p:sp>
    </p:spTree>
    <p:extLst>
      <p:ext uri="{BB962C8B-B14F-4D97-AF65-F5344CB8AC3E}">
        <p14:creationId xmlns:p14="http://schemas.microsoft.com/office/powerpoint/2010/main" val="13859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4d93533352f046df19f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26770</TotalTime>
  <Words>978</Words>
  <Application>Microsoft Office PowerPoint</Application>
  <PresentationFormat>On-screen Show (4:3)</PresentationFormat>
  <Paragraphs>206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Standard_white</vt:lpstr>
      <vt:lpstr>Custom Design</vt:lpstr>
      <vt:lpstr>PowerPoint Presentation</vt:lpstr>
      <vt:lpstr>Purpose</vt:lpstr>
      <vt:lpstr>The current fiscal relationship is not working</vt:lpstr>
      <vt:lpstr>The NFR journey so far</vt:lpstr>
      <vt:lpstr>Shared vision: Self-determination</vt:lpstr>
      <vt:lpstr>Key messages from regional engagement</vt:lpstr>
      <vt:lpstr>Priority commitments to First Nations in 2018-19</vt:lpstr>
      <vt:lpstr>PowerPoint Presentation</vt:lpstr>
      <vt:lpstr>PowerPoint Presentation</vt:lpstr>
      <vt:lpstr>Re-capping Budget 2018</vt:lpstr>
      <vt:lpstr>Proposal Phase 2: ongoing co-development</vt:lpstr>
      <vt:lpstr>Immediate Next Steps</vt:lpstr>
      <vt:lpstr>PowerPoint Presentation</vt:lpstr>
    </vt:vector>
  </TitlesOfParts>
  <Manager>Ray Luoma</Manager>
  <Company>Deloitte.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Dana L. Peterson</cp:lastModifiedBy>
  <cp:revision>672</cp:revision>
  <cp:lastPrinted>2018-05-02T20:20:50Z</cp:lastPrinted>
  <dcterms:created xsi:type="dcterms:W3CDTF">2007-03-13T16:30:24Z</dcterms:created>
  <dcterms:modified xsi:type="dcterms:W3CDTF">2018-05-04T13:23:43Z</dcterms:modified>
</cp:coreProperties>
</file>