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3"/>
  </p:notesMasterIdLst>
  <p:handoutMasterIdLst>
    <p:handoutMasterId r:id="rId14"/>
  </p:handoutMasterIdLst>
  <p:sldIdLst>
    <p:sldId id="256" r:id="rId2"/>
    <p:sldId id="284" r:id="rId3"/>
    <p:sldId id="294" r:id="rId4"/>
    <p:sldId id="286" r:id="rId5"/>
    <p:sldId id="290" r:id="rId6"/>
    <p:sldId id="291" r:id="rId7"/>
    <p:sldId id="292" r:id="rId8"/>
    <p:sldId id="287" r:id="rId9"/>
    <p:sldId id="258" r:id="rId10"/>
    <p:sldId id="293" r:id="rId11"/>
    <p:sldId id="29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92" d="100"/>
          <a:sy n="92" d="100"/>
        </p:scale>
        <p:origin x="1808" y="-1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6EDC20-3D19-44D6-A927-59F33EC6BEE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542E5390-4F14-4CFB-A576-B21BA73F3E6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170AE4B-66F5-40DC-9831-931F94619D5A}" type="datetimeFigureOut">
              <a:rPr lang="en-CA" smtClean="0"/>
              <a:t>2019-03-29</a:t>
            </a:fld>
            <a:endParaRPr lang="en-CA"/>
          </a:p>
        </p:txBody>
      </p:sp>
      <p:sp>
        <p:nvSpPr>
          <p:cNvPr id="4" name="Footer Placeholder 3">
            <a:extLst>
              <a:ext uri="{FF2B5EF4-FFF2-40B4-BE49-F238E27FC236}">
                <a16:creationId xmlns:a16="http://schemas.microsoft.com/office/drawing/2014/main" id="{415ECAF7-D771-4E7E-A327-7C80D3B15C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All Rights reserved to National Indigenous Survivors of Child Welfare Network @2019</a:t>
            </a:r>
            <a:endParaRPr lang="en-CA"/>
          </a:p>
        </p:txBody>
      </p:sp>
      <p:sp>
        <p:nvSpPr>
          <p:cNvPr id="5" name="Slide Number Placeholder 4">
            <a:extLst>
              <a:ext uri="{FF2B5EF4-FFF2-40B4-BE49-F238E27FC236}">
                <a16:creationId xmlns:a16="http://schemas.microsoft.com/office/drawing/2014/main" id="{6B84F0C8-A1BE-470C-9B02-797265E2CC4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28E03E-A7D0-4193-A115-43371A1694CF}" type="slidenum">
              <a:rPr lang="en-CA" smtClean="0"/>
              <a:t>‹#›</a:t>
            </a:fld>
            <a:endParaRPr lang="en-CA"/>
          </a:p>
        </p:txBody>
      </p:sp>
    </p:spTree>
    <p:extLst>
      <p:ext uri="{BB962C8B-B14F-4D97-AF65-F5344CB8AC3E}">
        <p14:creationId xmlns:p14="http://schemas.microsoft.com/office/powerpoint/2010/main" val="2642308627"/>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996E24-7EFE-498B-9514-FF792A64A943}" type="datetimeFigureOut">
              <a:rPr lang="en-CA" smtClean="0"/>
              <a:t>2019-03-29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All Rights reserved to National Indigenous Survivors of Child Welfare Network @2019</a:t>
            </a:r>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993AB3-AEE3-44F4-BCB8-9242761B6C13}" type="slidenum">
              <a:rPr lang="en-CA" smtClean="0"/>
              <a:t>‹#›</a:t>
            </a:fld>
            <a:endParaRPr lang="en-CA"/>
          </a:p>
        </p:txBody>
      </p:sp>
    </p:spTree>
    <p:extLst>
      <p:ext uri="{BB962C8B-B14F-4D97-AF65-F5344CB8AC3E}">
        <p14:creationId xmlns:p14="http://schemas.microsoft.com/office/powerpoint/2010/main" val="3929167"/>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Brief history of work of the Network,</a:t>
            </a:r>
          </a:p>
          <a:p>
            <a:r>
              <a:rPr lang="en-CA" dirty="0"/>
              <a:t>Roots of Anti-oppressive work in activism work with families of sister in spirit</a:t>
            </a:r>
          </a:p>
          <a:p>
            <a:r>
              <a:rPr lang="en-US" dirty="0"/>
              <a:t>Anti-oppression is a way of naming oppression that happens against certain people, based on their identities, and then a way to work toward ending that mistreatment, oppression, violence toward that particular group.</a:t>
            </a:r>
          </a:p>
          <a:p>
            <a:r>
              <a:rPr lang="en-US" i="1" dirty="0"/>
              <a:t>Six main lenses; racism, sexism, heterosexism, ableism, ageism, and class oppression</a:t>
            </a:r>
          </a:p>
          <a:p>
            <a:endParaRPr lang="en-US" i="1" dirty="0"/>
          </a:p>
          <a:p>
            <a:r>
              <a:rPr lang="en-US" dirty="0"/>
              <a:t> People are excluded on a regular basis because of the </a:t>
            </a:r>
            <a:r>
              <a:rPr lang="en-US" dirty="0" err="1"/>
              <a:t>colour</a:t>
            </a:r>
            <a:r>
              <a:rPr lang="en-US" dirty="0"/>
              <a:t> of their skin, their gender, their sexual orientation, their abilities, their age, and their class.</a:t>
            </a:r>
          </a:p>
          <a:p>
            <a:endParaRPr lang="en-US" i="1" dirty="0"/>
          </a:p>
          <a:p>
            <a:endParaRPr lang="en-CA" dirty="0"/>
          </a:p>
        </p:txBody>
      </p:sp>
      <p:sp>
        <p:nvSpPr>
          <p:cNvPr id="4" name="Slide Number Placeholder 3"/>
          <p:cNvSpPr>
            <a:spLocks noGrp="1"/>
          </p:cNvSpPr>
          <p:nvPr>
            <p:ph type="sldNum" sz="quarter" idx="5"/>
          </p:nvPr>
        </p:nvSpPr>
        <p:spPr/>
        <p:txBody>
          <a:bodyPr/>
          <a:lstStyle/>
          <a:p>
            <a:fld id="{04993AB3-AEE3-44F4-BCB8-9242761B6C13}" type="slidenum">
              <a:rPr lang="en-CA" smtClean="0"/>
              <a:t>1</a:t>
            </a:fld>
            <a:endParaRPr lang="en-CA"/>
          </a:p>
        </p:txBody>
      </p:sp>
      <p:sp>
        <p:nvSpPr>
          <p:cNvPr id="5" name="Footer Placeholder 4">
            <a:extLst>
              <a:ext uri="{FF2B5EF4-FFF2-40B4-BE49-F238E27FC236}">
                <a16:creationId xmlns:a16="http://schemas.microsoft.com/office/drawing/2014/main" id="{73F4A22C-9DA1-4DEB-BF1F-445BB4B0390E}"/>
              </a:ext>
            </a:extLst>
          </p:cNvPr>
          <p:cNvSpPr>
            <a:spLocks noGrp="1"/>
          </p:cNvSpPr>
          <p:nvPr>
            <p:ph type="ftr" sz="quarter" idx="4"/>
          </p:nvPr>
        </p:nvSpPr>
        <p:spPr/>
        <p:txBody>
          <a:bodyPr/>
          <a:lstStyle/>
          <a:p>
            <a:r>
              <a:rPr lang="en-US"/>
              <a:t>All Rights reserved to National Indigenous Survivors of Child Welfare Network @2019</a:t>
            </a:r>
            <a:endParaRPr lang="en-CA"/>
          </a:p>
        </p:txBody>
      </p:sp>
      <p:sp>
        <p:nvSpPr>
          <p:cNvPr id="6" name="Header Placeholder 5">
            <a:extLst>
              <a:ext uri="{FF2B5EF4-FFF2-40B4-BE49-F238E27FC236}">
                <a16:creationId xmlns:a16="http://schemas.microsoft.com/office/drawing/2014/main" id="{D26BC3FF-63D3-4BDC-AFA1-9251FAB1B4A7}"/>
              </a:ext>
            </a:extLst>
          </p:cNvPr>
          <p:cNvSpPr>
            <a:spLocks noGrp="1"/>
          </p:cNvSpPr>
          <p:nvPr>
            <p:ph type="hdr" sz="quarter"/>
          </p:nvPr>
        </p:nvSpPr>
        <p:spPr/>
        <p:txBody>
          <a:bodyPr/>
          <a:lstStyle/>
          <a:p>
            <a:endParaRPr lang="en-CA"/>
          </a:p>
        </p:txBody>
      </p:sp>
    </p:spTree>
    <p:extLst>
      <p:ext uri="{BB962C8B-B14F-4D97-AF65-F5344CB8AC3E}">
        <p14:creationId xmlns:p14="http://schemas.microsoft.com/office/powerpoint/2010/main" val="1333518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4993AB3-AEE3-44F4-BCB8-9242761B6C13}" type="slidenum">
              <a:rPr lang="en-CA" smtClean="0"/>
              <a:t>2</a:t>
            </a:fld>
            <a:endParaRPr lang="en-CA"/>
          </a:p>
        </p:txBody>
      </p:sp>
      <p:sp>
        <p:nvSpPr>
          <p:cNvPr id="5" name="Footer Placeholder 4">
            <a:extLst>
              <a:ext uri="{FF2B5EF4-FFF2-40B4-BE49-F238E27FC236}">
                <a16:creationId xmlns:a16="http://schemas.microsoft.com/office/drawing/2014/main" id="{8CABFB13-D4DD-4A35-B00F-1A482F826F62}"/>
              </a:ext>
            </a:extLst>
          </p:cNvPr>
          <p:cNvSpPr>
            <a:spLocks noGrp="1"/>
          </p:cNvSpPr>
          <p:nvPr>
            <p:ph type="ftr" sz="quarter" idx="4"/>
          </p:nvPr>
        </p:nvSpPr>
        <p:spPr/>
        <p:txBody>
          <a:bodyPr/>
          <a:lstStyle/>
          <a:p>
            <a:r>
              <a:rPr lang="en-US"/>
              <a:t>All Rights reserved to National Indigenous Survivors of Child Welfare Network @2019</a:t>
            </a:r>
            <a:endParaRPr lang="en-CA"/>
          </a:p>
        </p:txBody>
      </p:sp>
      <p:sp>
        <p:nvSpPr>
          <p:cNvPr id="6" name="Header Placeholder 5">
            <a:extLst>
              <a:ext uri="{FF2B5EF4-FFF2-40B4-BE49-F238E27FC236}">
                <a16:creationId xmlns:a16="http://schemas.microsoft.com/office/drawing/2014/main" id="{DA0E6B6C-2A2B-4A1D-AEB1-9EF33C8DA017}"/>
              </a:ext>
            </a:extLst>
          </p:cNvPr>
          <p:cNvSpPr>
            <a:spLocks noGrp="1"/>
          </p:cNvSpPr>
          <p:nvPr>
            <p:ph type="hdr" sz="quarter"/>
          </p:nvPr>
        </p:nvSpPr>
        <p:spPr/>
        <p:txBody>
          <a:bodyPr/>
          <a:lstStyle/>
          <a:p>
            <a:endParaRPr lang="en-CA"/>
          </a:p>
        </p:txBody>
      </p:sp>
    </p:spTree>
    <p:extLst>
      <p:ext uri="{BB962C8B-B14F-4D97-AF65-F5344CB8AC3E}">
        <p14:creationId xmlns:p14="http://schemas.microsoft.com/office/powerpoint/2010/main" val="3642145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Unlearning – harmful stereotypes, prejudices, violence, learned behaviour, how/if we contribute to the status quo – sexism, homophobia, violence, gossip, </a:t>
            </a:r>
          </a:p>
          <a:p>
            <a:endParaRPr lang="en-CA" dirty="0"/>
          </a:p>
          <a:p>
            <a:pPr fontAlgn="base"/>
            <a:r>
              <a:rPr lang="en-CA" dirty="0"/>
              <a:t>Confronting ourselves and our own roles of power and oppression in our communities and the bigger picture.</a:t>
            </a:r>
          </a:p>
          <a:p>
            <a:pPr fontAlgn="base"/>
            <a:r>
              <a:rPr lang="en-CA" dirty="0"/>
              <a:t>Being First Nation, Metis or Inuit doesn’t mean you aren’t capable of uttering discriminatory, sexist, homophobic/transphobic  etc.,  and not realizing the power that you hold, and how your actions affect other people you will inevitably fall into sustaining and contributing to the larger picture of perpetuating harm.</a:t>
            </a:r>
          </a:p>
          <a:p>
            <a:pPr fontAlgn="base"/>
            <a:endParaRPr lang="en-CA" dirty="0"/>
          </a:p>
          <a:p>
            <a:pPr fontAlgn="base"/>
            <a:r>
              <a:rPr lang="en-CA" dirty="0"/>
              <a:t>When you don’t know what you don’t know, how do you know?</a:t>
            </a:r>
          </a:p>
          <a:p>
            <a:pPr fontAlgn="base"/>
            <a:endParaRPr lang="en-CA" dirty="0"/>
          </a:p>
          <a:p>
            <a:endParaRPr lang="en-CA" dirty="0"/>
          </a:p>
        </p:txBody>
      </p:sp>
      <p:sp>
        <p:nvSpPr>
          <p:cNvPr id="4" name="Slide Number Placeholder 3"/>
          <p:cNvSpPr>
            <a:spLocks noGrp="1"/>
          </p:cNvSpPr>
          <p:nvPr>
            <p:ph type="sldNum" sz="quarter" idx="5"/>
          </p:nvPr>
        </p:nvSpPr>
        <p:spPr/>
        <p:txBody>
          <a:bodyPr/>
          <a:lstStyle/>
          <a:p>
            <a:fld id="{04993AB3-AEE3-44F4-BCB8-9242761B6C13}" type="slidenum">
              <a:rPr lang="en-CA" smtClean="0"/>
              <a:t>4</a:t>
            </a:fld>
            <a:endParaRPr lang="en-CA"/>
          </a:p>
        </p:txBody>
      </p:sp>
      <p:sp>
        <p:nvSpPr>
          <p:cNvPr id="5" name="Footer Placeholder 4">
            <a:extLst>
              <a:ext uri="{FF2B5EF4-FFF2-40B4-BE49-F238E27FC236}">
                <a16:creationId xmlns:a16="http://schemas.microsoft.com/office/drawing/2014/main" id="{FEDABF6A-CC83-4E15-9CBA-C7B04D21BCB4}"/>
              </a:ext>
            </a:extLst>
          </p:cNvPr>
          <p:cNvSpPr>
            <a:spLocks noGrp="1"/>
          </p:cNvSpPr>
          <p:nvPr>
            <p:ph type="ftr" sz="quarter" idx="4"/>
          </p:nvPr>
        </p:nvSpPr>
        <p:spPr/>
        <p:txBody>
          <a:bodyPr/>
          <a:lstStyle/>
          <a:p>
            <a:r>
              <a:rPr lang="en-US"/>
              <a:t>All Rights reserved to National Indigenous Survivors of Child Welfare Network @2019</a:t>
            </a:r>
            <a:endParaRPr lang="en-CA"/>
          </a:p>
        </p:txBody>
      </p:sp>
      <p:sp>
        <p:nvSpPr>
          <p:cNvPr id="6" name="Header Placeholder 5">
            <a:extLst>
              <a:ext uri="{FF2B5EF4-FFF2-40B4-BE49-F238E27FC236}">
                <a16:creationId xmlns:a16="http://schemas.microsoft.com/office/drawing/2014/main" id="{A34ABCD7-6143-42A2-B484-09DC10DFF642}"/>
              </a:ext>
            </a:extLst>
          </p:cNvPr>
          <p:cNvSpPr>
            <a:spLocks noGrp="1"/>
          </p:cNvSpPr>
          <p:nvPr>
            <p:ph type="hdr" sz="quarter"/>
          </p:nvPr>
        </p:nvSpPr>
        <p:spPr/>
        <p:txBody>
          <a:bodyPr/>
          <a:lstStyle/>
          <a:p>
            <a:endParaRPr lang="en-CA"/>
          </a:p>
        </p:txBody>
      </p:sp>
    </p:spTree>
    <p:extLst>
      <p:ext uri="{BB962C8B-B14F-4D97-AF65-F5344CB8AC3E}">
        <p14:creationId xmlns:p14="http://schemas.microsoft.com/office/powerpoint/2010/main" val="1148582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Socialization tells us girls wear pink, boys wear blue,  there is no room for deviation and any thing outside of the “norm’  we are afraid of to make space for 2spirit, Lesbian, gay, queer and bi folks who don’t feel safe in cultural spaces in our communities.</a:t>
            </a:r>
          </a:p>
          <a:p>
            <a:r>
              <a:rPr lang="en-CA" dirty="0"/>
              <a:t>Majority of people don’t see things beyond their OWN experiences. </a:t>
            </a:r>
          </a:p>
          <a:p>
            <a:r>
              <a:rPr lang="en-US" dirty="0"/>
              <a:t>Heterosexism is dominant in the culture, and difference is not supported or encouraged.</a:t>
            </a:r>
            <a:endParaRPr lang="en-CA" dirty="0"/>
          </a:p>
        </p:txBody>
      </p:sp>
      <p:sp>
        <p:nvSpPr>
          <p:cNvPr id="4" name="Slide Number Placeholder 3"/>
          <p:cNvSpPr>
            <a:spLocks noGrp="1"/>
          </p:cNvSpPr>
          <p:nvPr>
            <p:ph type="sldNum" sz="quarter" idx="5"/>
          </p:nvPr>
        </p:nvSpPr>
        <p:spPr/>
        <p:txBody>
          <a:bodyPr/>
          <a:lstStyle/>
          <a:p>
            <a:fld id="{04993AB3-AEE3-44F4-BCB8-9242761B6C13}" type="slidenum">
              <a:rPr lang="en-CA" smtClean="0"/>
              <a:t>5</a:t>
            </a:fld>
            <a:endParaRPr lang="en-CA"/>
          </a:p>
        </p:txBody>
      </p:sp>
      <p:sp>
        <p:nvSpPr>
          <p:cNvPr id="5" name="Footer Placeholder 4">
            <a:extLst>
              <a:ext uri="{FF2B5EF4-FFF2-40B4-BE49-F238E27FC236}">
                <a16:creationId xmlns:a16="http://schemas.microsoft.com/office/drawing/2014/main" id="{9F45A697-C050-4729-8B0C-AA8899159ED4}"/>
              </a:ext>
            </a:extLst>
          </p:cNvPr>
          <p:cNvSpPr>
            <a:spLocks noGrp="1"/>
          </p:cNvSpPr>
          <p:nvPr>
            <p:ph type="ftr" sz="quarter" idx="4"/>
          </p:nvPr>
        </p:nvSpPr>
        <p:spPr/>
        <p:txBody>
          <a:bodyPr/>
          <a:lstStyle/>
          <a:p>
            <a:r>
              <a:rPr lang="en-US"/>
              <a:t>All Rights reserved to National Indigenous Survivors of Child Welfare Network @2019</a:t>
            </a:r>
            <a:endParaRPr lang="en-CA"/>
          </a:p>
        </p:txBody>
      </p:sp>
      <p:sp>
        <p:nvSpPr>
          <p:cNvPr id="6" name="Header Placeholder 5">
            <a:extLst>
              <a:ext uri="{FF2B5EF4-FFF2-40B4-BE49-F238E27FC236}">
                <a16:creationId xmlns:a16="http://schemas.microsoft.com/office/drawing/2014/main" id="{D922CF07-EC78-453F-90ED-FE4001AD4839}"/>
              </a:ext>
            </a:extLst>
          </p:cNvPr>
          <p:cNvSpPr>
            <a:spLocks noGrp="1"/>
          </p:cNvSpPr>
          <p:nvPr>
            <p:ph type="hdr" sz="quarter"/>
          </p:nvPr>
        </p:nvSpPr>
        <p:spPr/>
        <p:txBody>
          <a:bodyPr/>
          <a:lstStyle/>
          <a:p>
            <a:endParaRPr lang="en-CA"/>
          </a:p>
        </p:txBody>
      </p:sp>
    </p:spTree>
    <p:extLst>
      <p:ext uri="{BB962C8B-B14F-4D97-AF65-F5344CB8AC3E}">
        <p14:creationId xmlns:p14="http://schemas.microsoft.com/office/powerpoint/2010/main" val="3943596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4993AB3-AEE3-44F4-BCB8-9242761B6C13}" type="slidenum">
              <a:rPr lang="en-CA" smtClean="0"/>
              <a:t>6</a:t>
            </a:fld>
            <a:endParaRPr lang="en-CA"/>
          </a:p>
        </p:txBody>
      </p:sp>
      <p:sp>
        <p:nvSpPr>
          <p:cNvPr id="5" name="Footer Placeholder 4">
            <a:extLst>
              <a:ext uri="{FF2B5EF4-FFF2-40B4-BE49-F238E27FC236}">
                <a16:creationId xmlns:a16="http://schemas.microsoft.com/office/drawing/2014/main" id="{01B74DA0-8526-4D60-9747-C67A20A4B9F9}"/>
              </a:ext>
            </a:extLst>
          </p:cNvPr>
          <p:cNvSpPr>
            <a:spLocks noGrp="1"/>
          </p:cNvSpPr>
          <p:nvPr>
            <p:ph type="ftr" sz="quarter" idx="4"/>
          </p:nvPr>
        </p:nvSpPr>
        <p:spPr/>
        <p:txBody>
          <a:bodyPr/>
          <a:lstStyle/>
          <a:p>
            <a:r>
              <a:rPr lang="en-US"/>
              <a:t>All Rights reserved to National Indigenous Survivors of Child Welfare Network @2019</a:t>
            </a:r>
            <a:endParaRPr lang="en-CA"/>
          </a:p>
        </p:txBody>
      </p:sp>
      <p:sp>
        <p:nvSpPr>
          <p:cNvPr id="6" name="Header Placeholder 5">
            <a:extLst>
              <a:ext uri="{FF2B5EF4-FFF2-40B4-BE49-F238E27FC236}">
                <a16:creationId xmlns:a16="http://schemas.microsoft.com/office/drawing/2014/main" id="{9FA64AAC-9452-4572-8438-1808911667EA}"/>
              </a:ext>
            </a:extLst>
          </p:cNvPr>
          <p:cNvSpPr>
            <a:spLocks noGrp="1"/>
          </p:cNvSpPr>
          <p:nvPr>
            <p:ph type="hdr" sz="quarter"/>
          </p:nvPr>
        </p:nvSpPr>
        <p:spPr/>
        <p:txBody>
          <a:bodyPr/>
          <a:lstStyle/>
          <a:p>
            <a:endParaRPr lang="en-CA"/>
          </a:p>
        </p:txBody>
      </p:sp>
    </p:spTree>
    <p:extLst>
      <p:ext uri="{BB962C8B-B14F-4D97-AF65-F5344CB8AC3E}">
        <p14:creationId xmlns:p14="http://schemas.microsoft.com/office/powerpoint/2010/main" val="4191060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5"/>
          </p:nvPr>
        </p:nvSpPr>
        <p:spPr/>
        <p:txBody>
          <a:bodyPr/>
          <a:lstStyle/>
          <a:p>
            <a:fld id="{04993AB3-AEE3-44F4-BCB8-9242761B6C13}" type="slidenum">
              <a:rPr lang="en-CA" smtClean="0"/>
              <a:t>7</a:t>
            </a:fld>
            <a:endParaRPr lang="en-CA"/>
          </a:p>
        </p:txBody>
      </p:sp>
      <p:sp>
        <p:nvSpPr>
          <p:cNvPr id="5" name="Footer Placeholder 4">
            <a:extLst>
              <a:ext uri="{FF2B5EF4-FFF2-40B4-BE49-F238E27FC236}">
                <a16:creationId xmlns:a16="http://schemas.microsoft.com/office/drawing/2014/main" id="{65FE4905-9D10-42AD-93A1-D2865C5CC251}"/>
              </a:ext>
            </a:extLst>
          </p:cNvPr>
          <p:cNvSpPr>
            <a:spLocks noGrp="1"/>
          </p:cNvSpPr>
          <p:nvPr>
            <p:ph type="ftr" sz="quarter" idx="4"/>
          </p:nvPr>
        </p:nvSpPr>
        <p:spPr/>
        <p:txBody>
          <a:bodyPr/>
          <a:lstStyle/>
          <a:p>
            <a:r>
              <a:rPr lang="en-US"/>
              <a:t>All Rights reserved to National Indigenous Survivors of Child Welfare Network @2019</a:t>
            </a:r>
            <a:endParaRPr lang="en-CA"/>
          </a:p>
        </p:txBody>
      </p:sp>
      <p:sp>
        <p:nvSpPr>
          <p:cNvPr id="6" name="Header Placeholder 5">
            <a:extLst>
              <a:ext uri="{FF2B5EF4-FFF2-40B4-BE49-F238E27FC236}">
                <a16:creationId xmlns:a16="http://schemas.microsoft.com/office/drawing/2014/main" id="{52C5FAA1-0692-49AA-9806-1482F01CBB8D}"/>
              </a:ext>
            </a:extLst>
          </p:cNvPr>
          <p:cNvSpPr>
            <a:spLocks noGrp="1"/>
          </p:cNvSpPr>
          <p:nvPr>
            <p:ph type="hdr" sz="quarter"/>
          </p:nvPr>
        </p:nvSpPr>
        <p:spPr/>
        <p:txBody>
          <a:bodyPr/>
          <a:lstStyle/>
          <a:p>
            <a:endParaRPr lang="en-CA"/>
          </a:p>
        </p:txBody>
      </p:sp>
    </p:spTree>
    <p:extLst>
      <p:ext uri="{BB962C8B-B14F-4D97-AF65-F5344CB8AC3E}">
        <p14:creationId xmlns:p14="http://schemas.microsoft.com/office/powerpoint/2010/main" val="3067964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4993AB3-AEE3-44F4-BCB8-9242761B6C13}" type="slidenum">
              <a:rPr lang="en-CA" smtClean="0"/>
              <a:t>8</a:t>
            </a:fld>
            <a:endParaRPr lang="en-CA"/>
          </a:p>
        </p:txBody>
      </p:sp>
      <p:sp>
        <p:nvSpPr>
          <p:cNvPr id="5" name="Footer Placeholder 4">
            <a:extLst>
              <a:ext uri="{FF2B5EF4-FFF2-40B4-BE49-F238E27FC236}">
                <a16:creationId xmlns:a16="http://schemas.microsoft.com/office/drawing/2014/main" id="{FF99DEEA-E42B-4D56-B4AD-6D11A734222F}"/>
              </a:ext>
            </a:extLst>
          </p:cNvPr>
          <p:cNvSpPr>
            <a:spLocks noGrp="1"/>
          </p:cNvSpPr>
          <p:nvPr>
            <p:ph type="ftr" sz="quarter" idx="4"/>
          </p:nvPr>
        </p:nvSpPr>
        <p:spPr/>
        <p:txBody>
          <a:bodyPr/>
          <a:lstStyle/>
          <a:p>
            <a:r>
              <a:rPr lang="en-US"/>
              <a:t>All Rights reserved to National Indigenous Survivors of Child Welfare Network @2019</a:t>
            </a:r>
            <a:endParaRPr lang="en-CA"/>
          </a:p>
        </p:txBody>
      </p:sp>
      <p:sp>
        <p:nvSpPr>
          <p:cNvPr id="6" name="Header Placeholder 5">
            <a:extLst>
              <a:ext uri="{FF2B5EF4-FFF2-40B4-BE49-F238E27FC236}">
                <a16:creationId xmlns:a16="http://schemas.microsoft.com/office/drawing/2014/main" id="{15FA780F-3502-4D6C-878C-018659ACF6AF}"/>
              </a:ext>
            </a:extLst>
          </p:cNvPr>
          <p:cNvSpPr>
            <a:spLocks noGrp="1"/>
          </p:cNvSpPr>
          <p:nvPr>
            <p:ph type="hdr" sz="quarter"/>
          </p:nvPr>
        </p:nvSpPr>
        <p:spPr/>
        <p:txBody>
          <a:bodyPr/>
          <a:lstStyle/>
          <a:p>
            <a:endParaRPr lang="en-CA"/>
          </a:p>
        </p:txBody>
      </p:sp>
    </p:spTree>
    <p:extLst>
      <p:ext uri="{BB962C8B-B14F-4D97-AF65-F5344CB8AC3E}">
        <p14:creationId xmlns:p14="http://schemas.microsoft.com/office/powerpoint/2010/main" val="2639564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4993AB3-AEE3-44F4-BCB8-9242761B6C13}" type="slidenum">
              <a:rPr lang="en-CA" smtClean="0"/>
              <a:t>9</a:t>
            </a:fld>
            <a:endParaRPr lang="en-CA"/>
          </a:p>
        </p:txBody>
      </p:sp>
      <p:sp>
        <p:nvSpPr>
          <p:cNvPr id="5" name="Footer Placeholder 4">
            <a:extLst>
              <a:ext uri="{FF2B5EF4-FFF2-40B4-BE49-F238E27FC236}">
                <a16:creationId xmlns:a16="http://schemas.microsoft.com/office/drawing/2014/main" id="{3EF6B20D-D64A-4034-9203-31BE74A0F934}"/>
              </a:ext>
            </a:extLst>
          </p:cNvPr>
          <p:cNvSpPr>
            <a:spLocks noGrp="1"/>
          </p:cNvSpPr>
          <p:nvPr>
            <p:ph type="ftr" sz="quarter" idx="4"/>
          </p:nvPr>
        </p:nvSpPr>
        <p:spPr/>
        <p:txBody>
          <a:bodyPr/>
          <a:lstStyle/>
          <a:p>
            <a:r>
              <a:rPr lang="en-US"/>
              <a:t>All Rights reserved to National Indigenous Survivors of Child Welfare Network @2019</a:t>
            </a:r>
            <a:endParaRPr lang="en-CA"/>
          </a:p>
        </p:txBody>
      </p:sp>
      <p:sp>
        <p:nvSpPr>
          <p:cNvPr id="6" name="Header Placeholder 5">
            <a:extLst>
              <a:ext uri="{FF2B5EF4-FFF2-40B4-BE49-F238E27FC236}">
                <a16:creationId xmlns:a16="http://schemas.microsoft.com/office/drawing/2014/main" id="{514EEE52-D28C-4E9E-9D28-B4B45804A0CC}"/>
              </a:ext>
            </a:extLst>
          </p:cNvPr>
          <p:cNvSpPr>
            <a:spLocks noGrp="1"/>
          </p:cNvSpPr>
          <p:nvPr>
            <p:ph type="hdr" sz="quarter"/>
          </p:nvPr>
        </p:nvSpPr>
        <p:spPr/>
        <p:txBody>
          <a:bodyPr/>
          <a:lstStyle/>
          <a:p>
            <a:endParaRPr lang="en-CA"/>
          </a:p>
        </p:txBody>
      </p:sp>
    </p:spTree>
    <p:extLst>
      <p:ext uri="{BB962C8B-B14F-4D97-AF65-F5344CB8AC3E}">
        <p14:creationId xmlns:p14="http://schemas.microsoft.com/office/powerpoint/2010/main" val="3566037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D86E8-1C03-4C90-85F0-9D7A938D47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D94D3D9E-92DD-44E5-9911-0D6994DBBF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FD4D0A6D-7FA7-462F-B807-AFD95C1BF100}"/>
              </a:ext>
            </a:extLst>
          </p:cNvPr>
          <p:cNvSpPr>
            <a:spLocks noGrp="1"/>
          </p:cNvSpPr>
          <p:nvPr>
            <p:ph type="dt" sz="half" idx="10"/>
          </p:nvPr>
        </p:nvSpPr>
        <p:spPr/>
        <p:txBody>
          <a:bodyPr/>
          <a:lstStyle/>
          <a:p>
            <a:fld id="{E41C4AC3-746A-4BF5-887A-D34A9971D5F7}" type="datetime1">
              <a:rPr lang="en-CA" smtClean="0"/>
              <a:t>2019-03-29</a:t>
            </a:fld>
            <a:endParaRPr lang="en-CA"/>
          </a:p>
        </p:txBody>
      </p:sp>
      <p:sp>
        <p:nvSpPr>
          <p:cNvPr id="5" name="Footer Placeholder 4">
            <a:extLst>
              <a:ext uri="{FF2B5EF4-FFF2-40B4-BE49-F238E27FC236}">
                <a16:creationId xmlns:a16="http://schemas.microsoft.com/office/drawing/2014/main" id="{3C7A5DFA-7F53-4BD7-9C2D-A04EC8F0AF5D}"/>
              </a:ext>
            </a:extLst>
          </p:cNvPr>
          <p:cNvSpPr>
            <a:spLocks noGrp="1"/>
          </p:cNvSpPr>
          <p:nvPr>
            <p:ph type="ftr" sz="quarter" idx="11"/>
          </p:nvPr>
        </p:nvSpPr>
        <p:spPr/>
        <p:txBody>
          <a:bodyPr/>
          <a:lstStyle/>
          <a:p>
            <a:r>
              <a:rPr lang="en-US"/>
              <a:t>All Rights reserved to National Indigenous Survivors of Child Welfare Network @2019</a:t>
            </a:r>
            <a:endParaRPr lang="en-CA"/>
          </a:p>
        </p:txBody>
      </p:sp>
      <p:sp>
        <p:nvSpPr>
          <p:cNvPr id="6" name="Slide Number Placeholder 5">
            <a:extLst>
              <a:ext uri="{FF2B5EF4-FFF2-40B4-BE49-F238E27FC236}">
                <a16:creationId xmlns:a16="http://schemas.microsoft.com/office/drawing/2014/main" id="{AF8D9A9C-294E-4B7F-A397-4E85F5C39F7A}"/>
              </a:ext>
            </a:extLst>
          </p:cNvPr>
          <p:cNvSpPr>
            <a:spLocks noGrp="1"/>
          </p:cNvSpPr>
          <p:nvPr>
            <p:ph type="sldNum" sz="quarter" idx="12"/>
          </p:nvPr>
        </p:nvSpPr>
        <p:spPr/>
        <p:txBody>
          <a:bodyPr/>
          <a:lstStyle/>
          <a:p>
            <a:fld id="{10A78189-970D-467B-88D0-E1324BD9CE64}" type="slidenum">
              <a:rPr lang="en-CA" smtClean="0"/>
              <a:t>‹#›</a:t>
            </a:fld>
            <a:endParaRPr lang="en-CA"/>
          </a:p>
        </p:txBody>
      </p:sp>
    </p:spTree>
    <p:extLst>
      <p:ext uri="{BB962C8B-B14F-4D97-AF65-F5344CB8AC3E}">
        <p14:creationId xmlns:p14="http://schemas.microsoft.com/office/powerpoint/2010/main" val="149677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97E93-F36B-485E-B5F3-364DE06055D8}"/>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0DDFCB4-6806-4655-AD87-4E0ECE1D80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4B502C5-EE9C-4131-A1CB-75CA1281C43B}"/>
              </a:ext>
            </a:extLst>
          </p:cNvPr>
          <p:cNvSpPr>
            <a:spLocks noGrp="1"/>
          </p:cNvSpPr>
          <p:nvPr>
            <p:ph type="dt" sz="half" idx="10"/>
          </p:nvPr>
        </p:nvSpPr>
        <p:spPr/>
        <p:txBody>
          <a:bodyPr/>
          <a:lstStyle/>
          <a:p>
            <a:fld id="{43EE5DFC-DDE7-4AA9-ADAC-F515EFB7A31E}" type="datetime1">
              <a:rPr lang="en-CA" smtClean="0"/>
              <a:t>2019-03-29</a:t>
            </a:fld>
            <a:endParaRPr lang="en-CA"/>
          </a:p>
        </p:txBody>
      </p:sp>
      <p:sp>
        <p:nvSpPr>
          <p:cNvPr id="5" name="Footer Placeholder 4">
            <a:extLst>
              <a:ext uri="{FF2B5EF4-FFF2-40B4-BE49-F238E27FC236}">
                <a16:creationId xmlns:a16="http://schemas.microsoft.com/office/drawing/2014/main" id="{65AB3A6B-0F3C-4C76-A887-A30583F2FEF0}"/>
              </a:ext>
            </a:extLst>
          </p:cNvPr>
          <p:cNvSpPr>
            <a:spLocks noGrp="1"/>
          </p:cNvSpPr>
          <p:nvPr>
            <p:ph type="ftr" sz="quarter" idx="11"/>
          </p:nvPr>
        </p:nvSpPr>
        <p:spPr/>
        <p:txBody>
          <a:bodyPr/>
          <a:lstStyle/>
          <a:p>
            <a:r>
              <a:rPr lang="en-US"/>
              <a:t>All Rights reserved to National Indigenous Survivors of Child Welfare Network @2019</a:t>
            </a:r>
            <a:endParaRPr lang="en-CA"/>
          </a:p>
        </p:txBody>
      </p:sp>
      <p:sp>
        <p:nvSpPr>
          <p:cNvPr id="6" name="Slide Number Placeholder 5">
            <a:extLst>
              <a:ext uri="{FF2B5EF4-FFF2-40B4-BE49-F238E27FC236}">
                <a16:creationId xmlns:a16="http://schemas.microsoft.com/office/drawing/2014/main" id="{A0714682-31E0-4613-B7DB-AC7692A1EBAC}"/>
              </a:ext>
            </a:extLst>
          </p:cNvPr>
          <p:cNvSpPr>
            <a:spLocks noGrp="1"/>
          </p:cNvSpPr>
          <p:nvPr>
            <p:ph type="sldNum" sz="quarter" idx="12"/>
          </p:nvPr>
        </p:nvSpPr>
        <p:spPr/>
        <p:txBody>
          <a:bodyPr/>
          <a:lstStyle/>
          <a:p>
            <a:fld id="{10A78189-970D-467B-88D0-E1324BD9CE64}" type="slidenum">
              <a:rPr lang="en-CA" smtClean="0"/>
              <a:t>‹#›</a:t>
            </a:fld>
            <a:endParaRPr lang="en-CA"/>
          </a:p>
        </p:txBody>
      </p:sp>
    </p:spTree>
    <p:extLst>
      <p:ext uri="{BB962C8B-B14F-4D97-AF65-F5344CB8AC3E}">
        <p14:creationId xmlns:p14="http://schemas.microsoft.com/office/powerpoint/2010/main" val="2262982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5E99BD-1AB7-4B32-927F-AF429290DAB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CBFE5B7-1995-4B1B-B37F-51EB2D7A63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36CC3C0-20CD-407E-9B56-66672F8C501E}"/>
              </a:ext>
            </a:extLst>
          </p:cNvPr>
          <p:cNvSpPr>
            <a:spLocks noGrp="1"/>
          </p:cNvSpPr>
          <p:nvPr>
            <p:ph type="dt" sz="half" idx="10"/>
          </p:nvPr>
        </p:nvSpPr>
        <p:spPr/>
        <p:txBody>
          <a:bodyPr/>
          <a:lstStyle/>
          <a:p>
            <a:fld id="{98592DBC-8D18-42CE-90C9-70B272B3E4B6}" type="datetime1">
              <a:rPr lang="en-CA" smtClean="0"/>
              <a:t>2019-03-29</a:t>
            </a:fld>
            <a:endParaRPr lang="en-CA"/>
          </a:p>
        </p:txBody>
      </p:sp>
      <p:sp>
        <p:nvSpPr>
          <p:cNvPr id="5" name="Footer Placeholder 4">
            <a:extLst>
              <a:ext uri="{FF2B5EF4-FFF2-40B4-BE49-F238E27FC236}">
                <a16:creationId xmlns:a16="http://schemas.microsoft.com/office/drawing/2014/main" id="{D2A4E468-A04F-41B1-A925-C8B29AA0A903}"/>
              </a:ext>
            </a:extLst>
          </p:cNvPr>
          <p:cNvSpPr>
            <a:spLocks noGrp="1"/>
          </p:cNvSpPr>
          <p:nvPr>
            <p:ph type="ftr" sz="quarter" idx="11"/>
          </p:nvPr>
        </p:nvSpPr>
        <p:spPr/>
        <p:txBody>
          <a:bodyPr/>
          <a:lstStyle/>
          <a:p>
            <a:r>
              <a:rPr lang="en-US"/>
              <a:t>All Rights reserved to National Indigenous Survivors of Child Welfare Network @2019</a:t>
            </a:r>
            <a:endParaRPr lang="en-CA"/>
          </a:p>
        </p:txBody>
      </p:sp>
      <p:sp>
        <p:nvSpPr>
          <p:cNvPr id="6" name="Slide Number Placeholder 5">
            <a:extLst>
              <a:ext uri="{FF2B5EF4-FFF2-40B4-BE49-F238E27FC236}">
                <a16:creationId xmlns:a16="http://schemas.microsoft.com/office/drawing/2014/main" id="{BAF6F552-E15E-4073-9A91-EB881A0E4F6A}"/>
              </a:ext>
            </a:extLst>
          </p:cNvPr>
          <p:cNvSpPr>
            <a:spLocks noGrp="1"/>
          </p:cNvSpPr>
          <p:nvPr>
            <p:ph type="sldNum" sz="quarter" idx="12"/>
          </p:nvPr>
        </p:nvSpPr>
        <p:spPr/>
        <p:txBody>
          <a:bodyPr/>
          <a:lstStyle/>
          <a:p>
            <a:fld id="{10A78189-970D-467B-88D0-E1324BD9CE64}" type="slidenum">
              <a:rPr lang="en-CA" smtClean="0"/>
              <a:t>‹#›</a:t>
            </a:fld>
            <a:endParaRPr lang="en-CA"/>
          </a:p>
        </p:txBody>
      </p:sp>
    </p:spTree>
    <p:extLst>
      <p:ext uri="{BB962C8B-B14F-4D97-AF65-F5344CB8AC3E}">
        <p14:creationId xmlns:p14="http://schemas.microsoft.com/office/powerpoint/2010/main" val="1226147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3BC7-0626-4F20-ADF6-2F6A165DF670}"/>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F1892B8-DAAE-4A8A-B8FF-4CDCE0A50F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4986A2C-41F7-4B15-BEDE-126D9A9A5D6B}"/>
              </a:ext>
            </a:extLst>
          </p:cNvPr>
          <p:cNvSpPr>
            <a:spLocks noGrp="1"/>
          </p:cNvSpPr>
          <p:nvPr>
            <p:ph type="dt" sz="half" idx="10"/>
          </p:nvPr>
        </p:nvSpPr>
        <p:spPr/>
        <p:txBody>
          <a:bodyPr/>
          <a:lstStyle/>
          <a:p>
            <a:fld id="{CD55CDBF-336C-4DED-9256-9B6FE9FE5221}" type="datetime1">
              <a:rPr lang="en-CA" smtClean="0"/>
              <a:t>2019-03-29</a:t>
            </a:fld>
            <a:endParaRPr lang="en-CA"/>
          </a:p>
        </p:txBody>
      </p:sp>
      <p:sp>
        <p:nvSpPr>
          <p:cNvPr id="5" name="Footer Placeholder 4">
            <a:extLst>
              <a:ext uri="{FF2B5EF4-FFF2-40B4-BE49-F238E27FC236}">
                <a16:creationId xmlns:a16="http://schemas.microsoft.com/office/drawing/2014/main" id="{E279EA29-5D4C-43C0-BDB5-4B1FAB7D25D3}"/>
              </a:ext>
            </a:extLst>
          </p:cNvPr>
          <p:cNvSpPr>
            <a:spLocks noGrp="1"/>
          </p:cNvSpPr>
          <p:nvPr>
            <p:ph type="ftr" sz="quarter" idx="11"/>
          </p:nvPr>
        </p:nvSpPr>
        <p:spPr/>
        <p:txBody>
          <a:bodyPr/>
          <a:lstStyle/>
          <a:p>
            <a:r>
              <a:rPr lang="en-US"/>
              <a:t>All Rights reserved to National Indigenous Survivors of Child Welfare Network @2019</a:t>
            </a:r>
            <a:endParaRPr lang="en-CA"/>
          </a:p>
        </p:txBody>
      </p:sp>
      <p:sp>
        <p:nvSpPr>
          <p:cNvPr id="6" name="Slide Number Placeholder 5">
            <a:extLst>
              <a:ext uri="{FF2B5EF4-FFF2-40B4-BE49-F238E27FC236}">
                <a16:creationId xmlns:a16="http://schemas.microsoft.com/office/drawing/2014/main" id="{3A1C412F-2793-412E-8681-F965AECA1CDC}"/>
              </a:ext>
            </a:extLst>
          </p:cNvPr>
          <p:cNvSpPr>
            <a:spLocks noGrp="1"/>
          </p:cNvSpPr>
          <p:nvPr>
            <p:ph type="sldNum" sz="quarter" idx="12"/>
          </p:nvPr>
        </p:nvSpPr>
        <p:spPr/>
        <p:txBody>
          <a:bodyPr/>
          <a:lstStyle/>
          <a:p>
            <a:fld id="{10A78189-970D-467B-88D0-E1324BD9CE64}" type="slidenum">
              <a:rPr lang="en-CA" smtClean="0"/>
              <a:t>‹#›</a:t>
            </a:fld>
            <a:endParaRPr lang="en-CA"/>
          </a:p>
        </p:txBody>
      </p:sp>
    </p:spTree>
    <p:extLst>
      <p:ext uri="{BB962C8B-B14F-4D97-AF65-F5344CB8AC3E}">
        <p14:creationId xmlns:p14="http://schemas.microsoft.com/office/powerpoint/2010/main" val="987256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77D57-725A-424C-8E5D-BB1C7A6103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A1F2C3E2-AA72-497F-860F-2250501C33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47069D-6D86-41DE-BFC0-D1136CF9AA26}"/>
              </a:ext>
            </a:extLst>
          </p:cNvPr>
          <p:cNvSpPr>
            <a:spLocks noGrp="1"/>
          </p:cNvSpPr>
          <p:nvPr>
            <p:ph type="dt" sz="half" idx="10"/>
          </p:nvPr>
        </p:nvSpPr>
        <p:spPr/>
        <p:txBody>
          <a:bodyPr/>
          <a:lstStyle/>
          <a:p>
            <a:fld id="{71C5DE38-D518-4897-9E30-F8A64D3B9FFD}" type="datetime1">
              <a:rPr lang="en-CA" smtClean="0"/>
              <a:t>2019-03-29</a:t>
            </a:fld>
            <a:endParaRPr lang="en-CA"/>
          </a:p>
        </p:txBody>
      </p:sp>
      <p:sp>
        <p:nvSpPr>
          <p:cNvPr id="5" name="Footer Placeholder 4">
            <a:extLst>
              <a:ext uri="{FF2B5EF4-FFF2-40B4-BE49-F238E27FC236}">
                <a16:creationId xmlns:a16="http://schemas.microsoft.com/office/drawing/2014/main" id="{265FBB9F-A074-4D52-80D2-AE3D22564B68}"/>
              </a:ext>
            </a:extLst>
          </p:cNvPr>
          <p:cNvSpPr>
            <a:spLocks noGrp="1"/>
          </p:cNvSpPr>
          <p:nvPr>
            <p:ph type="ftr" sz="quarter" idx="11"/>
          </p:nvPr>
        </p:nvSpPr>
        <p:spPr/>
        <p:txBody>
          <a:bodyPr/>
          <a:lstStyle/>
          <a:p>
            <a:r>
              <a:rPr lang="en-US"/>
              <a:t>All Rights reserved to National Indigenous Survivors of Child Welfare Network @2019</a:t>
            </a:r>
            <a:endParaRPr lang="en-CA"/>
          </a:p>
        </p:txBody>
      </p:sp>
      <p:sp>
        <p:nvSpPr>
          <p:cNvPr id="6" name="Slide Number Placeholder 5">
            <a:extLst>
              <a:ext uri="{FF2B5EF4-FFF2-40B4-BE49-F238E27FC236}">
                <a16:creationId xmlns:a16="http://schemas.microsoft.com/office/drawing/2014/main" id="{1669F707-A4C1-465B-9462-1412CAC11FF8}"/>
              </a:ext>
            </a:extLst>
          </p:cNvPr>
          <p:cNvSpPr>
            <a:spLocks noGrp="1"/>
          </p:cNvSpPr>
          <p:nvPr>
            <p:ph type="sldNum" sz="quarter" idx="12"/>
          </p:nvPr>
        </p:nvSpPr>
        <p:spPr/>
        <p:txBody>
          <a:bodyPr/>
          <a:lstStyle/>
          <a:p>
            <a:fld id="{10A78189-970D-467B-88D0-E1324BD9CE64}" type="slidenum">
              <a:rPr lang="en-CA" smtClean="0"/>
              <a:t>‹#›</a:t>
            </a:fld>
            <a:endParaRPr lang="en-CA"/>
          </a:p>
        </p:txBody>
      </p:sp>
    </p:spTree>
    <p:extLst>
      <p:ext uri="{BB962C8B-B14F-4D97-AF65-F5344CB8AC3E}">
        <p14:creationId xmlns:p14="http://schemas.microsoft.com/office/powerpoint/2010/main" val="3433578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E4361-A26D-4977-AE7F-D3CC94F2216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9CFC0030-1594-4137-87E1-67B60B3BDC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632BE836-1BF0-4C56-835F-99216DE8DE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F8D32F5-9F77-49FA-93A2-5AD066ED65B4}"/>
              </a:ext>
            </a:extLst>
          </p:cNvPr>
          <p:cNvSpPr>
            <a:spLocks noGrp="1"/>
          </p:cNvSpPr>
          <p:nvPr>
            <p:ph type="dt" sz="half" idx="10"/>
          </p:nvPr>
        </p:nvSpPr>
        <p:spPr/>
        <p:txBody>
          <a:bodyPr/>
          <a:lstStyle/>
          <a:p>
            <a:fld id="{A279FD32-8F8C-4ACF-810F-F76310835CCA}" type="datetime1">
              <a:rPr lang="en-CA" smtClean="0"/>
              <a:t>2019-03-29</a:t>
            </a:fld>
            <a:endParaRPr lang="en-CA"/>
          </a:p>
        </p:txBody>
      </p:sp>
      <p:sp>
        <p:nvSpPr>
          <p:cNvPr id="6" name="Footer Placeholder 5">
            <a:extLst>
              <a:ext uri="{FF2B5EF4-FFF2-40B4-BE49-F238E27FC236}">
                <a16:creationId xmlns:a16="http://schemas.microsoft.com/office/drawing/2014/main" id="{94C5A9BC-CFCA-42C2-A164-15A354D374F3}"/>
              </a:ext>
            </a:extLst>
          </p:cNvPr>
          <p:cNvSpPr>
            <a:spLocks noGrp="1"/>
          </p:cNvSpPr>
          <p:nvPr>
            <p:ph type="ftr" sz="quarter" idx="11"/>
          </p:nvPr>
        </p:nvSpPr>
        <p:spPr/>
        <p:txBody>
          <a:bodyPr/>
          <a:lstStyle/>
          <a:p>
            <a:r>
              <a:rPr lang="en-US"/>
              <a:t>All Rights reserved to National Indigenous Survivors of Child Welfare Network @2019</a:t>
            </a:r>
            <a:endParaRPr lang="en-CA"/>
          </a:p>
        </p:txBody>
      </p:sp>
      <p:sp>
        <p:nvSpPr>
          <p:cNvPr id="7" name="Slide Number Placeholder 6">
            <a:extLst>
              <a:ext uri="{FF2B5EF4-FFF2-40B4-BE49-F238E27FC236}">
                <a16:creationId xmlns:a16="http://schemas.microsoft.com/office/drawing/2014/main" id="{C081E043-11E2-40C8-BE94-67E86EE1AE35}"/>
              </a:ext>
            </a:extLst>
          </p:cNvPr>
          <p:cNvSpPr>
            <a:spLocks noGrp="1"/>
          </p:cNvSpPr>
          <p:nvPr>
            <p:ph type="sldNum" sz="quarter" idx="12"/>
          </p:nvPr>
        </p:nvSpPr>
        <p:spPr/>
        <p:txBody>
          <a:bodyPr/>
          <a:lstStyle/>
          <a:p>
            <a:fld id="{10A78189-970D-467B-88D0-E1324BD9CE64}" type="slidenum">
              <a:rPr lang="en-CA" smtClean="0"/>
              <a:t>‹#›</a:t>
            </a:fld>
            <a:endParaRPr lang="en-CA"/>
          </a:p>
        </p:txBody>
      </p:sp>
    </p:spTree>
    <p:extLst>
      <p:ext uri="{BB962C8B-B14F-4D97-AF65-F5344CB8AC3E}">
        <p14:creationId xmlns:p14="http://schemas.microsoft.com/office/powerpoint/2010/main" val="2277882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FA61F-3382-4ED6-86F4-6C8F06320637}"/>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0AF915E-954C-4373-AA56-B39F3D25A6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FD4A88-9C1B-4CCB-8960-0F7F2C6FE1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F8607D2B-08A5-44B5-9390-D9500DD4B0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FE2EA4-94D1-405A-9A0D-2731383381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93781F0D-41B0-4653-BB1B-CF9581C1F385}"/>
              </a:ext>
            </a:extLst>
          </p:cNvPr>
          <p:cNvSpPr>
            <a:spLocks noGrp="1"/>
          </p:cNvSpPr>
          <p:nvPr>
            <p:ph type="dt" sz="half" idx="10"/>
          </p:nvPr>
        </p:nvSpPr>
        <p:spPr/>
        <p:txBody>
          <a:bodyPr/>
          <a:lstStyle/>
          <a:p>
            <a:fld id="{CBFABC8B-CFE2-4864-8A15-8C68B8AB96D5}" type="datetime1">
              <a:rPr lang="en-CA" smtClean="0"/>
              <a:t>2019-03-29</a:t>
            </a:fld>
            <a:endParaRPr lang="en-CA"/>
          </a:p>
        </p:txBody>
      </p:sp>
      <p:sp>
        <p:nvSpPr>
          <p:cNvPr id="8" name="Footer Placeholder 7">
            <a:extLst>
              <a:ext uri="{FF2B5EF4-FFF2-40B4-BE49-F238E27FC236}">
                <a16:creationId xmlns:a16="http://schemas.microsoft.com/office/drawing/2014/main" id="{05FDB05B-2BB8-44E6-BADF-0FAB10F7E064}"/>
              </a:ext>
            </a:extLst>
          </p:cNvPr>
          <p:cNvSpPr>
            <a:spLocks noGrp="1"/>
          </p:cNvSpPr>
          <p:nvPr>
            <p:ph type="ftr" sz="quarter" idx="11"/>
          </p:nvPr>
        </p:nvSpPr>
        <p:spPr/>
        <p:txBody>
          <a:bodyPr/>
          <a:lstStyle/>
          <a:p>
            <a:r>
              <a:rPr lang="en-US"/>
              <a:t>All Rights reserved to National Indigenous Survivors of Child Welfare Network @2019</a:t>
            </a:r>
            <a:endParaRPr lang="en-CA"/>
          </a:p>
        </p:txBody>
      </p:sp>
      <p:sp>
        <p:nvSpPr>
          <p:cNvPr id="9" name="Slide Number Placeholder 8">
            <a:extLst>
              <a:ext uri="{FF2B5EF4-FFF2-40B4-BE49-F238E27FC236}">
                <a16:creationId xmlns:a16="http://schemas.microsoft.com/office/drawing/2014/main" id="{D290986E-CA50-4015-B34B-46FB67D8D67E}"/>
              </a:ext>
            </a:extLst>
          </p:cNvPr>
          <p:cNvSpPr>
            <a:spLocks noGrp="1"/>
          </p:cNvSpPr>
          <p:nvPr>
            <p:ph type="sldNum" sz="quarter" idx="12"/>
          </p:nvPr>
        </p:nvSpPr>
        <p:spPr/>
        <p:txBody>
          <a:bodyPr/>
          <a:lstStyle/>
          <a:p>
            <a:fld id="{10A78189-970D-467B-88D0-E1324BD9CE64}" type="slidenum">
              <a:rPr lang="en-CA" smtClean="0"/>
              <a:t>‹#›</a:t>
            </a:fld>
            <a:endParaRPr lang="en-CA"/>
          </a:p>
        </p:txBody>
      </p:sp>
    </p:spTree>
    <p:extLst>
      <p:ext uri="{BB962C8B-B14F-4D97-AF65-F5344CB8AC3E}">
        <p14:creationId xmlns:p14="http://schemas.microsoft.com/office/powerpoint/2010/main" val="3143244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F1C8A-83CA-4B7F-B3B4-22CD1912C050}"/>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860AA49E-4247-4A21-8FDC-260D83ECBF41}"/>
              </a:ext>
            </a:extLst>
          </p:cNvPr>
          <p:cNvSpPr>
            <a:spLocks noGrp="1"/>
          </p:cNvSpPr>
          <p:nvPr>
            <p:ph type="dt" sz="half" idx="10"/>
          </p:nvPr>
        </p:nvSpPr>
        <p:spPr/>
        <p:txBody>
          <a:bodyPr/>
          <a:lstStyle/>
          <a:p>
            <a:fld id="{3DD392E3-FBA4-4819-8EB1-861DFF63845C}" type="datetime1">
              <a:rPr lang="en-CA" smtClean="0"/>
              <a:t>2019-03-29</a:t>
            </a:fld>
            <a:endParaRPr lang="en-CA"/>
          </a:p>
        </p:txBody>
      </p:sp>
      <p:sp>
        <p:nvSpPr>
          <p:cNvPr id="4" name="Footer Placeholder 3">
            <a:extLst>
              <a:ext uri="{FF2B5EF4-FFF2-40B4-BE49-F238E27FC236}">
                <a16:creationId xmlns:a16="http://schemas.microsoft.com/office/drawing/2014/main" id="{84B50B65-1C4C-487F-8F00-B01E62207B59}"/>
              </a:ext>
            </a:extLst>
          </p:cNvPr>
          <p:cNvSpPr>
            <a:spLocks noGrp="1"/>
          </p:cNvSpPr>
          <p:nvPr>
            <p:ph type="ftr" sz="quarter" idx="11"/>
          </p:nvPr>
        </p:nvSpPr>
        <p:spPr/>
        <p:txBody>
          <a:bodyPr/>
          <a:lstStyle/>
          <a:p>
            <a:r>
              <a:rPr lang="en-US"/>
              <a:t>All Rights reserved to National Indigenous Survivors of Child Welfare Network @2019</a:t>
            </a:r>
            <a:endParaRPr lang="en-CA"/>
          </a:p>
        </p:txBody>
      </p:sp>
      <p:sp>
        <p:nvSpPr>
          <p:cNvPr id="5" name="Slide Number Placeholder 4">
            <a:extLst>
              <a:ext uri="{FF2B5EF4-FFF2-40B4-BE49-F238E27FC236}">
                <a16:creationId xmlns:a16="http://schemas.microsoft.com/office/drawing/2014/main" id="{E93B4F25-A73C-4FAD-926B-ABF4AB4CE0C4}"/>
              </a:ext>
            </a:extLst>
          </p:cNvPr>
          <p:cNvSpPr>
            <a:spLocks noGrp="1"/>
          </p:cNvSpPr>
          <p:nvPr>
            <p:ph type="sldNum" sz="quarter" idx="12"/>
          </p:nvPr>
        </p:nvSpPr>
        <p:spPr/>
        <p:txBody>
          <a:bodyPr/>
          <a:lstStyle/>
          <a:p>
            <a:fld id="{10A78189-970D-467B-88D0-E1324BD9CE64}" type="slidenum">
              <a:rPr lang="en-CA" smtClean="0"/>
              <a:t>‹#›</a:t>
            </a:fld>
            <a:endParaRPr lang="en-CA"/>
          </a:p>
        </p:txBody>
      </p:sp>
    </p:spTree>
    <p:extLst>
      <p:ext uri="{BB962C8B-B14F-4D97-AF65-F5344CB8AC3E}">
        <p14:creationId xmlns:p14="http://schemas.microsoft.com/office/powerpoint/2010/main" val="922986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2C0F3-3321-4460-9F36-BA3EF5634294}"/>
              </a:ext>
            </a:extLst>
          </p:cNvPr>
          <p:cNvSpPr>
            <a:spLocks noGrp="1"/>
          </p:cNvSpPr>
          <p:nvPr>
            <p:ph type="dt" sz="half" idx="10"/>
          </p:nvPr>
        </p:nvSpPr>
        <p:spPr/>
        <p:txBody>
          <a:bodyPr/>
          <a:lstStyle/>
          <a:p>
            <a:fld id="{4C4FC354-B3A8-470A-8039-57358EB06682}" type="datetime1">
              <a:rPr lang="en-CA" smtClean="0"/>
              <a:t>2019-03-29</a:t>
            </a:fld>
            <a:endParaRPr lang="en-CA"/>
          </a:p>
        </p:txBody>
      </p:sp>
      <p:sp>
        <p:nvSpPr>
          <p:cNvPr id="3" name="Footer Placeholder 2">
            <a:extLst>
              <a:ext uri="{FF2B5EF4-FFF2-40B4-BE49-F238E27FC236}">
                <a16:creationId xmlns:a16="http://schemas.microsoft.com/office/drawing/2014/main" id="{C0C52338-1F8F-441D-BE22-F9D6EB39C657}"/>
              </a:ext>
            </a:extLst>
          </p:cNvPr>
          <p:cNvSpPr>
            <a:spLocks noGrp="1"/>
          </p:cNvSpPr>
          <p:nvPr>
            <p:ph type="ftr" sz="quarter" idx="11"/>
          </p:nvPr>
        </p:nvSpPr>
        <p:spPr/>
        <p:txBody>
          <a:bodyPr/>
          <a:lstStyle/>
          <a:p>
            <a:r>
              <a:rPr lang="en-US"/>
              <a:t>All Rights reserved to National Indigenous Survivors of Child Welfare Network @2019</a:t>
            </a:r>
            <a:endParaRPr lang="en-CA"/>
          </a:p>
        </p:txBody>
      </p:sp>
      <p:sp>
        <p:nvSpPr>
          <p:cNvPr id="4" name="Slide Number Placeholder 3">
            <a:extLst>
              <a:ext uri="{FF2B5EF4-FFF2-40B4-BE49-F238E27FC236}">
                <a16:creationId xmlns:a16="http://schemas.microsoft.com/office/drawing/2014/main" id="{9C162977-4961-4F4D-A723-F8F076AE17CF}"/>
              </a:ext>
            </a:extLst>
          </p:cNvPr>
          <p:cNvSpPr>
            <a:spLocks noGrp="1"/>
          </p:cNvSpPr>
          <p:nvPr>
            <p:ph type="sldNum" sz="quarter" idx="12"/>
          </p:nvPr>
        </p:nvSpPr>
        <p:spPr/>
        <p:txBody>
          <a:bodyPr/>
          <a:lstStyle/>
          <a:p>
            <a:fld id="{10A78189-970D-467B-88D0-E1324BD9CE64}" type="slidenum">
              <a:rPr lang="en-CA" smtClean="0"/>
              <a:t>‹#›</a:t>
            </a:fld>
            <a:endParaRPr lang="en-CA"/>
          </a:p>
        </p:txBody>
      </p:sp>
    </p:spTree>
    <p:extLst>
      <p:ext uri="{BB962C8B-B14F-4D97-AF65-F5344CB8AC3E}">
        <p14:creationId xmlns:p14="http://schemas.microsoft.com/office/powerpoint/2010/main" val="1466455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E8AC-C185-4A60-9305-AD50D8F729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DBE6999B-5FEB-4348-8F30-AAB0E2C7A8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7B213136-D46D-4F3A-91D1-BA8D0430D8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F2B0A2-2744-4EAE-B288-B4ACD47C72A5}"/>
              </a:ext>
            </a:extLst>
          </p:cNvPr>
          <p:cNvSpPr>
            <a:spLocks noGrp="1"/>
          </p:cNvSpPr>
          <p:nvPr>
            <p:ph type="dt" sz="half" idx="10"/>
          </p:nvPr>
        </p:nvSpPr>
        <p:spPr/>
        <p:txBody>
          <a:bodyPr/>
          <a:lstStyle/>
          <a:p>
            <a:fld id="{09334D2E-3F82-4FB3-B265-37D83A633A9B}" type="datetime1">
              <a:rPr lang="en-CA" smtClean="0"/>
              <a:t>2019-03-29</a:t>
            </a:fld>
            <a:endParaRPr lang="en-CA"/>
          </a:p>
        </p:txBody>
      </p:sp>
      <p:sp>
        <p:nvSpPr>
          <p:cNvPr id="6" name="Footer Placeholder 5">
            <a:extLst>
              <a:ext uri="{FF2B5EF4-FFF2-40B4-BE49-F238E27FC236}">
                <a16:creationId xmlns:a16="http://schemas.microsoft.com/office/drawing/2014/main" id="{6431D228-E317-4C91-B0CE-54E62ABB5E97}"/>
              </a:ext>
            </a:extLst>
          </p:cNvPr>
          <p:cNvSpPr>
            <a:spLocks noGrp="1"/>
          </p:cNvSpPr>
          <p:nvPr>
            <p:ph type="ftr" sz="quarter" idx="11"/>
          </p:nvPr>
        </p:nvSpPr>
        <p:spPr/>
        <p:txBody>
          <a:bodyPr/>
          <a:lstStyle/>
          <a:p>
            <a:r>
              <a:rPr lang="en-US"/>
              <a:t>All Rights reserved to National Indigenous Survivors of Child Welfare Network @2019</a:t>
            </a:r>
            <a:endParaRPr lang="en-CA"/>
          </a:p>
        </p:txBody>
      </p:sp>
      <p:sp>
        <p:nvSpPr>
          <p:cNvPr id="7" name="Slide Number Placeholder 6">
            <a:extLst>
              <a:ext uri="{FF2B5EF4-FFF2-40B4-BE49-F238E27FC236}">
                <a16:creationId xmlns:a16="http://schemas.microsoft.com/office/drawing/2014/main" id="{13CF02D1-83DB-4BBE-A061-A40484F1DC4F}"/>
              </a:ext>
            </a:extLst>
          </p:cNvPr>
          <p:cNvSpPr>
            <a:spLocks noGrp="1"/>
          </p:cNvSpPr>
          <p:nvPr>
            <p:ph type="sldNum" sz="quarter" idx="12"/>
          </p:nvPr>
        </p:nvSpPr>
        <p:spPr/>
        <p:txBody>
          <a:bodyPr/>
          <a:lstStyle/>
          <a:p>
            <a:fld id="{10A78189-970D-467B-88D0-E1324BD9CE64}" type="slidenum">
              <a:rPr lang="en-CA" smtClean="0"/>
              <a:t>‹#›</a:t>
            </a:fld>
            <a:endParaRPr lang="en-CA"/>
          </a:p>
        </p:txBody>
      </p:sp>
    </p:spTree>
    <p:extLst>
      <p:ext uri="{BB962C8B-B14F-4D97-AF65-F5344CB8AC3E}">
        <p14:creationId xmlns:p14="http://schemas.microsoft.com/office/powerpoint/2010/main" val="3276622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C3A5-5920-4ED4-B7B7-BB6AD9633F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3D8CDC6F-D2BF-46C6-8617-509BCC37D6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18D9059A-AA28-4F22-880A-34EAEFDAB9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6E4F25-78DB-4AD7-A2EE-4C8D20648DE4}"/>
              </a:ext>
            </a:extLst>
          </p:cNvPr>
          <p:cNvSpPr>
            <a:spLocks noGrp="1"/>
          </p:cNvSpPr>
          <p:nvPr>
            <p:ph type="dt" sz="half" idx="10"/>
          </p:nvPr>
        </p:nvSpPr>
        <p:spPr/>
        <p:txBody>
          <a:bodyPr/>
          <a:lstStyle/>
          <a:p>
            <a:fld id="{C5419648-29BA-4BC1-8C60-6FB73ED9DB9B}" type="datetime1">
              <a:rPr lang="en-CA" smtClean="0"/>
              <a:t>2019-03-29</a:t>
            </a:fld>
            <a:endParaRPr lang="en-CA"/>
          </a:p>
        </p:txBody>
      </p:sp>
      <p:sp>
        <p:nvSpPr>
          <p:cNvPr id="6" name="Footer Placeholder 5">
            <a:extLst>
              <a:ext uri="{FF2B5EF4-FFF2-40B4-BE49-F238E27FC236}">
                <a16:creationId xmlns:a16="http://schemas.microsoft.com/office/drawing/2014/main" id="{D9313D13-9B92-4707-B09E-89F11405330D}"/>
              </a:ext>
            </a:extLst>
          </p:cNvPr>
          <p:cNvSpPr>
            <a:spLocks noGrp="1"/>
          </p:cNvSpPr>
          <p:nvPr>
            <p:ph type="ftr" sz="quarter" idx="11"/>
          </p:nvPr>
        </p:nvSpPr>
        <p:spPr/>
        <p:txBody>
          <a:bodyPr/>
          <a:lstStyle/>
          <a:p>
            <a:r>
              <a:rPr lang="en-US"/>
              <a:t>All Rights reserved to National Indigenous Survivors of Child Welfare Network @2019</a:t>
            </a:r>
            <a:endParaRPr lang="en-CA"/>
          </a:p>
        </p:txBody>
      </p:sp>
      <p:sp>
        <p:nvSpPr>
          <p:cNvPr id="7" name="Slide Number Placeholder 6">
            <a:extLst>
              <a:ext uri="{FF2B5EF4-FFF2-40B4-BE49-F238E27FC236}">
                <a16:creationId xmlns:a16="http://schemas.microsoft.com/office/drawing/2014/main" id="{11BD5C7C-94B7-4DA6-AD86-AB9A29A7E6C5}"/>
              </a:ext>
            </a:extLst>
          </p:cNvPr>
          <p:cNvSpPr>
            <a:spLocks noGrp="1"/>
          </p:cNvSpPr>
          <p:nvPr>
            <p:ph type="sldNum" sz="quarter" idx="12"/>
          </p:nvPr>
        </p:nvSpPr>
        <p:spPr/>
        <p:txBody>
          <a:bodyPr/>
          <a:lstStyle/>
          <a:p>
            <a:fld id="{10A78189-970D-467B-88D0-E1324BD9CE64}" type="slidenum">
              <a:rPr lang="en-CA" smtClean="0"/>
              <a:t>‹#›</a:t>
            </a:fld>
            <a:endParaRPr lang="en-CA"/>
          </a:p>
        </p:txBody>
      </p:sp>
    </p:spTree>
    <p:extLst>
      <p:ext uri="{BB962C8B-B14F-4D97-AF65-F5344CB8AC3E}">
        <p14:creationId xmlns:p14="http://schemas.microsoft.com/office/powerpoint/2010/main" val="182273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C51D85-F4D9-410F-A8B9-7019E9508A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3B068B8-321C-41A6-A214-E6B3F8F09B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93D05E5-C58E-4A61-B28E-7320648E6E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42DC0F-4466-47DC-A9F7-CD9D6881DCEF}" type="datetime1">
              <a:rPr lang="en-CA" smtClean="0"/>
              <a:t>2019-03-29</a:t>
            </a:fld>
            <a:endParaRPr lang="en-CA"/>
          </a:p>
        </p:txBody>
      </p:sp>
      <p:sp>
        <p:nvSpPr>
          <p:cNvPr id="5" name="Footer Placeholder 4">
            <a:extLst>
              <a:ext uri="{FF2B5EF4-FFF2-40B4-BE49-F238E27FC236}">
                <a16:creationId xmlns:a16="http://schemas.microsoft.com/office/drawing/2014/main" id="{62FF00C4-01BC-4884-8302-8DAE18C4A2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All Rights reserved to National Indigenous Survivors of Child Welfare Network @2019</a:t>
            </a:r>
            <a:endParaRPr lang="en-CA"/>
          </a:p>
        </p:txBody>
      </p:sp>
      <p:sp>
        <p:nvSpPr>
          <p:cNvPr id="6" name="Slide Number Placeholder 5">
            <a:extLst>
              <a:ext uri="{FF2B5EF4-FFF2-40B4-BE49-F238E27FC236}">
                <a16:creationId xmlns:a16="http://schemas.microsoft.com/office/drawing/2014/main" id="{42D87694-16D9-460B-969B-C2C802D08C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A78189-970D-467B-88D0-E1324BD9CE64}" type="slidenum">
              <a:rPr lang="en-CA" smtClean="0"/>
              <a:t>‹#›</a:t>
            </a:fld>
            <a:endParaRPr lang="en-CA"/>
          </a:p>
        </p:txBody>
      </p:sp>
    </p:spTree>
    <p:extLst>
      <p:ext uri="{BB962C8B-B14F-4D97-AF65-F5344CB8AC3E}">
        <p14:creationId xmlns:p14="http://schemas.microsoft.com/office/powerpoint/2010/main" val="71421636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E027E-0739-4904-BD9A-966CCC4E37BD}"/>
              </a:ext>
            </a:extLst>
          </p:cNvPr>
          <p:cNvSpPr>
            <a:spLocks noGrp="1"/>
          </p:cNvSpPr>
          <p:nvPr>
            <p:ph type="ctrTitle"/>
          </p:nvPr>
        </p:nvSpPr>
        <p:spPr>
          <a:xfrm>
            <a:off x="1557071" y="1584552"/>
            <a:ext cx="9099255" cy="2537251"/>
          </a:xfrm>
        </p:spPr>
        <p:txBody>
          <a:bodyPr anchor="ctr">
            <a:normAutofit/>
          </a:bodyPr>
          <a:lstStyle/>
          <a:p>
            <a:pPr algn="ctr"/>
            <a:r>
              <a:rPr lang="en-CA" sz="7200" dirty="0">
                <a:solidFill>
                  <a:srgbClr val="FF0000"/>
                </a:solidFill>
                <a:latin typeface="Cooper Black" panose="0208090404030B020404" pitchFamily="18" charset="0"/>
              </a:rPr>
              <a:t>Creating Safe Inclusive Spaces</a:t>
            </a:r>
          </a:p>
        </p:txBody>
      </p:sp>
      <p:sp>
        <p:nvSpPr>
          <p:cNvPr id="3" name="Subtitle 2">
            <a:extLst>
              <a:ext uri="{FF2B5EF4-FFF2-40B4-BE49-F238E27FC236}">
                <a16:creationId xmlns:a16="http://schemas.microsoft.com/office/drawing/2014/main" id="{4F40A84E-4026-404B-B537-97208372A0F6}"/>
              </a:ext>
            </a:extLst>
          </p:cNvPr>
          <p:cNvSpPr>
            <a:spLocks noGrp="1"/>
          </p:cNvSpPr>
          <p:nvPr>
            <p:ph type="subTitle" idx="1"/>
          </p:nvPr>
        </p:nvSpPr>
        <p:spPr>
          <a:xfrm>
            <a:off x="1535372" y="4133234"/>
            <a:ext cx="9120954" cy="744373"/>
          </a:xfrm>
        </p:spPr>
        <p:txBody>
          <a:bodyPr>
            <a:noAutofit/>
          </a:bodyPr>
          <a:lstStyle/>
          <a:p>
            <a:pPr algn="ctr"/>
            <a:r>
              <a:rPr lang="en-CA" sz="5400" b="1" dirty="0">
                <a:solidFill>
                  <a:srgbClr val="FF0000"/>
                </a:solidFill>
                <a:latin typeface="Cooper Black" panose="0208090404030B020404" pitchFamily="18" charset="0"/>
                <a:cs typeface="Aharoni" panose="020B0604020202020204" pitchFamily="2" charset="-79"/>
              </a:rPr>
              <a:t>It Starts with You</a:t>
            </a:r>
            <a:r>
              <a:rPr lang="en-CA" sz="5400" dirty="0">
                <a:solidFill>
                  <a:srgbClr val="FF0000"/>
                </a:solidFill>
                <a:latin typeface="Cooper Black" panose="0208090404030B020404" pitchFamily="18" charset="0"/>
                <a:cs typeface="Aharoni" panose="020B0604020202020204" pitchFamily="2" charset="-79"/>
              </a:rPr>
              <a:t>!</a:t>
            </a:r>
          </a:p>
        </p:txBody>
      </p:sp>
      <p:sp>
        <p:nvSpPr>
          <p:cNvPr id="4" name="Footer Placeholder 3">
            <a:extLst>
              <a:ext uri="{FF2B5EF4-FFF2-40B4-BE49-F238E27FC236}">
                <a16:creationId xmlns:a16="http://schemas.microsoft.com/office/drawing/2014/main" id="{5BDD4BC9-7CD4-4F4D-81A4-0C1EBCCDBE74}"/>
              </a:ext>
            </a:extLst>
          </p:cNvPr>
          <p:cNvSpPr>
            <a:spLocks noGrp="1"/>
          </p:cNvSpPr>
          <p:nvPr>
            <p:ph type="ftr" sz="quarter" idx="11"/>
          </p:nvPr>
        </p:nvSpPr>
        <p:spPr/>
        <p:txBody>
          <a:bodyPr/>
          <a:lstStyle/>
          <a:p>
            <a:r>
              <a:rPr lang="en-US"/>
              <a:t>All Rights reserved to National Indigenous Survivors of Child Welfare Network @2019</a:t>
            </a:r>
            <a:endParaRPr lang="en-CA"/>
          </a:p>
        </p:txBody>
      </p:sp>
    </p:spTree>
    <p:extLst>
      <p:ext uri="{BB962C8B-B14F-4D97-AF65-F5344CB8AC3E}">
        <p14:creationId xmlns:p14="http://schemas.microsoft.com/office/powerpoint/2010/main" val="1145881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2D9B1-E189-4C47-87F6-4FEF03C8ED9A}"/>
              </a:ext>
            </a:extLst>
          </p:cNvPr>
          <p:cNvSpPr>
            <a:spLocks noGrp="1"/>
          </p:cNvSpPr>
          <p:nvPr>
            <p:ph type="title"/>
          </p:nvPr>
        </p:nvSpPr>
        <p:spPr>
          <a:xfrm>
            <a:off x="1" y="100033"/>
            <a:ext cx="4075042" cy="1443013"/>
          </a:xfrm>
        </p:spPr>
        <p:txBody>
          <a:bodyPr>
            <a:normAutofit fontScale="90000"/>
          </a:bodyPr>
          <a:lstStyle/>
          <a:p>
            <a:r>
              <a:rPr lang="en-CA" sz="3600" b="1" dirty="0">
                <a:latin typeface="Arial Black" panose="020B0A04020102020204" pitchFamily="34" charset="0"/>
              </a:rPr>
              <a:t>Safer spaces agreement/policy</a:t>
            </a:r>
          </a:p>
        </p:txBody>
      </p:sp>
      <p:sp>
        <p:nvSpPr>
          <p:cNvPr id="10" name="Content Placeholder 9">
            <a:extLst>
              <a:ext uri="{FF2B5EF4-FFF2-40B4-BE49-F238E27FC236}">
                <a16:creationId xmlns:a16="http://schemas.microsoft.com/office/drawing/2014/main" id="{D023205B-D472-4446-AC3B-63CA735F3CE3}"/>
              </a:ext>
            </a:extLst>
          </p:cNvPr>
          <p:cNvSpPr>
            <a:spLocks noGrp="1"/>
          </p:cNvSpPr>
          <p:nvPr>
            <p:ph idx="1"/>
          </p:nvPr>
        </p:nvSpPr>
        <p:spPr>
          <a:xfrm>
            <a:off x="0" y="1808480"/>
            <a:ext cx="3577215" cy="5049520"/>
          </a:xfrm>
        </p:spPr>
        <p:txBody>
          <a:bodyPr>
            <a:noAutofit/>
          </a:bodyPr>
          <a:lstStyle/>
          <a:p>
            <a:pPr marL="0" indent="0">
              <a:buNone/>
            </a:pPr>
            <a:r>
              <a:rPr lang="en-US" sz="1600" dirty="0">
                <a:latin typeface="Arial Black" panose="020B0A04020102020204" pitchFamily="34" charset="0"/>
              </a:rPr>
              <a:t>Setting a standard that is inclusive, respectful and safe for folks in workplace, cultural events and gatherings</a:t>
            </a:r>
          </a:p>
          <a:p>
            <a:pPr marL="0" indent="0">
              <a:buNone/>
            </a:pPr>
            <a:r>
              <a:rPr lang="en-US" sz="1600" dirty="0">
                <a:latin typeface="Arial Black" panose="020B0A04020102020204" pitchFamily="34" charset="0"/>
              </a:rPr>
              <a:t>Accommodation – making sure your reaching folks who typically aren’t included</a:t>
            </a:r>
          </a:p>
          <a:p>
            <a:pPr marL="0" indent="0">
              <a:buNone/>
            </a:pPr>
            <a:r>
              <a:rPr lang="en-US" sz="1600" dirty="0">
                <a:latin typeface="Arial Black" panose="020B0A04020102020204" pitchFamily="34" charset="0"/>
              </a:rPr>
              <a:t>Challenge yourself to be courageously honest and open, willing to take risks and change the dialogue</a:t>
            </a:r>
          </a:p>
          <a:p>
            <a:pPr marL="0" indent="0">
              <a:buNone/>
            </a:pPr>
            <a:r>
              <a:rPr lang="en-US" sz="1600" dirty="0">
                <a:latin typeface="Arial Black" panose="020B0A04020102020204" pitchFamily="34" charset="0"/>
              </a:rPr>
              <a:t>Challenge the behavior, not the person. Be sensitive and promote open dialogue. </a:t>
            </a:r>
          </a:p>
        </p:txBody>
      </p:sp>
      <p:pic>
        <p:nvPicPr>
          <p:cNvPr id="8" name="Content Placeholder 4">
            <a:extLst>
              <a:ext uri="{FF2B5EF4-FFF2-40B4-BE49-F238E27FC236}">
                <a16:creationId xmlns:a16="http://schemas.microsoft.com/office/drawing/2014/main" id="{66C3FC48-F462-45BF-A1C5-5DD9FA922591}"/>
              </a:ext>
            </a:extLst>
          </p:cNvPr>
          <p:cNvPicPr>
            <a:picLocks noChangeAspect="1"/>
          </p:cNvPicPr>
          <p:nvPr/>
        </p:nvPicPr>
        <p:blipFill rotWithShape="1">
          <a:blip r:embed="rId2">
            <a:extLst>
              <a:ext uri="{28A0092B-C50C-407E-A947-70E740481C1C}">
                <a14:useLocalDpi xmlns:a14="http://schemas.microsoft.com/office/drawing/2010/main" val="0"/>
              </a:ext>
            </a:extLst>
          </a:blip>
          <a:srcRect t="21966" r="2" b="14624"/>
          <a:stretch/>
        </p:blipFill>
        <p:spPr>
          <a:xfrm>
            <a:off x="4075043" y="10"/>
            <a:ext cx="8111272" cy="6857990"/>
          </a:xfrm>
          <a:prstGeom prst="rect">
            <a:avLst/>
          </a:prstGeom>
        </p:spPr>
      </p:pic>
      <p:sp>
        <p:nvSpPr>
          <p:cNvPr id="3" name="Footer Placeholder 2">
            <a:extLst>
              <a:ext uri="{FF2B5EF4-FFF2-40B4-BE49-F238E27FC236}">
                <a16:creationId xmlns:a16="http://schemas.microsoft.com/office/drawing/2014/main" id="{750237AE-0D54-4D22-BF7F-4CF9A1F3CD89}"/>
              </a:ext>
            </a:extLst>
          </p:cNvPr>
          <p:cNvSpPr>
            <a:spLocks noGrp="1"/>
          </p:cNvSpPr>
          <p:nvPr>
            <p:ph type="ftr" sz="quarter" idx="11"/>
          </p:nvPr>
        </p:nvSpPr>
        <p:spPr/>
        <p:txBody>
          <a:bodyPr/>
          <a:lstStyle/>
          <a:p>
            <a:r>
              <a:rPr lang="en-US"/>
              <a:t>All Rights reserved to National Indigenous Survivors of Child Welfare Network @2019</a:t>
            </a:r>
            <a:endParaRPr lang="en-CA"/>
          </a:p>
        </p:txBody>
      </p:sp>
    </p:spTree>
    <p:extLst>
      <p:ext uri="{BB962C8B-B14F-4D97-AF65-F5344CB8AC3E}">
        <p14:creationId xmlns:p14="http://schemas.microsoft.com/office/powerpoint/2010/main" val="3062188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6B87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Freeform: Shape 13">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CAFEB63C-9CE5-48E6-998C-DB88D31D10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0733" y="1176793"/>
            <a:ext cx="3513442" cy="4548146"/>
          </a:xfrm>
          <a:prstGeom prst="rect">
            <a:avLst/>
          </a:prstGeom>
        </p:spPr>
      </p:pic>
      <p:sp>
        <p:nvSpPr>
          <p:cNvPr id="2" name="Footer Placeholder 1">
            <a:extLst>
              <a:ext uri="{FF2B5EF4-FFF2-40B4-BE49-F238E27FC236}">
                <a16:creationId xmlns:a16="http://schemas.microsoft.com/office/drawing/2014/main" id="{8960196B-DA04-4492-9F32-AEC92A225ACD}"/>
              </a:ext>
            </a:extLst>
          </p:cNvPr>
          <p:cNvSpPr>
            <a:spLocks noGrp="1"/>
          </p:cNvSpPr>
          <p:nvPr>
            <p:ph type="ftr" sz="quarter" idx="11"/>
          </p:nvPr>
        </p:nvSpPr>
        <p:spPr/>
        <p:txBody>
          <a:bodyPr/>
          <a:lstStyle/>
          <a:p>
            <a:r>
              <a:rPr lang="en-US"/>
              <a:t>All Rights reserved to National Indigenous Survivors of Child Welfare Network @2019</a:t>
            </a:r>
            <a:endParaRPr lang="en-CA"/>
          </a:p>
        </p:txBody>
      </p:sp>
    </p:spTree>
    <p:extLst>
      <p:ext uri="{BB962C8B-B14F-4D97-AF65-F5344CB8AC3E}">
        <p14:creationId xmlns:p14="http://schemas.microsoft.com/office/powerpoint/2010/main" val="2282504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C2B8C-5FAE-4730-910B-3C5AB031C50B}"/>
              </a:ext>
            </a:extLst>
          </p:cNvPr>
          <p:cNvSpPr>
            <a:spLocks noGrp="1"/>
          </p:cNvSpPr>
          <p:nvPr>
            <p:ph type="title"/>
          </p:nvPr>
        </p:nvSpPr>
        <p:spPr>
          <a:xfrm>
            <a:off x="1451580" y="804520"/>
            <a:ext cx="9998740" cy="1049235"/>
          </a:xfrm>
        </p:spPr>
        <p:txBody>
          <a:bodyPr>
            <a:noAutofit/>
          </a:bodyPr>
          <a:lstStyle/>
          <a:p>
            <a:r>
              <a:rPr lang="en-CA" sz="3600" b="1" dirty="0">
                <a:latin typeface="Cooper Black" panose="0208090404030B020404" pitchFamily="18" charset="0"/>
              </a:rPr>
              <a:t>National Indigenous Survivors of Child Welfare Network</a:t>
            </a:r>
          </a:p>
        </p:txBody>
      </p:sp>
      <p:sp>
        <p:nvSpPr>
          <p:cNvPr id="3" name="Content Placeholder 2">
            <a:extLst>
              <a:ext uri="{FF2B5EF4-FFF2-40B4-BE49-F238E27FC236}">
                <a16:creationId xmlns:a16="http://schemas.microsoft.com/office/drawing/2014/main" id="{C84A0F8C-A926-4346-93E1-09792F988010}"/>
              </a:ext>
            </a:extLst>
          </p:cNvPr>
          <p:cNvSpPr>
            <a:spLocks noGrp="1"/>
          </p:cNvSpPr>
          <p:nvPr>
            <p:ph idx="1"/>
          </p:nvPr>
        </p:nvSpPr>
        <p:spPr>
          <a:xfrm>
            <a:off x="152400" y="1853755"/>
            <a:ext cx="6512560" cy="4384485"/>
          </a:xfrm>
        </p:spPr>
        <p:txBody>
          <a:bodyPr>
            <a:normAutofit fontScale="85000" lnSpcReduction="10000"/>
          </a:bodyPr>
          <a:lstStyle/>
          <a:p>
            <a:pPr marL="0" indent="0">
              <a:lnSpc>
                <a:spcPct val="110000"/>
              </a:lnSpc>
              <a:buNone/>
            </a:pPr>
            <a:endParaRPr lang="en-CA" sz="1300" dirty="0"/>
          </a:p>
          <a:p>
            <a:pPr>
              <a:lnSpc>
                <a:spcPct val="120000"/>
              </a:lnSpc>
            </a:pPr>
            <a:r>
              <a:rPr lang="en-CA" sz="2200" dirty="0"/>
              <a:t>The National Indigenous Survivors of Child Welfare Network is a national coalition of Indigenous people (Métis, First Nation and Inuit) and organizations which provides leadership, support and </a:t>
            </a:r>
            <a:r>
              <a:rPr lang="en-CA" sz="2200" b="1" i="1" dirty="0"/>
              <a:t>a voice</a:t>
            </a:r>
            <a:r>
              <a:rPr lang="en-CA" sz="2200" dirty="0"/>
              <a:t>  for Indigenous people affected by Indigenous Child Removal Systems in Canada </a:t>
            </a:r>
            <a:r>
              <a:rPr lang="en-CA" sz="2200" b="1" i="1" dirty="0"/>
              <a:t>and Internationally</a:t>
            </a:r>
            <a:r>
              <a:rPr lang="en-CA" sz="2200" dirty="0"/>
              <a:t>, regardless of where they reside,</a:t>
            </a:r>
          </a:p>
          <a:p>
            <a:pPr>
              <a:lnSpc>
                <a:spcPct val="120000"/>
              </a:lnSpc>
            </a:pPr>
            <a:r>
              <a:rPr lang="en-CA" sz="2200" dirty="0"/>
              <a:t> </a:t>
            </a:r>
            <a:r>
              <a:rPr lang="en-US" sz="2200" dirty="0"/>
              <a:t>The Network is a not-for-profit organization comprised of an Indigenous board of directors. Each director has their own story of being apprehended by social services, being torn from their communities and families and placed in a non-Indigenous environment. Our work is by survivors for survivors.  </a:t>
            </a:r>
          </a:p>
          <a:p>
            <a:pPr>
              <a:lnSpc>
                <a:spcPct val="120000"/>
              </a:lnSpc>
            </a:pPr>
            <a:endParaRPr lang="en-CA" sz="2200" dirty="0"/>
          </a:p>
        </p:txBody>
      </p:sp>
      <p:pic>
        <p:nvPicPr>
          <p:cNvPr id="5" name="Picture 4" descr="A group of people standing in a room&#10;&#10;Description automatically generated">
            <a:extLst>
              <a:ext uri="{FF2B5EF4-FFF2-40B4-BE49-F238E27FC236}">
                <a16:creationId xmlns:a16="http://schemas.microsoft.com/office/drawing/2014/main" id="{575EA98B-D9D2-41D3-AA61-312BE68AC208}"/>
              </a:ext>
            </a:extLst>
          </p:cNvPr>
          <p:cNvPicPr>
            <a:picLocks noChangeAspect="1"/>
          </p:cNvPicPr>
          <p:nvPr/>
        </p:nvPicPr>
        <p:blipFill rotWithShape="1">
          <a:blip r:embed="rId3">
            <a:extLst>
              <a:ext uri="{28A0092B-C50C-407E-A947-70E740481C1C}">
                <a14:useLocalDpi xmlns:a14="http://schemas.microsoft.com/office/drawing/2010/main" val="0"/>
              </a:ext>
            </a:extLst>
          </a:blip>
          <a:srcRect l="3198" r="3197" b="-2"/>
          <a:stretch/>
        </p:blipFill>
        <p:spPr>
          <a:xfrm>
            <a:off x="6846251" y="2002828"/>
            <a:ext cx="4960442" cy="3974579"/>
          </a:xfrm>
          <a:prstGeom prst="rect">
            <a:avLst/>
          </a:prstGeom>
        </p:spPr>
      </p:pic>
      <p:sp>
        <p:nvSpPr>
          <p:cNvPr id="4" name="Footer Placeholder 3">
            <a:extLst>
              <a:ext uri="{FF2B5EF4-FFF2-40B4-BE49-F238E27FC236}">
                <a16:creationId xmlns:a16="http://schemas.microsoft.com/office/drawing/2014/main" id="{6582E113-5707-4966-88D1-41E27A7A483D}"/>
              </a:ext>
            </a:extLst>
          </p:cNvPr>
          <p:cNvSpPr>
            <a:spLocks noGrp="1"/>
          </p:cNvSpPr>
          <p:nvPr>
            <p:ph type="ftr" sz="quarter" idx="11"/>
          </p:nvPr>
        </p:nvSpPr>
        <p:spPr/>
        <p:txBody>
          <a:bodyPr/>
          <a:lstStyle/>
          <a:p>
            <a:r>
              <a:rPr lang="en-US"/>
              <a:t>All Rights reserved to National Indigenous Survivors of Child Welfare Network @2019</a:t>
            </a:r>
            <a:endParaRPr lang="en-CA"/>
          </a:p>
        </p:txBody>
      </p:sp>
    </p:spTree>
    <p:extLst>
      <p:ext uri="{BB962C8B-B14F-4D97-AF65-F5344CB8AC3E}">
        <p14:creationId xmlns:p14="http://schemas.microsoft.com/office/powerpoint/2010/main" val="2067913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posing for the camera&#10;&#10;Description automatically generated">
            <a:extLst>
              <a:ext uri="{FF2B5EF4-FFF2-40B4-BE49-F238E27FC236}">
                <a16:creationId xmlns:a16="http://schemas.microsoft.com/office/drawing/2014/main" id="{C2A18835-8047-445A-A31C-3745A9AC408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039" r="2071" b="-1"/>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CA2FFE-2705-4DD2-B5A7-CC50B15D8C08}"/>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Bringing folks together</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2B78453D-8EE4-4BEB-B365-DD2DE1518D3E}"/>
              </a:ext>
            </a:extLst>
          </p:cNvPr>
          <p:cNvSpPr>
            <a:spLocks noGrp="1"/>
          </p:cNvSpPr>
          <p:nvPr>
            <p:ph type="ftr" sz="quarter" idx="11"/>
          </p:nvPr>
        </p:nvSpPr>
        <p:spPr/>
        <p:txBody>
          <a:bodyPr/>
          <a:lstStyle/>
          <a:p>
            <a:r>
              <a:rPr lang="en-US"/>
              <a:t>All Rights reserved to National Indigenous Survivors of Child Welfare Network @2019</a:t>
            </a:r>
            <a:endParaRPr lang="en-CA"/>
          </a:p>
        </p:txBody>
      </p:sp>
    </p:spTree>
    <p:extLst>
      <p:ext uri="{BB962C8B-B14F-4D97-AF65-F5344CB8AC3E}">
        <p14:creationId xmlns:p14="http://schemas.microsoft.com/office/powerpoint/2010/main" val="2506306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8000"/>
            <a:lum/>
          </a:blip>
          <a:srcRect/>
          <a:stretch>
            <a:fillRect t="-22000" b="-2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F2FF2-E547-4D7A-9F36-72D2C45E1C4C}"/>
              </a:ext>
            </a:extLst>
          </p:cNvPr>
          <p:cNvSpPr>
            <a:spLocks noGrp="1"/>
          </p:cNvSpPr>
          <p:nvPr>
            <p:ph type="title"/>
          </p:nvPr>
        </p:nvSpPr>
        <p:spPr>
          <a:xfrm>
            <a:off x="200025" y="103723"/>
            <a:ext cx="11060430" cy="1450757"/>
          </a:xfrm>
        </p:spPr>
        <p:txBody>
          <a:bodyPr/>
          <a:lstStyle/>
          <a:p>
            <a:r>
              <a:rPr lang="en-CA" dirty="0"/>
              <a:t>Introspection &amp; Discomfort</a:t>
            </a:r>
          </a:p>
        </p:txBody>
      </p:sp>
      <p:sp>
        <p:nvSpPr>
          <p:cNvPr id="7" name="TextBox 6">
            <a:extLst>
              <a:ext uri="{FF2B5EF4-FFF2-40B4-BE49-F238E27FC236}">
                <a16:creationId xmlns:a16="http://schemas.microsoft.com/office/drawing/2014/main" id="{0C83811C-01D2-48D8-95C3-FFD3863D4087}"/>
              </a:ext>
            </a:extLst>
          </p:cNvPr>
          <p:cNvSpPr txBox="1"/>
          <p:nvPr/>
        </p:nvSpPr>
        <p:spPr>
          <a:xfrm>
            <a:off x="0" y="1179871"/>
            <a:ext cx="32473599" cy="8003472"/>
          </a:xfrm>
          <a:prstGeom prst="rect">
            <a:avLst/>
          </a:prstGeom>
          <a:noFill/>
        </p:spPr>
        <p:txBody>
          <a:bodyPr wrap="square" rtlCol="0">
            <a:spAutoFit/>
          </a:bodyPr>
          <a:lstStyle/>
          <a:p>
            <a:r>
              <a:rPr lang="en-CA" sz="2400" b="1" dirty="0">
                <a:solidFill>
                  <a:srgbClr val="FF0000"/>
                </a:solidFill>
              </a:rPr>
              <a:t>Unlearning</a:t>
            </a:r>
            <a:r>
              <a:rPr lang="en-CA" sz="2400" b="1" dirty="0"/>
              <a:t> – harmful stereotypes, prejudices, violence, learned behaviour is looking at</a:t>
            </a:r>
          </a:p>
          <a:p>
            <a:r>
              <a:rPr lang="en-CA" sz="2400" b="1" dirty="0"/>
              <a:t>how/if we contribute to the status quo – sexism, homophobia, violence, gossip, lateral violence,</a:t>
            </a:r>
          </a:p>
          <a:p>
            <a:r>
              <a:rPr lang="en-CA" sz="2400" b="1" dirty="0"/>
              <a:t> fear, ignorance…..</a:t>
            </a:r>
          </a:p>
          <a:p>
            <a:r>
              <a:rPr lang="en-CA" sz="2400" b="1" dirty="0"/>
              <a:t>Where did we learn our fears? Are they real?  What are we afraid of?</a:t>
            </a:r>
          </a:p>
          <a:p>
            <a:endParaRPr lang="en-CA" sz="2400" b="1" dirty="0"/>
          </a:p>
          <a:p>
            <a:pPr fontAlgn="base"/>
            <a:r>
              <a:rPr lang="en-CA" sz="2400" b="1" dirty="0"/>
              <a:t>Confronting ourselves and our own roles of power and oppression in our communities and the</a:t>
            </a:r>
          </a:p>
          <a:p>
            <a:pPr fontAlgn="base"/>
            <a:r>
              <a:rPr lang="en-CA" sz="2400" b="1" dirty="0"/>
              <a:t> bigger picture.</a:t>
            </a:r>
          </a:p>
          <a:p>
            <a:pPr fontAlgn="base"/>
            <a:r>
              <a:rPr lang="en-CA" sz="2400" b="1" dirty="0"/>
              <a:t>Being First Nation, Metis or Inuit doesn’t mean you aren’t capable of uttering discriminatory, </a:t>
            </a:r>
          </a:p>
          <a:p>
            <a:pPr fontAlgn="base"/>
            <a:r>
              <a:rPr lang="en-CA" sz="2400" b="1" dirty="0"/>
              <a:t>sexist, homophobic/transphobic </a:t>
            </a:r>
          </a:p>
          <a:p>
            <a:pPr fontAlgn="base"/>
            <a:r>
              <a:rPr lang="en-CA" sz="2400" b="1" dirty="0"/>
              <a:t> etc.,  and not realizing the power that you hold, and how your actions affect other people you </a:t>
            </a:r>
          </a:p>
          <a:p>
            <a:pPr fontAlgn="base"/>
            <a:r>
              <a:rPr lang="en-CA" sz="2400" b="1" dirty="0"/>
              <a:t>will inevitably fall into sustaining</a:t>
            </a:r>
          </a:p>
          <a:p>
            <a:pPr fontAlgn="base"/>
            <a:r>
              <a:rPr lang="en-CA" sz="2400" b="1" dirty="0"/>
              <a:t> and contributing to the larger picture of perpetuating harm.</a:t>
            </a:r>
          </a:p>
          <a:p>
            <a:pPr fontAlgn="base"/>
            <a:endParaRPr lang="en-CA" sz="2400" b="1" dirty="0"/>
          </a:p>
          <a:p>
            <a:pPr fontAlgn="base"/>
            <a:r>
              <a:rPr lang="en-CA" sz="2400" b="1" dirty="0"/>
              <a:t>When you don’t know what you don’t know, how do you know?</a:t>
            </a:r>
          </a:p>
          <a:p>
            <a:pPr fontAlgn="base"/>
            <a:endParaRPr lang="en-CA" dirty="0"/>
          </a:p>
          <a:p>
            <a:pPr fontAlgn="base"/>
            <a:endParaRPr lang="en-CA" dirty="0"/>
          </a:p>
          <a:p>
            <a:pPr fontAlgn="base"/>
            <a:endParaRPr lang="en-CA" dirty="0"/>
          </a:p>
          <a:p>
            <a:pPr fontAlgn="base"/>
            <a:endParaRPr lang="en-CA" dirty="0"/>
          </a:p>
          <a:p>
            <a:pPr fontAlgn="base"/>
            <a:endParaRPr lang="en-CA" dirty="0"/>
          </a:p>
          <a:p>
            <a:pPr fontAlgn="base"/>
            <a:endParaRPr lang="en-CA" dirty="0"/>
          </a:p>
          <a:p>
            <a:pPr fontAlgn="base"/>
            <a:endParaRPr lang="en-CA" dirty="0"/>
          </a:p>
          <a:p>
            <a:pPr fontAlgn="base"/>
            <a:endParaRPr lang="en-CA" dirty="0"/>
          </a:p>
          <a:p>
            <a:pPr fontAlgn="base"/>
            <a:endParaRPr lang="en-CA" dirty="0"/>
          </a:p>
          <a:p>
            <a:endParaRPr lang="en-CA" dirty="0"/>
          </a:p>
        </p:txBody>
      </p:sp>
      <p:sp>
        <p:nvSpPr>
          <p:cNvPr id="3" name="Footer Placeholder 2">
            <a:extLst>
              <a:ext uri="{FF2B5EF4-FFF2-40B4-BE49-F238E27FC236}">
                <a16:creationId xmlns:a16="http://schemas.microsoft.com/office/drawing/2014/main" id="{0C356551-1432-4978-8067-4CE1522974BD}"/>
              </a:ext>
            </a:extLst>
          </p:cNvPr>
          <p:cNvSpPr>
            <a:spLocks noGrp="1"/>
          </p:cNvSpPr>
          <p:nvPr>
            <p:ph type="ftr" sz="quarter" idx="11"/>
          </p:nvPr>
        </p:nvSpPr>
        <p:spPr/>
        <p:txBody>
          <a:bodyPr/>
          <a:lstStyle/>
          <a:p>
            <a:r>
              <a:rPr lang="en-US"/>
              <a:t>All Rights reserved to National Indigenous Survivors of Child Welfare Network @2019</a:t>
            </a:r>
            <a:endParaRPr lang="en-CA"/>
          </a:p>
        </p:txBody>
      </p:sp>
    </p:spTree>
    <p:extLst>
      <p:ext uri="{BB962C8B-B14F-4D97-AF65-F5344CB8AC3E}">
        <p14:creationId xmlns:p14="http://schemas.microsoft.com/office/powerpoint/2010/main" val="1178903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360B0-7887-4F8E-BC76-335C72D3CD84}"/>
              </a:ext>
            </a:extLst>
          </p:cNvPr>
          <p:cNvSpPr>
            <a:spLocks noGrp="1"/>
          </p:cNvSpPr>
          <p:nvPr>
            <p:ph type="title"/>
          </p:nvPr>
        </p:nvSpPr>
        <p:spPr>
          <a:xfrm>
            <a:off x="162560" y="1"/>
            <a:ext cx="11866880" cy="988906"/>
          </a:xfrm>
        </p:spPr>
        <p:txBody>
          <a:bodyPr>
            <a:normAutofit/>
          </a:bodyPr>
          <a:lstStyle/>
          <a:p>
            <a:r>
              <a:rPr lang="en-CA" dirty="0"/>
              <a:t>Dismantling stereotypes, fear and ignorance </a:t>
            </a:r>
          </a:p>
        </p:txBody>
      </p:sp>
      <p:sp>
        <p:nvSpPr>
          <p:cNvPr id="3" name="Content Placeholder 2">
            <a:extLst>
              <a:ext uri="{FF2B5EF4-FFF2-40B4-BE49-F238E27FC236}">
                <a16:creationId xmlns:a16="http://schemas.microsoft.com/office/drawing/2014/main" id="{541CE649-671B-4EE7-9C71-306748CE1FA1}"/>
              </a:ext>
            </a:extLst>
          </p:cNvPr>
          <p:cNvSpPr>
            <a:spLocks noGrp="1"/>
          </p:cNvSpPr>
          <p:nvPr>
            <p:ph idx="1"/>
          </p:nvPr>
        </p:nvSpPr>
        <p:spPr>
          <a:xfrm>
            <a:off x="162560" y="863601"/>
            <a:ext cx="12029439" cy="5707796"/>
          </a:xfrm>
          <a:blipFill dpi="0" rotWithShape="1">
            <a:blip r:embed="rId3">
              <a:alphaModFix amt="26000"/>
            </a:blip>
            <a:srcRect/>
            <a:stretch>
              <a:fillRect/>
            </a:stretch>
          </a:blipFill>
        </p:spPr>
        <p:txBody>
          <a:bodyPr>
            <a:normAutofit fontScale="85000" lnSpcReduction="10000"/>
          </a:bodyPr>
          <a:lstStyle/>
          <a:p>
            <a:pPr marL="0" indent="0">
              <a:buNone/>
            </a:pPr>
            <a:r>
              <a:rPr lang="en-CA" b="1" dirty="0"/>
              <a:t> GENDER</a:t>
            </a:r>
          </a:p>
          <a:p>
            <a:pPr marL="0" indent="0">
              <a:buNone/>
            </a:pPr>
            <a:r>
              <a:rPr lang="en-US" b="1" dirty="0"/>
              <a:t>In our workplaces and cultural spaces we must ask questions like:</a:t>
            </a:r>
          </a:p>
          <a:p>
            <a:r>
              <a:rPr lang="en-US" b="1" dirty="0"/>
              <a:t>Does your workplace have anti-discrimination or anti-harassment policies or safer spaces agreement?</a:t>
            </a:r>
          </a:p>
          <a:p>
            <a:r>
              <a:rPr lang="en-US" b="1" dirty="0"/>
              <a:t>Does your workplace offer sensitivity/awareness training on human rights issues such as sexism/racism in order to ensure a harassment-free, inclusive workplace?</a:t>
            </a:r>
          </a:p>
          <a:p>
            <a:r>
              <a:rPr lang="en-US" b="1" dirty="0"/>
              <a:t>Would you be uncomfortable working with someone who was gay, lesbian, or bisexual?</a:t>
            </a:r>
          </a:p>
          <a:p>
            <a:r>
              <a:rPr lang="en-US" b="1" dirty="0"/>
              <a:t>Has anyone in your workplace ever experienced personal harassment or violence as a result of their sexual orientation?</a:t>
            </a:r>
          </a:p>
          <a:p>
            <a:r>
              <a:rPr lang="en-US" b="1" dirty="0"/>
              <a:t>When getting to know a new employee, are you sensitive to the possibility that they may be gay, lesbian, transgender or bisexual by not asking or assuming they are straight (CIS)</a:t>
            </a:r>
          </a:p>
          <a:p>
            <a:r>
              <a:rPr lang="en-US" b="1" dirty="0"/>
              <a:t>Are jokes about lesbians, gays, or bisexuals accepted at your workplace as just another way of releasing tension and having fun?</a:t>
            </a:r>
          </a:p>
          <a:p>
            <a:r>
              <a:rPr lang="en-US" b="1" dirty="0"/>
              <a:t>Does your benefit package acknowledge same-sex relationships? (</a:t>
            </a:r>
            <a:r>
              <a:rPr lang="en-US" b="1" i="1" dirty="0"/>
              <a:t>Heterosexism Enquirer Magazine,</a:t>
            </a:r>
            <a:r>
              <a:rPr lang="en-US" b="1" dirty="0"/>
              <a:t> 2000)</a:t>
            </a:r>
          </a:p>
          <a:p>
            <a:pPr marL="0" indent="0">
              <a:buNone/>
            </a:pPr>
            <a:endParaRPr lang="en-CA" dirty="0"/>
          </a:p>
        </p:txBody>
      </p:sp>
      <p:sp>
        <p:nvSpPr>
          <p:cNvPr id="4" name="Footer Placeholder 3">
            <a:extLst>
              <a:ext uri="{FF2B5EF4-FFF2-40B4-BE49-F238E27FC236}">
                <a16:creationId xmlns:a16="http://schemas.microsoft.com/office/drawing/2014/main" id="{B5A94878-1672-4E06-BB0A-60D6FFE8243D}"/>
              </a:ext>
            </a:extLst>
          </p:cNvPr>
          <p:cNvSpPr>
            <a:spLocks noGrp="1"/>
          </p:cNvSpPr>
          <p:nvPr>
            <p:ph type="ftr" sz="quarter" idx="11"/>
          </p:nvPr>
        </p:nvSpPr>
        <p:spPr/>
        <p:txBody>
          <a:bodyPr/>
          <a:lstStyle/>
          <a:p>
            <a:r>
              <a:rPr lang="en-US"/>
              <a:t>All Rights reserved to National Indigenous Survivors of Child Welfare Network @2019</a:t>
            </a:r>
            <a:endParaRPr lang="en-CA"/>
          </a:p>
        </p:txBody>
      </p:sp>
    </p:spTree>
    <p:extLst>
      <p:ext uri="{BB962C8B-B14F-4D97-AF65-F5344CB8AC3E}">
        <p14:creationId xmlns:p14="http://schemas.microsoft.com/office/powerpoint/2010/main" val="3004244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65291-23BC-4AB8-A4BC-9A352E3434E4}"/>
              </a:ext>
            </a:extLst>
          </p:cNvPr>
          <p:cNvSpPr>
            <a:spLocks noGrp="1"/>
          </p:cNvSpPr>
          <p:nvPr>
            <p:ph type="title"/>
          </p:nvPr>
        </p:nvSpPr>
        <p:spPr>
          <a:xfrm>
            <a:off x="895350" y="190501"/>
            <a:ext cx="10260330" cy="590549"/>
          </a:xfrm>
        </p:spPr>
        <p:txBody>
          <a:bodyPr>
            <a:normAutofit fontScale="90000"/>
          </a:bodyPr>
          <a:lstStyle/>
          <a:p>
            <a:r>
              <a:rPr lang="en-CA" dirty="0"/>
              <a:t>Ableism</a:t>
            </a:r>
          </a:p>
        </p:txBody>
      </p:sp>
      <p:sp>
        <p:nvSpPr>
          <p:cNvPr id="3" name="Content Placeholder 2">
            <a:extLst>
              <a:ext uri="{FF2B5EF4-FFF2-40B4-BE49-F238E27FC236}">
                <a16:creationId xmlns:a16="http://schemas.microsoft.com/office/drawing/2014/main" id="{0020EDC7-CB15-4389-9E88-40939C26B5EF}"/>
              </a:ext>
            </a:extLst>
          </p:cNvPr>
          <p:cNvSpPr>
            <a:spLocks noGrp="1"/>
          </p:cNvSpPr>
          <p:nvPr>
            <p:ph idx="1"/>
          </p:nvPr>
        </p:nvSpPr>
        <p:spPr>
          <a:xfrm>
            <a:off x="243840" y="701039"/>
            <a:ext cx="5614672" cy="5168055"/>
          </a:xfrm>
        </p:spPr>
        <p:txBody>
          <a:bodyPr>
            <a:normAutofit fontScale="77500" lnSpcReduction="20000"/>
          </a:bodyPr>
          <a:lstStyle/>
          <a:p>
            <a:pPr marL="0" indent="0">
              <a:buNone/>
            </a:pPr>
            <a:endParaRPr lang="en-CA" dirty="0"/>
          </a:p>
          <a:p>
            <a:pPr marL="0" indent="0">
              <a:buNone/>
            </a:pPr>
            <a:r>
              <a:rPr lang="en-CA" dirty="0"/>
              <a:t>We can’t imagine a world where things are inaccessible to us – most of us take for granted that our needs will be met everyday. </a:t>
            </a:r>
          </a:p>
          <a:p>
            <a:pPr marL="0" indent="0">
              <a:buNone/>
            </a:pPr>
            <a:r>
              <a:rPr lang="en-CA" dirty="0"/>
              <a:t>For this who are handicapped, blind, lessen mobility, disabled, hearing impaired, invisible disabilities, mentally ill/challenged every day is a challenge to have access, mobility, and to be seen, </a:t>
            </a:r>
          </a:p>
          <a:p>
            <a:pPr marL="0" indent="0">
              <a:buNone/>
            </a:pPr>
            <a:r>
              <a:rPr lang="en-US" dirty="0"/>
              <a:t>We should not feel pity for this group, nor fall into </a:t>
            </a:r>
            <a:r>
              <a:rPr lang="en-US" dirty="0" err="1"/>
              <a:t>tokenist</a:t>
            </a:r>
            <a:r>
              <a:rPr lang="en-US" dirty="0"/>
              <a:t> hiring policies, but instead realize their potential as valued members of society who make valuable contributions to the world.</a:t>
            </a:r>
          </a:p>
          <a:p>
            <a:pPr marL="0" indent="0">
              <a:buNone/>
            </a:pPr>
            <a:r>
              <a:rPr lang="en-US" dirty="0"/>
              <a:t>Consider their needs in workplace policies and cultural events that are inclusive, accessible and respectful.</a:t>
            </a:r>
          </a:p>
          <a:p>
            <a:pPr marL="0" indent="0">
              <a:buNone/>
            </a:pPr>
            <a:endParaRPr lang="en-CA" dirty="0"/>
          </a:p>
        </p:txBody>
      </p:sp>
      <p:pic>
        <p:nvPicPr>
          <p:cNvPr id="5" name="Picture 4">
            <a:extLst>
              <a:ext uri="{FF2B5EF4-FFF2-40B4-BE49-F238E27FC236}">
                <a16:creationId xmlns:a16="http://schemas.microsoft.com/office/drawing/2014/main" id="{36E33F0E-549D-46E4-B43B-51A5486583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3490" y="90170"/>
            <a:ext cx="6076950" cy="6076950"/>
          </a:xfrm>
          <a:prstGeom prst="rect">
            <a:avLst/>
          </a:prstGeom>
        </p:spPr>
      </p:pic>
      <p:sp>
        <p:nvSpPr>
          <p:cNvPr id="4" name="Footer Placeholder 3">
            <a:extLst>
              <a:ext uri="{FF2B5EF4-FFF2-40B4-BE49-F238E27FC236}">
                <a16:creationId xmlns:a16="http://schemas.microsoft.com/office/drawing/2014/main" id="{8E7BC84A-6A41-4D17-AF3E-ED6C71EA005D}"/>
              </a:ext>
            </a:extLst>
          </p:cNvPr>
          <p:cNvSpPr>
            <a:spLocks noGrp="1"/>
          </p:cNvSpPr>
          <p:nvPr>
            <p:ph type="ftr" sz="quarter" idx="11"/>
          </p:nvPr>
        </p:nvSpPr>
        <p:spPr/>
        <p:txBody>
          <a:bodyPr/>
          <a:lstStyle/>
          <a:p>
            <a:r>
              <a:rPr lang="en-US"/>
              <a:t>All Rights reserved to National Indigenous Survivors of Child Welfare Network @2019</a:t>
            </a:r>
            <a:endParaRPr lang="en-CA"/>
          </a:p>
        </p:txBody>
      </p:sp>
    </p:spTree>
    <p:extLst>
      <p:ext uri="{BB962C8B-B14F-4D97-AF65-F5344CB8AC3E}">
        <p14:creationId xmlns:p14="http://schemas.microsoft.com/office/powerpoint/2010/main" val="3971667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mt="48000"/>
          </a:blip>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30FDA74-85B0-4D86-A166-3DDDADA256C0}"/>
              </a:ext>
            </a:extLst>
          </p:cNvPr>
          <p:cNvSpPr>
            <a:spLocks noGrp="1"/>
          </p:cNvSpPr>
          <p:nvPr>
            <p:ph type="title"/>
          </p:nvPr>
        </p:nvSpPr>
        <p:spPr>
          <a:xfrm>
            <a:off x="833002" y="100013"/>
            <a:ext cx="10520702" cy="900113"/>
          </a:xfrm>
        </p:spPr>
        <p:txBody>
          <a:bodyPr>
            <a:normAutofit/>
          </a:bodyPr>
          <a:lstStyle/>
          <a:p>
            <a:r>
              <a:rPr lang="en-CA" b="1" dirty="0">
                <a:solidFill>
                  <a:srgbClr val="FFFFFF"/>
                </a:solidFill>
              </a:rPr>
              <a:t>Sexual harassment/violence</a:t>
            </a:r>
          </a:p>
        </p:txBody>
      </p:sp>
      <p:sp>
        <p:nvSpPr>
          <p:cNvPr id="3" name="Content Placeholder 2">
            <a:extLst>
              <a:ext uri="{FF2B5EF4-FFF2-40B4-BE49-F238E27FC236}">
                <a16:creationId xmlns:a16="http://schemas.microsoft.com/office/drawing/2014/main" id="{1B1881CB-D2B0-42BA-B68D-50D7A8227769}"/>
              </a:ext>
            </a:extLst>
          </p:cNvPr>
          <p:cNvSpPr>
            <a:spLocks noGrp="1"/>
          </p:cNvSpPr>
          <p:nvPr>
            <p:ph idx="1"/>
          </p:nvPr>
        </p:nvSpPr>
        <p:spPr>
          <a:xfrm>
            <a:off x="100014" y="1000126"/>
            <a:ext cx="11929426" cy="5573393"/>
          </a:xfrm>
        </p:spPr>
        <p:txBody>
          <a:bodyPr>
            <a:normAutofit/>
          </a:bodyPr>
          <a:lstStyle/>
          <a:p>
            <a:pPr fontAlgn="base"/>
            <a:r>
              <a:rPr lang="en-CA" sz="1800" dirty="0">
                <a:solidFill>
                  <a:srgbClr val="FFFFFF"/>
                </a:solidFill>
              </a:rPr>
              <a:t>Jokes about snagging at ceremony – for survivors who are coming back to culture for first time and are thirsty for knowledge/culture they are vulnerable</a:t>
            </a:r>
          </a:p>
          <a:p>
            <a:pPr fontAlgn="base"/>
            <a:r>
              <a:rPr lang="en-CA" sz="1800" dirty="0">
                <a:solidFill>
                  <a:srgbClr val="FFFFFF"/>
                </a:solidFill>
              </a:rPr>
              <a:t>Many survivors have reported being taken advantage of by male helpers or some Elders and are scared to go back to cultural events such as sweat lodge</a:t>
            </a:r>
          </a:p>
          <a:p>
            <a:pPr fontAlgn="base"/>
            <a:r>
              <a:rPr lang="en-CA" sz="1800" dirty="0">
                <a:solidFill>
                  <a:srgbClr val="FFFFFF"/>
                </a:solidFill>
              </a:rPr>
              <a:t>Vetting  Elders, firekeepers, helpers, volunteers and other survivors about sexual harassment/violence is and what behaviours are not tolerated in this spaces.</a:t>
            </a:r>
          </a:p>
          <a:p>
            <a:pPr fontAlgn="base"/>
            <a:r>
              <a:rPr lang="en-CA" sz="1800" dirty="0">
                <a:solidFill>
                  <a:srgbClr val="FFFFFF"/>
                </a:solidFill>
              </a:rPr>
              <a:t>Having a way for survivors/ community members to safely disclose sexual harassment/violence and a system to follow through.</a:t>
            </a:r>
          </a:p>
          <a:p>
            <a:pPr marL="0" indent="0" fontAlgn="base">
              <a:buNone/>
            </a:pPr>
            <a:r>
              <a:rPr lang="en-CA" sz="1800" dirty="0">
                <a:solidFill>
                  <a:srgbClr val="FFFFFF"/>
                </a:solidFill>
              </a:rPr>
              <a:t> Clear, implemented sexual harassment policy in place with measures to follow through on disciplinary action – criminal if applicable.</a:t>
            </a:r>
          </a:p>
          <a:p>
            <a:endParaRPr lang="en-CA" sz="800" dirty="0">
              <a:solidFill>
                <a:srgbClr val="FFFFFF"/>
              </a:solidFill>
            </a:endParaRPr>
          </a:p>
          <a:p>
            <a:pPr fontAlgn="base"/>
            <a:endParaRPr lang="en-CA" sz="800" dirty="0">
              <a:solidFill>
                <a:srgbClr val="FFFFFF"/>
              </a:solidFill>
            </a:endParaRPr>
          </a:p>
          <a:p>
            <a:pPr fontAlgn="base"/>
            <a:endParaRPr lang="en-CA" sz="800" dirty="0">
              <a:solidFill>
                <a:srgbClr val="FFFFFF"/>
              </a:solidFill>
            </a:endParaRPr>
          </a:p>
        </p:txBody>
      </p:sp>
      <p:sp>
        <p:nvSpPr>
          <p:cNvPr id="4" name="Footer Placeholder 3">
            <a:extLst>
              <a:ext uri="{FF2B5EF4-FFF2-40B4-BE49-F238E27FC236}">
                <a16:creationId xmlns:a16="http://schemas.microsoft.com/office/drawing/2014/main" id="{C4F78C23-7C16-42E6-990B-1FF43F410E92}"/>
              </a:ext>
            </a:extLst>
          </p:cNvPr>
          <p:cNvSpPr>
            <a:spLocks noGrp="1"/>
          </p:cNvSpPr>
          <p:nvPr>
            <p:ph type="ftr" sz="quarter" idx="11"/>
          </p:nvPr>
        </p:nvSpPr>
        <p:spPr/>
        <p:txBody>
          <a:bodyPr/>
          <a:lstStyle/>
          <a:p>
            <a:r>
              <a:rPr lang="en-US"/>
              <a:t>All Rights reserved to National Indigenous Survivors of Child Welfare Network @2019</a:t>
            </a:r>
            <a:endParaRPr lang="en-CA"/>
          </a:p>
        </p:txBody>
      </p:sp>
    </p:spTree>
    <p:extLst>
      <p:ext uri="{BB962C8B-B14F-4D97-AF65-F5344CB8AC3E}">
        <p14:creationId xmlns:p14="http://schemas.microsoft.com/office/powerpoint/2010/main" val="344027284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holding, man&#10;&#10;Description automatically generated">
            <a:extLst>
              <a:ext uri="{FF2B5EF4-FFF2-40B4-BE49-F238E27FC236}">
                <a16:creationId xmlns:a16="http://schemas.microsoft.com/office/drawing/2014/main" id="{E7B7EC7A-0453-45AB-806B-0019AE85598A}"/>
              </a:ext>
            </a:extLst>
          </p:cNvPr>
          <p:cNvPicPr>
            <a:picLocks noChangeAspect="1"/>
          </p:cNvPicPr>
          <p:nvPr/>
        </p:nvPicPr>
        <p:blipFill>
          <a:blip r:embed="rId3">
            <a:alphaModFix amt="16000"/>
            <a:extLst>
              <a:ext uri="{28A0092B-C50C-407E-A947-70E740481C1C}">
                <a14:useLocalDpi xmlns:a14="http://schemas.microsoft.com/office/drawing/2010/main" val="0"/>
              </a:ext>
            </a:extLst>
          </a:blip>
          <a:stretch>
            <a:fillRect/>
          </a:stretch>
        </p:blipFill>
        <p:spPr>
          <a:xfrm>
            <a:off x="1611694" y="-98918"/>
            <a:ext cx="9574466" cy="6855318"/>
          </a:xfrm>
          <a:prstGeom prst="rect">
            <a:avLst/>
          </a:prstGeom>
        </p:spPr>
      </p:pic>
      <p:sp>
        <p:nvSpPr>
          <p:cNvPr id="2" name="TextBox 1">
            <a:extLst>
              <a:ext uri="{FF2B5EF4-FFF2-40B4-BE49-F238E27FC236}">
                <a16:creationId xmlns:a16="http://schemas.microsoft.com/office/drawing/2014/main" id="{E922A619-3DEB-4363-94F7-68185401EB2F}"/>
              </a:ext>
            </a:extLst>
          </p:cNvPr>
          <p:cNvSpPr txBox="1"/>
          <p:nvPr/>
        </p:nvSpPr>
        <p:spPr>
          <a:xfrm>
            <a:off x="1414463" y="101600"/>
            <a:ext cx="9873298" cy="6155531"/>
          </a:xfrm>
          <a:prstGeom prst="rect">
            <a:avLst/>
          </a:prstGeom>
          <a:noFill/>
        </p:spPr>
        <p:txBody>
          <a:bodyPr wrap="square" rtlCol="0">
            <a:spAutoFit/>
          </a:bodyPr>
          <a:lstStyle/>
          <a:p>
            <a:pPr fontAlgn="base"/>
            <a:r>
              <a:rPr lang="en-CA" sz="2000" b="1" dirty="0">
                <a:solidFill>
                  <a:srgbClr val="FF0000"/>
                </a:solidFill>
              </a:rPr>
              <a:t>Naming and Identifying Violence and harassment in our workplaces and cultural spaces</a:t>
            </a:r>
          </a:p>
          <a:p>
            <a:pPr fontAlgn="base"/>
            <a:endParaRPr lang="en-CA" sz="2000" b="1" dirty="0"/>
          </a:p>
          <a:p>
            <a:pPr fontAlgn="base"/>
            <a:r>
              <a:rPr lang="en-US" sz="2400" b="1" i="1" dirty="0"/>
              <a:t>“Violence in the workplace is any incident(s) in which an employee is threatened, assaulted or abused during the course of their employment that may cause physical or psychological harm. This includes threats, attempted or actual assault, application of force, verbal abuse or harassment.”</a:t>
            </a:r>
          </a:p>
          <a:p>
            <a:pPr fontAlgn="base"/>
            <a:endParaRPr lang="en-US" sz="2400" b="1" i="1" dirty="0"/>
          </a:p>
          <a:p>
            <a:r>
              <a:rPr lang="en-US" sz="2400" b="1" dirty="0"/>
              <a:t>Perpetrators can include clients, members of the public, co-workers or supervisors</a:t>
            </a:r>
          </a:p>
          <a:p>
            <a:endParaRPr lang="en-US" sz="2400" b="1" dirty="0"/>
          </a:p>
          <a:p>
            <a:r>
              <a:rPr lang="en-US" sz="2400" b="1" dirty="0"/>
              <a:t>Workplace violence is not limited to incidents that occur within traditional workplaces. Violence can occur in the workplace, but also at other functions and locations related to work, such as conferences, training sessions, social gatherings, while travelling for work, in a client’s home, or in other work-related locations.</a:t>
            </a:r>
          </a:p>
          <a:p>
            <a:endParaRPr lang="en-US" sz="2400" b="1" dirty="0"/>
          </a:p>
          <a:p>
            <a:pPr fontAlgn="base"/>
            <a:r>
              <a:rPr lang="en-CA"/>
              <a:t>t</a:t>
            </a:r>
            <a:endParaRPr lang="en-CA" dirty="0"/>
          </a:p>
        </p:txBody>
      </p:sp>
      <p:sp>
        <p:nvSpPr>
          <p:cNvPr id="3" name="Footer Placeholder 2">
            <a:extLst>
              <a:ext uri="{FF2B5EF4-FFF2-40B4-BE49-F238E27FC236}">
                <a16:creationId xmlns:a16="http://schemas.microsoft.com/office/drawing/2014/main" id="{855992E0-51B5-4D43-A4DE-3FB9FE5B5475}"/>
              </a:ext>
            </a:extLst>
          </p:cNvPr>
          <p:cNvSpPr>
            <a:spLocks noGrp="1"/>
          </p:cNvSpPr>
          <p:nvPr>
            <p:ph type="ftr" sz="quarter" idx="11"/>
          </p:nvPr>
        </p:nvSpPr>
        <p:spPr/>
        <p:txBody>
          <a:bodyPr/>
          <a:lstStyle/>
          <a:p>
            <a:r>
              <a:rPr lang="en-US"/>
              <a:t>All Rights reserved to National Indigenous Survivors of Child Welfare Network @2019</a:t>
            </a:r>
            <a:endParaRPr lang="en-CA"/>
          </a:p>
        </p:txBody>
      </p:sp>
    </p:spTree>
    <p:extLst>
      <p:ext uri="{BB962C8B-B14F-4D97-AF65-F5344CB8AC3E}">
        <p14:creationId xmlns:p14="http://schemas.microsoft.com/office/powerpoint/2010/main" val="984853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9000"/>
            <a:lum/>
          </a:blip>
          <a:srcRect/>
          <a:stretch>
            <a:fillRect t="-108000" b="-108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9E2C49-AF79-45E2-AC98-8217C0080E1C}"/>
              </a:ext>
            </a:extLst>
          </p:cNvPr>
          <p:cNvSpPr txBox="1"/>
          <p:nvPr/>
        </p:nvSpPr>
        <p:spPr>
          <a:xfrm>
            <a:off x="1198880" y="650240"/>
            <a:ext cx="10220960" cy="8125301"/>
          </a:xfrm>
          <a:prstGeom prst="rect">
            <a:avLst/>
          </a:prstGeom>
          <a:noFill/>
        </p:spPr>
        <p:txBody>
          <a:bodyPr wrap="square" rtlCol="0">
            <a:spAutoFit/>
          </a:bodyPr>
          <a:lstStyle/>
          <a:p>
            <a:pPr fontAlgn="base"/>
            <a:r>
              <a:rPr lang="en-CA" b="1" dirty="0">
                <a:solidFill>
                  <a:schemeClr val="tx1">
                    <a:lumMod val="65000"/>
                    <a:lumOff val="35000"/>
                  </a:schemeClr>
                </a:solidFill>
              </a:rPr>
              <a:t>In creating spaces for survivors, clients, employees – folks want to feel safe</a:t>
            </a:r>
          </a:p>
          <a:p>
            <a:r>
              <a:rPr lang="en-CA" b="1" dirty="0">
                <a:solidFill>
                  <a:schemeClr val="tx1">
                    <a:lumMod val="65000"/>
                    <a:lumOff val="35000"/>
                  </a:schemeClr>
                </a:solidFill>
              </a:rPr>
              <a:t>Making sure the Elders, firekeepers, facilitators are “safe” </a:t>
            </a:r>
          </a:p>
          <a:p>
            <a:endParaRPr lang="en-CA" b="1" dirty="0">
              <a:solidFill>
                <a:schemeClr val="tx1">
                  <a:lumMod val="65000"/>
                  <a:lumOff val="35000"/>
                </a:schemeClr>
              </a:solidFill>
            </a:endParaRPr>
          </a:p>
          <a:p>
            <a:r>
              <a:rPr lang="en-CA" b="1" dirty="0">
                <a:solidFill>
                  <a:schemeClr val="tx1">
                    <a:lumMod val="65000"/>
                    <a:lumOff val="35000"/>
                  </a:schemeClr>
                </a:solidFill>
              </a:rPr>
              <a:t>By “safe” meaning they are willing to/or have adhered to cultural practices that are inclusive, anti-violent, anti-oppressive practices</a:t>
            </a:r>
          </a:p>
          <a:p>
            <a:endParaRPr lang="en-CA" b="1" dirty="0">
              <a:solidFill>
                <a:schemeClr val="tx1">
                  <a:lumMod val="65000"/>
                  <a:lumOff val="35000"/>
                </a:schemeClr>
              </a:solidFill>
            </a:endParaRPr>
          </a:p>
          <a:p>
            <a:r>
              <a:rPr lang="en-CA" b="1" dirty="0">
                <a:solidFill>
                  <a:schemeClr val="tx1">
                    <a:lumMod val="65000"/>
                    <a:lumOff val="35000"/>
                  </a:schemeClr>
                </a:solidFill>
              </a:rPr>
              <a:t>Vetted – they are known to work in a way that is inclusive, supportive and safe</a:t>
            </a:r>
          </a:p>
          <a:p>
            <a:endParaRPr lang="en-CA" b="1" dirty="0">
              <a:solidFill>
                <a:schemeClr val="tx1">
                  <a:lumMod val="65000"/>
                  <a:lumOff val="35000"/>
                </a:schemeClr>
              </a:solidFill>
            </a:endParaRPr>
          </a:p>
          <a:p>
            <a:r>
              <a:rPr lang="en-CA" b="1" dirty="0">
                <a:solidFill>
                  <a:schemeClr val="tx1">
                    <a:lumMod val="65000"/>
                    <a:lumOff val="35000"/>
                  </a:schemeClr>
                </a:solidFill>
              </a:rPr>
              <a:t>Asking Elders where they got their knowledge and teachings from, who claims them in their community</a:t>
            </a:r>
          </a:p>
          <a:p>
            <a:endParaRPr lang="en-CA" b="1" dirty="0">
              <a:solidFill>
                <a:schemeClr val="tx1">
                  <a:lumMod val="65000"/>
                  <a:lumOff val="35000"/>
                </a:schemeClr>
              </a:solidFill>
            </a:endParaRPr>
          </a:p>
          <a:p>
            <a:r>
              <a:rPr lang="en-CA" b="1" dirty="0">
                <a:solidFill>
                  <a:schemeClr val="tx1">
                    <a:lumMod val="65000"/>
                    <a:lumOff val="35000"/>
                  </a:schemeClr>
                </a:solidFill>
              </a:rPr>
              <a:t>A clear anti oppressive/anti violence/sexual harassment policy that sets out expected behaviour and  unacceptable harmful behaviour</a:t>
            </a:r>
          </a:p>
          <a:p>
            <a:endParaRPr lang="en-CA" b="1" dirty="0">
              <a:solidFill>
                <a:schemeClr val="tx1">
                  <a:lumMod val="65000"/>
                  <a:lumOff val="35000"/>
                </a:schemeClr>
              </a:solidFill>
            </a:endParaRPr>
          </a:p>
          <a:p>
            <a:r>
              <a:rPr lang="en-CA" b="1" dirty="0">
                <a:solidFill>
                  <a:schemeClr val="tx1">
                    <a:lumMod val="65000"/>
                    <a:lumOff val="35000"/>
                  </a:schemeClr>
                </a:solidFill>
              </a:rPr>
              <a:t>In some organizations standard safety clearance – CPIC, security clearance working with vulnerable folks</a:t>
            </a:r>
          </a:p>
          <a:p>
            <a:endParaRPr lang="en-CA" b="1" dirty="0">
              <a:solidFill>
                <a:schemeClr val="tx1">
                  <a:lumMod val="65000"/>
                  <a:lumOff val="35000"/>
                </a:schemeClr>
              </a:solidFill>
            </a:endParaRPr>
          </a:p>
          <a:p>
            <a:r>
              <a:rPr lang="en-CA" b="1" dirty="0">
                <a:solidFill>
                  <a:schemeClr val="tx1">
                    <a:lumMod val="65000"/>
                    <a:lumOff val="35000"/>
                  </a:schemeClr>
                </a:solidFill>
              </a:rPr>
              <a:t>ACCOUTABILITY – CALLING IN</a:t>
            </a:r>
          </a:p>
          <a:p>
            <a:r>
              <a:rPr lang="en-CA" b="1" dirty="0">
                <a:solidFill>
                  <a:schemeClr val="tx1">
                    <a:lumMod val="65000"/>
                    <a:lumOff val="35000"/>
                  </a:schemeClr>
                </a:solidFill>
              </a:rPr>
              <a:t>Restorative circles – with Elder (s) in ceremony,  willingness</a:t>
            </a:r>
          </a:p>
          <a:p>
            <a:r>
              <a:rPr lang="en-CA" b="1" dirty="0">
                <a:solidFill>
                  <a:schemeClr val="tx1">
                    <a:lumMod val="65000"/>
                    <a:lumOff val="35000"/>
                  </a:schemeClr>
                </a:solidFill>
              </a:rPr>
              <a:t>Offender/offended</a:t>
            </a:r>
          </a:p>
          <a:p>
            <a:r>
              <a:rPr lang="en-US" dirty="0"/>
              <a:t>the problems that creates people to respond in violent ways are the problems - the individual is not the problem - the problems are societal - economic, environmental </a:t>
            </a:r>
            <a:r>
              <a:rPr lang="en-US" dirty="0" err="1"/>
              <a:t>etc</a:t>
            </a:r>
            <a:endParaRPr lang="en-US" dirty="0"/>
          </a:p>
          <a:p>
            <a:endParaRPr lang="en-CA" b="1" dirty="0">
              <a:solidFill>
                <a:schemeClr val="tx1">
                  <a:lumMod val="65000"/>
                  <a:lumOff val="35000"/>
                </a:schemeClr>
              </a:solidFill>
            </a:endParaRPr>
          </a:p>
          <a:p>
            <a:r>
              <a:rPr lang="en-US" dirty="0"/>
              <a:t>As a whole we have to start taking responsibility also - that’s why I say community also - because from an Indigenous Worldview it’s about being in relationship and being responsible for our role to the whole</a:t>
            </a:r>
            <a:endParaRPr lang="en-CA" b="1" dirty="0">
              <a:solidFill>
                <a:schemeClr val="tx1">
                  <a:lumMod val="65000"/>
                  <a:lumOff val="35000"/>
                </a:schemeClr>
              </a:solidFill>
            </a:endParaRPr>
          </a:p>
          <a:p>
            <a:endParaRPr lang="en-CA" b="1" dirty="0">
              <a:solidFill>
                <a:schemeClr val="tx1">
                  <a:lumMod val="65000"/>
                  <a:lumOff val="35000"/>
                </a:schemeClr>
              </a:solidFill>
            </a:endParaRPr>
          </a:p>
          <a:p>
            <a:endParaRPr lang="en-CA" b="1" dirty="0">
              <a:solidFill>
                <a:schemeClr val="tx1">
                  <a:lumMod val="65000"/>
                  <a:lumOff val="35000"/>
                </a:schemeClr>
              </a:solidFill>
            </a:endParaRPr>
          </a:p>
          <a:p>
            <a:endParaRPr lang="en-CA" b="1" dirty="0">
              <a:solidFill>
                <a:schemeClr val="tx1">
                  <a:lumMod val="65000"/>
                  <a:lumOff val="35000"/>
                </a:schemeClr>
              </a:solidFill>
            </a:endParaRPr>
          </a:p>
          <a:p>
            <a:endParaRPr lang="en-CA" b="1" dirty="0">
              <a:solidFill>
                <a:schemeClr val="tx1">
                  <a:lumMod val="65000"/>
                  <a:lumOff val="35000"/>
                </a:schemeClr>
              </a:solidFill>
            </a:endParaRPr>
          </a:p>
          <a:p>
            <a:endParaRPr lang="en-CA" dirty="0"/>
          </a:p>
        </p:txBody>
      </p:sp>
      <p:sp>
        <p:nvSpPr>
          <p:cNvPr id="2" name="Footer Placeholder 1">
            <a:extLst>
              <a:ext uri="{FF2B5EF4-FFF2-40B4-BE49-F238E27FC236}">
                <a16:creationId xmlns:a16="http://schemas.microsoft.com/office/drawing/2014/main" id="{27A0473B-EBE2-4C7F-95AB-BE85FED1CCC1}"/>
              </a:ext>
            </a:extLst>
          </p:cNvPr>
          <p:cNvSpPr>
            <a:spLocks noGrp="1"/>
          </p:cNvSpPr>
          <p:nvPr>
            <p:ph type="ftr" sz="quarter" idx="11"/>
          </p:nvPr>
        </p:nvSpPr>
        <p:spPr/>
        <p:txBody>
          <a:bodyPr/>
          <a:lstStyle/>
          <a:p>
            <a:r>
              <a:rPr lang="en-US"/>
              <a:t>All Rights reserved to National Indigenous Survivors of Child Welfare Network @2019</a:t>
            </a:r>
            <a:endParaRPr lang="en-CA"/>
          </a:p>
        </p:txBody>
      </p:sp>
    </p:spTree>
    <p:extLst>
      <p:ext uri="{BB962C8B-B14F-4D97-AF65-F5344CB8AC3E}">
        <p14:creationId xmlns:p14="http://schemas.microsoft.com/office/powerpoint/2010/main" val="34897308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1500</Words>
  <Application>Microsoft Office PowerPoint</Application>
  <PresentationFormat>Widescreen</PresentationFormat>
  <Paragraphs>131</Paragraphs>
  <Slides>11</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Arial Black</vt:lpstr>
      <vt:lpstr>Calibri</vt:lpstr>
      <vt:lpstr>Calibri Light</vt:lpstr>
      <vt:lpstr>Cooper Black</vt:lpstr>
      <vt:lpstr>Office Theme</vt:lpstr>
      <vt:lpstr>Creating Safe Inclusive Spaces</vt:lpstr>
      <vt:lpstr>National Indigenous Survivors of Child Welfare Network</vt:lpstr>
      <vt:lpstr>Bringing folks together</vt:lpstr>
      <vt:lpstr>Introspection &amp; Discomfort</vt:lpstr>
      <vt:lpstr>Dismantling stereotypes, fear and ignorance </vt:lpstr>
      <vt:lpstr>Ableism</vt:lpstr>
      <vt:lpstr>Sexual harassment/violence</vt:lpstr>
      <vt:lpstr>PowerPoint Presentation</vt:lpstr>
      <vt:lpstr>PowerPoint Presentation</vt:lpstr>
      <vt:lpstr>Safer spaces agreement/policy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Safe Inclusive Spaces</dc:title>
  <dc:creator> </dc:creator>
  <cp:lastModifiedBy>Colleen Cardinal</cp:lastModifiedBy>
  <cp:revision>4</cp:revision>
  <dcterms:created xsi:type="dcterms:W3CDTF">2019-03-20T12:36:11Z</dcterms:created>
  <dcterms:modified xsi:type="dcterms:W3CDTF">2019-03-29T16:36:42Z</dcterms:modified>
</cp:coreProperties>
</file>